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25"/>
  </p:notesMasterIdLst>
  <p:handoutMasterIdLst>
    <p:handoutMasterId r:id="rId26"/>
  </p:handoutMasterIdLst>
  <p:sldIdLst>
    <p:sldId id="4700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37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5748DF-EDDA-57B1-B540-4C947FA40507}" name="Albin, Anne J" initials="AJ" userId="S::annejalbin@unmc.edu::60500100-019c-4289-9a30-e7d84f54c9b0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ie Bettencourt" initials="AB" lastIdx="4" clrIdx="0">
    <p:extLst>
      <p:ext uri="{19B8F6BF-5375-455C-9EA6-DF929625EA0E}">
        <p15:presenceInfo xmlns:p15="http://schemas.microsoft.com/office/powerpoint/2012/main" userId="S-1-5-21-1214440339-484763869-725345543-3782617" providerId="AD"/>
      </p:ext>
    </p:extLst>
  </p:cmAuthor>
  <p:cmAuthor id="2" name="Jami-Lin Williams" initials="JW" lastIdx="21" clrIdx="1">
    <p:extLst>
      <p:ext uri="{19B8F6BF-5375-455C-9EA6-DF929625EA0E}">
        <p15:presenceInfo xmlns:p15="http://schemas.microsoft.com/office/powerpoint/2012/main" userId="S-1-5-21-1214440339-484763869-725345543-4123919" providerId="AD"/>
      </p:ext>
    </p:extLst>
  </p:cmAuthor>
  <p:cmAuthor id="3" name="Ader, Chelsie" initials="AC" lastIdx="1" clrIdx="2">
    <p:extLst>
      <p:ext uri="{19B8F6BF-5375-455C-9EA6-DF929625EA0E}">
        <p15:presenceInfo xmlns:p15="http://schemas.microsoft.com/office/powerpoint/2012/main" userId="S::cader@som.umaryland.edu::179862f5-373e-4c9b-b728-afe1cf68e77e" providerId="AD"/>
      </p:ext>
    </p:extLst>
  </p:cmAuthor>
  <p:cmAuthor id="4" name="Reinblatt, Shauna" initials="RS" lastIdx="3" clrIdx="3">
    <p:extLst>
      <p:ext uri="{19B8F6BF-5375-455C-9EA6-DF929625EA0E}">
        <p15:presenceInfo xmlns:p15="http://schemas.microsoft.com/office/powerpoint/2012/main" userId="S::sreinbla@som.umaryland.edu::55bc438c-1f43-41e2-b9ca-59b6996b4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55" autoAdjust="0"/>
    <p:restoredTop sz="84638" autoAdjust="0"/>
  </p:normalViewPr>
  <p:slideViewPr>
    <p:cSldViewPr snapToGrid="0">
      <p:cViewPr varScale="1">
        <p:scale>
          <a:sx n="55" d="100"/>
          <a:sy n="55" d="100"/>
        </p:scale>
        <p:origin x="1140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87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1836" y="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72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F181D3-C9E9-429E-874D-0CAC3B05F8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80E79-D81F-40FF-9F49-C48C07C933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4464B-BA72-400F-86AE-CF3971DB7D13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EC0088-D454-48BD-9609-84E1C16BEF5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6D23C-3E25-442B-87A3-871366A099A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D6D88-B9F0-4699-83A5-140740144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59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E5F71-F015-4BBB-A2DA-9B746064F79C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F27713-1F29-4EDB-A872-FD4C7AE3C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a copy of these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F27713-1F29-4EDB-A872-FD4C7AE3C74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61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5400000">
            <a:off x="7065767" y="1527802"/>
            <a:ext cx="1927239" cy="7460705"/>
          </a:xfrm>
          <a:prstGeom prst="rect">
            <a:avLst/>
          </a:prstGeom>
          <a:solidFill>
            <a:schemeClr val="tx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397594" y="282945"/>
            <a:ext cx="11362145" cy="38762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8707" y="596830"/>
            <a:ext cx="10458893" cy="3255264"/>
          </a:xfrm>
        </p:spPr>
        <p:txBody>
          <a:bodyPr anchor="t">
            <a:normAutofit/>
          </a:bodyPr>
          <a:lstStyle>
            <a:lvl1pPr algn="l">
              <a:defRPr sz="6000" b="0" i="0" spc="-100" baseline="0">
                <a:solidFill>
                  <a:srgbClr val="FFFFFF"/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Maryland BHIPP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05325" y="4550734"/>
            <a:ext cx="4943475" cy="1392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0" cap="none" spc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1-855-MD-BHIPP (632-4477)</a:t>
            </a:r>
          </a:p>
          <a:p>
            <a:r>
              <a:rPr lang="en-US" dirty="0"/>
              <a:t>www.mdbhipp.org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Media Placeholder 11">
            <a:extLst>
              <a:ext uri="{FF2B5EF4-FFF2-40B4-BE49-F238E27FC236}">
                <a16:creationId xmlns:a16="http://schemas.microsoft.com/office/drawing/2014/main" id="{26D3E6F9-57D3-4558-AA96-57463CB32C60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413607" y="4294535"/>
            <a:ext cx="3623277" cy="1927963"/>
          </a:xfrm>
        </p:spPr>
        <p:txBody>
          <a:bodyPr/>
          <a:lstStyle/>
          <a:p>
            <a:r>
              <a:rPr lang="en-US"/>
              <a:t>Click icon to add media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6DD11F-E10B-42AB-8D9E-FBF01463E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310" y="4418698"/>
            <a:ext cx="3313870" cy="165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20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046" y="1494203"/>
            <a:ext cx="11500567" cy="386959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8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471352"/>
            <a:ext cx="2819400" cy="44722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471353"/>
            <a:ext cx="7315200" cy="3823855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61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58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375426" y="287383"/>
            <a:ext cx="11394208" cy="966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62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934" y="5408023"/>
            <a:ext cx="1158587" cy="118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65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56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51A1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347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75426" y="287383"/>
            <a:ext cx="11394208" cy="966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45A6F8-A3B7-465A-8467-4AF2535C30F6}"/>
              </a:ext>
            </a:extLst>
          </p:cNvPr>
          <p:cNvSpPr/>
          <p:nvPr userDrawn="1"/>
        </p:nvSpPr>
        <p:spPr>
          <a:xfrm>
            <a:off x="375426" y="287383"/>
            <a:ext cx="11394208" cy="9666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1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232" y="1506266"/>
            <a:ext cx="73152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232" y="5063282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567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5426" y="1474306"/>
            <a:ext cx="6740269" cy="451501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03621" y="1474307"/>
            <a:ext cx="4312953" cy="3155883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37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5148" y="1380679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192" y="2289016"/>
            <a:ext cx="347472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1740" y="1380679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81740" y="2338832"/>
            <a:ext cx="3474720" cy="3973545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9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7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25" y="1500447"/>
            <a:ext cx="283464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1512916"/>
            <a:ext cx="7902909" cy="381554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2924" y="3851686"/>
            <a:ext cx="2834640" cy="234129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25" y="1376794"/>
            <a:ext cx="283464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12772" y="1487978"/>
            <a:ext cx="8028275" cy="3699165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5425" y="3664798"/>
            <a:ext cx="283464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2" y="6356352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551108" y="-4990077"/>
            <a:ext cx="1089785" cy="115005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841" y="305554"/>
            <a:ext cx="10553627" cy="909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15" y="1463041"/>
            <a:ext cx="11500567" cy="3869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8777" y="6412006"/>
            <a:ext cx="1883668" cy="309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C352946-8834-419D-873E-83A2D53642A5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412006"/>
            <a:ext cx="5911517" cy="309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5426" y="6412006"/>
            <a:ext cx="1154116" cy="309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1D474C43-4828-4D61-9CE3-F878A80C0143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56B457A-4BDE-4814-B81C-F2BDBAD8055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9169" y="5620201"/>
            <a:ext cx="2202549" cy="110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601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685" r:id="rId13"/>
    <p:sldLayoutId id="2147483678" r:id="rId14"/>
    <p:sldLayoutId id="2147483686" r:id="rId15"/>
    <p:sldLayoutId id="214748370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tsn.org/resources/child-trauma-toolkit-educators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a6LOX3F0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>
            <a:extLst>
              <a:ext uri="{FF2B5EF4-FFF2-40B4-BE49-F238E27FC236}">
                <a16:creationId xmlns:a16="http://schemas.microsoft.com/office/drawing/2014/main" id="{60ADCD17-3876-4820-A08A-218AC1EBA56B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3" name="object 3"/>
          <p:cNvSpPr txBox="1"/>
          <p:nvPr/>
        </p:nvSpPr>
        <p:spPr>
          <a:xfrm>
            <a:off x="5214587" y="1993739"/>
            <a:ext cx="5544820" cy="1577340"/>
          </a:xfrm>
          <a:prstGeom prst="rect">
            <a:avLst/>
          </a:prstGeom>
        </p:spPr>
        <p:txBody>
          <a:bodyPr vert="horz" wrap="square" lIns="0" tIns="1663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0"/>
              </a:spcBef>
            </a:pPr>
            <a:r>
              <a:rPr sz="2600" dirty="0">
                <a:solidFill>
                  <a:schemeClr val="bg1"/>
                </a:solidFill>
                <a:latin typeface="Calibri"/>
                <a:cs typeface="Calibri"/>
              </a:rPr>
              <a:t>Kimberly</a:t>
            </a:r>
            <a:r>
              <a:rPr sz="2600" spc="-7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chemeClr val="bg1"/>
                </a:solidFill>
                <a:latin typeface="Calibri"/>
                <a:cs typeface="Calibri"/>
              </a:rPr>
              <a:t>van</a:t>
            </a:r>
            <a:r>
              <a:rPr sz="26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chemeClr val="bg1"/>
                </a:solidFill>
                <a:latin typeface="Calibri"/>
                <a:cs typeface="Calibri"/>
              </a:rPr>
              <a:t>Vulpen,</a:t>
            </a:r>
            <a:r>
              <a:rPr sz="2600" spc="-7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600" dirty="0">
                <a:solidFill>
                  <a:schemeClr val="bg1"/>
                </a:solidFill>
                <a:latin typeface="Calibri"/>
                <a:cs typeface="Calibri"/>
              </a:rPr>
              <a:t>PhD,</a:t>
            </a:r>
            <a:r>
              <a:rPr sz="2600" spc="-5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600" spc="-20" dirty="0">
                <a:solidFill>
                  <a:schemeClr val="bg1"/>
                </a:solidFill>
                <a:latin typeface="Calibri"/>
                <a:cs typeface="Calibri"/>
              </a:rPr>
              <a:t>LCSW-</a:t>
            </a:r>
            <a:r>
              <a:rPr sz="2600" dirty="0">
                <a:solidFill>
                  <a:schemeClr val="bg1"/>
                </a:solidFill>
                <a:latin typeface="Calibri"/>
                <a:cs typeface="Calibri"/>
              </a:rPr>
              <a:t>C,</a:t>
            </a:r>
            <a:r>
              <a:rPr sz="2600" spc="-4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600" spc="-25" dirty="0">
                <a:solidFill>
                  <a:schemeClr val="bg1"/>
                </a:solidFill>
                <a:latin typeface="Calibri"/>
                <a:cs typeface="Calibri"/>
              </a:rPr>
              <a:t>MSW</a:t>
            </a:r>
            <a:endParaRPr sz="26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92405" marR="187325" indent="636905">
              <a:lnSpc>
                <a:spcPct val="136300"/>
              </a:lnSpc>
              <a:spcBef>
                <a:spcPts val="55"/>
              </a:spcBef>
            </a:pP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Associate</a:t>
            </a:r>
            <a:r>
              <a:rPr sz="1800" spc="-4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spc="-25" dirty="0">
                <a:solidFill>
                  <a:schemeClr val="bg1"/>
                </a:solidFill>
                <a:latin typeface="Calibri"/>
                <a:cs typeface="Calibri"/>
              </a:rPr>
              <a:t>Professor,</a:t>
            </a:r>
            <a:r>
              <a:rPr sz="1800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School</a:t>
            </a:r>
            <a:r>
              <a:rPr sz="18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800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Social</a:t>
            </a:r>
            <a:r>
              <a:rPr sz="1800" spc="-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chemeClr val="bg1"/>
                </a:solidFill>
                <a:latin typeface="Calibri"/>
                <a:cs typeface="Calibri"/>
              </a:rPr>
              <a:t>Work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College</a:t>
            </a:r>
            <a:r>
              <a:rPr sz="18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of</a:t>
            </a:r>
            <a:r>
              <a:rPr sz="1800" spc="-2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Health</a:t>
            </a:r>
            <a:r>
              <a:rPr sz="1800" spc="1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and Human</a:t>
            </a:r>
            <a:r>
              <a:rPr sz="1800" spc="-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Services</a:t>
            </a:r>
            <a:r>
              <a:rPr sz="1800" spc="-10" dirty="0">
                <a:solidFill>
                  <a:schemeClr val="bg1"/>
                </a:solidFill>
                <a:latin typeface="Calibri"/>
                <a:cs typeface="Calibri"/>
              </a:rPr>
              <a:t> Interprofessional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1727200">
              <a:lnSpc>
                <a:spcPts val="1945"/>
              </a:lnSpc>
            </a:pPr>
            <a:r>
              <a:rPr sz="1800" dirty="0">
                <a:solidFill>
                  <a:schemeClr val="bg1"/>
                </a:solidFill>
                <a:latin typeface="Calibri"/>
                <a:cs typeface="Calibri"/>
              </a:rPr>
              <a:t>Education</a:t>
            </a:r>
            <a:r>
              <a:rPr sz="1800" spc="-75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chemeClr val="bg1"/>
                </a:solidFill>
                <a:latin typeface="Calibri"/>
                <a:cs typeface="Calibri"/>
              </a:rPr>
              <a:t>Coordinator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2048" y="532436"/>
            <a:ext cx="3623277" cy="3272272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E514D194-B3E1-4E25-BAE1-C6120D6E8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5490" y="659758"/>
            <a:ext cx="6063013" cy="111622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Supporting Youth Experiencing COVID Related Grief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81FA9A-CBF9-43DD-BE2F-22C0D41C74FC}"/>
              </a:ext>
            </a:extLst>
          </p:cNvPr>
          <p:cNvSpPr txBox="1"/>
          <p:nvPr/>
        </p:nvSpPr>
        <p:spPr>
          <a:xfrm>
            <a:off x="5312184" y="4935350"/>
            <a:ext cx="57063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1-855-MD-BHIPP (632-4477)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67029" y="580135"/>
            <a:ext cx="10262885" cy="52713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 indent="883919" algn="ctr">
              <a:lnSpc>
                <a:spcPts val="3460"/>
              </a:lnSpc>
              <a:spcBef>
                <a:spcPts val="535"/>
              </a:spcBef>
            </a:pPr>
            <a:r>
              <a:rPr sz="3600" dirty="0"/>
              <a:t>3</a:t>
            </a:r>
            <a:r>
              <a:rPr sz="3600" spc="-40" dirty="0"/>
              <a:t> </a:t>
            </a:r>
            <a:r>
              <a:rPr sz="3600" dirty="0"/>
              <a:t>Broad</a:t>
            </a:r>
            <a:r>
              <a:rPr sz="3600" spc="-30" dirty="0"/>
              <a:t> </a:t>
            </a:r>
            <a:r>
              <a:rPr sz="3600" spc="-10" dirty="0"/>
              <a:t>Dimensions </a:t>
            </a:r>
            <a:r>
              <a:rPr sz="3600" dirty="0"/>
              <a:t>Multidimensional</a:t>
            </a:r>
            <a:r>
              <a:rPr sz="3600" spc="-10" dirty="0"/>
              <a:t> </a:t>
            </a:r>
            <a:r>
              <a:rPr sz="3600" dirty="0"/>
              <a:t>Grief</a:t>
            </a:r>
            <a:r>
              <a:rPr sz="3600" spc="-60" dirty="0"/>
              <a:t> </a:t>
            </a:r>
            <a:r>
              <a:rPr sz="3600" spc="-10" dirty="0"/>
              <a:t>Theory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67029" y="1417850"/>
            <a:ext cx="4605655" cy="29876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Separation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Distress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Existential/Identity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Distress</a:t>
            </a:r>
            <a:endParaRPr sz="28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30" dirty="0">
                <a:latin typeface="Calibri"/>
                <a:cs typeface="Calibri"/>
              </a:rPr>
              <a:t>Circumstance-</a:t>
            </a:r>
            <a:r>
              <a:rPr sz="2800" spc="-10" dirty="0">
                <a:latin typeface="Calibri"/>
                <a:cs typeface="Calibri"/>
              </a:rPr>
              <a:t>Related Distress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dirty="0">
                <a:latin typeface="Calibri"/>
                <a:cs typeface="Calibri"/>
              </a:rPr>
              <a:t>Adaptive</a:t>
            </a:r>
            <a:r>
              <a:rPr sz="2800" spc="-1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versus</a:t>
            </a:r>
            <a:r>
              <a:rPr sz="2800" spc="-1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Maladaptive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z="1800" dirty="0">
                <a:latin typeface="Calibri"/>
                <a:cs typeface="Calibri"/>
              </a:rPr>
              <a:t>(Kaplow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et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al.,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2013)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2277" y="493903"/>
            <a:ext cx="41598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Theory-Stages</a:t>
            </a:r>
            <a:r>
              <a:rPr sz="3600" spc="-85" dirty="0"/>
              <a:t> </a:t>
            </a:r>
            <a:r>
              <a:rPr sz="3600" dirty="0"/>
              <a:t>of</a:t>
            </a:r>
            <a:r>
              <a:rPr sz="3600" spc="-50" dirty="0"/>
              <a:t> </a:t>
            </a:r>
            <a:r>
              <a:rPr sz="3600" spc="-10" dirty="0"/>
              <a:t>Grief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30337" y="946277"/>
            <a:ext cx="7526387" cy="5417820"/>
            <a:chOff x="1921143" y="202692"/>
            <a:chExt cx="7526387" cy="5417820"/>
          </a:xfrm>
        </p:grpSpPr>
        <p:sp>
          <p:nvSpPr>
            <p:cNvPr id="4" name="object 4"/>
            <p:cNvSpPr/>
            <p:nvPr/>
          </p:nvSpPr>
          <p:spPr>
            <a:xfrm>
              <a:off x="2537460" y="202692"/>
              <a:ext cx="6910070" cy="5417820"/>
            </a:xfrm>
            <a:custGeom>
              <a:avLst/>
              <a:gdLst/>
              <a:ahLst/>
              <a:cxnLst/>
              <a:rect l="l" t="t" r="r" b="b"/>
              <a:pathLst>
                <a:path w="6910070" h="5417820">
                  <a:moveTo>
                    <a:pt x="4200906" y="0"/>
                  </a:moveTo>
                  <a:lnTo>
                    <a:pt x="4200906" y="1354454"/>
                  </a:lnTo>
                  <a:lnTo>
                    <a:pt x="0" y="1354454"/>
                  </a:lnTo>
                  <a:lnTo>
                    <a:pt x="0" y="4063364"/>
                  </a:lnTo>
                  <a:lnTo>
                    <a:pt x="4200906" y="4063364"/>
                  </a:lnTo>
                  <a:lnTo>
                    <a:pt x="4200906" y="5417820"/>
                  </a:lnTo>
                  <a:lnTo>
                    <a:pt x="6909815" y="2708909"/>
                  </a:lnTo>
                  <a:lnTo>
                    <a:pt x="4200906" y="0"/>
                  </a:lnTo>
                  <a:close/>
                </a:path>
              </a:pathLst>
            </a:custGeom>
            <a:solidFill>
              <a:srgbClr val="CFD4E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1921143" y="1879092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1630679" y="0"/>
                  </a:moveTo>
                  <a:lnTo>
                    <a:pt x="326135" y="0"/>
                  </a:lnTo>
                  <a:lnTo>
                    <a:pt x="277949" y="3536"/>
                  </a:lnTo>
                  <a:lnTo>
                    <a:pt x="231956" y="13811"/>
                  </a:lnTo>
                  <a:lnTo>
                    <a:pt x="188659" y="30317"/>
                  </a:lnTo>
                  <a:lnTo>
                    <a:pt x="148566" y="52551"/>
                  </a:lnTo>
                  <a:lnTo>
                    <a:pt x="112180" y="80007"/>
                  </a:lnTo>
                  <a:lnTo>
                    <a:pt x="80007" y="112180"/>
                  </a:lnTo>
                  <a:lnTo>
                    <a:pt x="52551" y="148566"/>
                  </a:lnTo>
                  <a:lnTo>
                    <a:pt x="30317" y="188659"/>
                  </a:lnTo>
                  <a:lnTo>
                    <a:pt x="13811" y="231956"/>
                  </a:lnTo>
                  <a:lnTo>
                    <a:pt x="3536" y="277949"/>
                  </a:lnTo>
                  <a:lnTo>
                    <a:pt x="0" y="326136"/>
                  </a:lnTo>
                  <a:lnTo>
                    <a:pt x="0" y="1842516"/>
                  </a:lnTo>
                  <a:lnTo>
                    <a:pt x="3536" y="1890702"/>
                  </a:lnTo>
                  <a:lnTo>
                    <a:pt x="13811" y="1936695"/>
                  </a:lnTo>
                  <a:lnTo>
                    <a:pt x="30317" y="1979992"/>
                  </a:lnTo>
                  <a:lnTo>
                    <a:pt x="52551" y="2020085"/>
                  </a:lnTo>
                  <a:lnTo>
                    <a:pt x="80007" y="2056471"/>
                  </a:lnTo>
                  <a:lnTo>
                    <a:pt x="112180" y="2088644"/>
                  </a:lnTo>
                  <a:lnTo>
                    <a:pt x="148566" y="2116100"/>
                  </a:lnTo>
                  <a:lnTo>
                    <a:pt x="188659" y="2138334"/>
                  </a:lnTo>
                  <a:lnTo>
                    <a:pt x="231956" y="2154840"/>
                  </a:lnTo>
                  <a:lnTo>
                    <a:pt x="277949" y="2165115"/>
                  </a:lnTo>
                  <a:lnTo>
                    <a:pt x="326135" y="2168652"/>
                  </a:lnTo>
                  <a:lnTo>
                    <a:pt x="1630679" y="2168652"/>
                  </a:lnTo>
                  <a:lnTo>
                    <a:pt x="1678866" y="2165115"/>
                  </a:lnTo>
                  <a:lnTo>
                    <a:pt x="1724859" y="2154840"/>
                  </a:lnTo>
                  <a:lnTo>
                    <a:pt x="1768156" y="2138334"/>
                  </a:lnTo>
                  <a:lnTo>
                    <a:pt x="1808249" y="2116100"/>
                  </a:lnTo>
                  <a:lnTo>
                    <a:pt x="1844635" y="2088644"/>
                  </a:lnTo>
                  <a:lnTo>
                    <a:pt x="1876808" y="2056471"/>
                  </a:lnTo>
                  <a:lnTo>
                    <a:pt x="1904264" y="2020085"/>
                  </a:lnTo>
                  <a:lnTo>
                    <a:pt x="1926498" y="1979992"/>
                  </a:lnTo>
                  <a:lnTo>
                    <a:pt x="1943004" y="1936695"/>
                  </a:lnTo>
                  <a:lnTo>
                    <a:pt x="1953279" y="1890702"/>
                  </a:lnTo>
                  <a:lnTo>
                    <a:pt x="1956815" y="1842516"/>
                  </a:lnTo>
                  <a:lnTo>
                    <a:pt x="1956815" y="326136"/>
                  </a:lnTo>
                  <a:lnTo>
                    <a:pt x="1953279" y="277949"/>
                  </a:lnTo>
                  <a:lnTo>
                    <a:pt x="1943004" y="231956"/>
                  </a:lnTo>
                  <a:lnTo>
                    <a:pt x="1926498" y="188659"/>
                  </a:lnTo>
                  <a:lnTo>
                    <a:pt x="1904264" y="148566"/>
                  </a:lnTo>
                  <a:lnTo>
                    <a:pt x="1876808" y="112180"/>
                  </a:lnTo>
                  <a:lnTo>
                    <a:pt x="1844635" y="80007"/>
                  </a:lnTo>
                  <a:lnTo>
                    <a:pt x="1808249" y="52551"/>
                  </a:lnTo>
                  <a:lnTo>
                    <a:pt x="1768156" y="30317"/>
                  </a:lnTo>
                  <a:lnTo>
                    <a:pt x="1724859" y="13811"/>
                  </a:lnTo>
                  <a:lnTo>
                    <a:pt x="1678866" y="353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9DC3E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/>
            <p:cNvSpPr/>
            <p:nvPr/>
          </p:nvSpPr>
          <p:spPr>
            <a:xfrm>
              <a:off x="1927860" y="1879092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0" y="326136"/>
                  </a:moveTo>
                  <a:lnTo>
                    <a:pt x="3536" y="277949"/>
                  </a:lnTo>
                  <a:lnTo>
                    <a:pt x="13811" y="231956"/>
                  </a:lnTo>
                  <a:lnTo>
                    <a:pt x="30317" y="188659"/>
                  </a:lnTo>
                  <a:lnTo>
                    <a:pt x="52551" y="148566"/>
                  </a:lnTo>
                  <a:lnTo>
                    <a:pt x="80007" y="112180"/>
                  </a:lnTo>
                  <a:lnTo>
                    <a:pt x="112180" y="80007"/>
                  </a:lnTo>
                  <a:lnTo>
                    <a:pt x="148566" y="52551"/>
                  </a:lnTo>
                  <a:lnTo>
                    <a:pt x="188659" y="30317"/>
                  </a:lnTo>
                  <a:lnTo>
                    <a:pt x="231956" y="13811"/>
                  </a:lnTo>
                  <a:lnTo>
                    <a:pt x="277949" y="3536"/>
                  </a:lnTo>
                  <a:lnTo>
                    <a:pt x="326135" y="0"/>
                  </a:lnTo>
                  <a:lnTo>
                    <a:pt x="1630679" y="0"/>
                  </a:lnTo>
                  <a:lnTo>
                    <a:pt x="1678866" y="3536"/>
                  </a:lnTo>
                  <a:lnTo>
                    <a:pt x="1724859" y="13811"/>
                  </a:lnTo>
                  <a:lnTo>
                    <a:pt x="1768156" y="30317"/>
                  </a:lnTo>
                  <a:lnTo>
                    <a:pt x="1808249" y="52551"/>
                  </a:lnTo>
                  <a:lnTo>
                    <a:pt x="1844635" y="80007"/>
                  </a:lnTo>
                  <a:lnTo>
                    <a:pt x="1876808" y="112180"/>
                  </a:lnTo>
                  <a:lnTo>
                    <a:pt x="1904264" y="148566"/>
                  </a:lnTo>
                  <a:lnTo>
                    <a:pt x="1926498" y="188659"/>
                  </a:lnTo>
                  <a:lnTo>
                    <a:pt x="1943004" y="231956"/>
                  </a:lnTo>
                  <a:lnTo>
                    <a:pt x="1953279" y="277949"/>
                  </a:lnTo>
                  <a:lnTo>
                    <a:pt x="1956815" y="326136"/>
                  </a:lnTo>
                  <a:lnTo>
                    <a:pt x="1956815" y="1842516"/>
                  </a:lnTo>
                  <a:lnTo>
                    <a:pt x="1953279" y="1890702"/>
                  </a:lnTo>
                  <a:lnTo>
                    <a:pt x="1943004" y="1936695"/>
                  </a:lnTo>
                  <a:lnTo>
                    <a:pt x="1926498" y="1979992"/>
                  </a:lnTo>
                  <a:lnTo>
                    <a:pt x="1904264" y="2020085"/>
                  </a:lnTo>
                  <a:lnTo>
                    <a:pt x="1876808" y="2056471"/>
                  </a:lnTo>
                  <a:lnTo>
                    <a:pt x="1844635" y="2088644"/>
                  </a:lnTo>
                  <a:lnTo>
                    <a:pt x="1808249" y="2116100"/>
                  </a:lnTo>
                  <a:lnTo>
                    <a:pt x="1768156" y="2138334"/>
                  </a:lnTo>
                  <a:lnTo>
                    <a:pt x="1724859" y="2154840"/>
                  </a:lnTo>
                  <a:lnTo>
                    <a:pt x="1678866" y="2165115"/>
                  </a:lnTo>
                  <a:lnTo>
                    <a:pt x="1630679" y="2168652"/>
                  </a:lnTo>
                  <a:lnTo>
                    <a:pt x="326135" y="2168652"/>
                  </a:lnTo>
                  <a:lnTo>
                    <a:pt x="277949" y="2165115"/>
                  </a:lnTo>
                  <a:lnTo>
                    <a:pt x="231956" y="2154840"/>
                  </a:lnTo>
                  <a:lnTo>
                    <a:pt x="188659" y="2138334"/>
                  </a:lnTo>
                  <a:lnTo>
                    <a:pt x="148566" y="2116100"/>
                  </a:lnTo>
                  <a:lnTo>
                    <a:pt x="112180" y="2088644"/>
                  </a:lnTo>
                  <a:lnTo>
                    <a:pt x="80007" y="2056471"/>
                  </a:lnTo>
                  <a:lnTo>
                    <a:pt x="52551" y="2020085"/>
                  </a:lnTo>
                  <a:lnTo>
                    <a:pt x="30317" y="1979992"/>
                  </a:lnTo>
                  <a:lnTo>
                    <a:pt x="13811" y="1936695"/>
                  </a:lnTo>
                  <a:lnTo>
                    <a:pt x="3536" y="1890702"/>
                  </a:lnTo>
                  <a:lnTo>
                    <a:pt x="0" y="1842516"/>
                  </a:lnTo>
                  <a:lnTo>
                    <a:pt x="0" y="3261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717111" y="3349433"/>
            <a:ext cx="1078865" cy="611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305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Shock</a:t>
            </a:r>
            <a:r>
              <a:rPr sz="2000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endParaRPr sz="2000" dirty="0">
              <a:latin typeface="Calibri"/>
              <a:cs typeface="Calibri"/>
            </a:endParaRPr>
          </a:p>
          <a:p>
            <a:pPr marL="93345">
              <a:lnSpc>
                <a:spcPts val="2305"/>
              </a:lnSpc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Disbelief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302014" y="2594102"/>
            <a:ext cx="1969770" cy="2181860"/>
            <a:chOff x="3980434" y="1820926"/>
            <a:chExt cx="1969770" cy="2181860"/>
          </a:xfrm>
        </p:grpSpPr>
        <p:sp>
          <p:nvSpPr>
            <p:cNvPr id="9" name="object 9"/>
            <p:cNvSpPr/>
            <p:nvPr/>
          </p:nvSpPr>
          <p:spPr>
            <a:xfrm>
              <a:off x="3986784" y="1827276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1630679" y="0"/>
                  </a:moveTo>
                  <a:lnTo>
                    <a:pt x="326136" y="0"/>
                  </a:lnTo>
                  <a:lnTo>
                    <a:pt x="277949" y="3536"/>
                  </a:lnTo>
                  <a:lnTo>
                    <a:pt x="231956" y="13811"/>
                  </a:lnTo>
                  <a:lnTo>
                    <a:pt x="188659" y="30317"/>
                  </a:lnTo>
                  <a:lnTo>
                    <a:pt x="148566" y="52551"/>
                  </a:lnTo>
                  <a:lnTo>
                    <a:pt x="112180" y="80007"/>
                  </a:lnTo>
                  <a:lnTo>
                    <a:pt x="80007" y="112180"/>
                  </a:lnTo>
                  <a:lnTo>
                    <a:pt x="52551" y="148566"/>
                  </a:lnTo>
                  <a:lnTo>
                    <a:pt x="30317" y="188659"/>
                  </a:lnTo>
                  <a:lnTo>
                    <a:pt x="13811" y="231956"/>
                  </a:lnTo>
                  <a:lnTo>
                    <a:pt x="3536" y="277949"/>
                  </a:lnTo>
                  <a:lnTo>
                    <a:pt x="0" y="326136"/>
                  </a:lnTo>
                  <a:lnTo>
                    <a:pt x="0" y="1842516"/>
                  </a:lnTo>
                  <a:lnTo>
                    <a:pt x="3536" y="1890702"/>
                  </a:lnTo>
                  <a:lnTo>
                    <a:pt x="13811" y="1936695"/>
                  </a:lnTo>
                  <a:lnTo>
                    <a:pt x="30317" y="1979992"/>
                  </a:lnTo>
                  <a:lnTo>
                    <a:pt x="52551" y="2020085"/>
                  </a:lnTo>
                  <a:lnTo>
                    <a:pt x="80007" y="2056471"/>
                  </a:lnTo>
                  <a:lnTo>
                    <a:pt x="112180" y="2088644"/>
                  </a:lnTo>
                  <a:lnTo>
                    <a:pt x="148566" y="2116100"/>
                  </a:lnTo>
                  <a:lnTo>
                    <a:pt x="188659" y="2138334"/>
                  </a:lnTo>
                  <a:lnTo>
                    <a:pt x="231956" y="2154840"/>
                  </a:lnTo>
                  <a:lnTo>
                    <a:pt x="277949" y="2165115"/>
                  </a:lnTo>
                  <a:lnTo>
                    <a:pt x="326136" y="2168652"/>
                  </a:lnTo>
                  <a:lnTo>
                    <a:pt x="1630679" y="2168652"/>
                  </a:lnTo>
                  <a:lnTo>
                    <a:pt x="1678866" y="2165115"/>
                  </a:lnTo>
                  <a:lnTo>
                    <a:pt x="1724859" y="2154840"/>
                  </a:lnTo>
                  <a:lnTo>
                    <a:pt x="1768156" y="2138334"/>
                  </a:lnTo>
                  <a:lnTo>
                    <a:pt x="1808249" y="2116100"/>
                  </a:lnTo>
                  <a:lnTo>
                    <a:pt x="1844635" y="2088644"/>
                  </a:lnTo>
                  <a:lnTo>
                    <a:pt x="1876808" y="2056471"/>
                  </a:lnTo>
                  <a:lnTo>
                    <a:pt x="1904264" y="2020085"/>
                  </a:lnTo>
                  <a:lnTo>
                    <a:pt x="1926498" y="1979992"/>
                  </a:lnTo>
                  <a:lnTo>
                    <a:pt x="1943004" y="1936695"/>
                  </a:lnTo>
                  <a:lnTo>
                    <a:pt x="1953279" y="1890702"/>
                  </a:lnTo>
                  <a:lnTo>
                    <a:pt x="1956815" y="1842516"/>
                  </a:lnTo>
                  <a:lnTo>
                    <a:pt x="1956815" y="326136"/>
                  </a:lnTo>
                  <a:lnTo>
                    <a:pt x="1953279" y="277949"/>
                  </a:lnTo>
                  <a:lnTo>
                    <a:pt x="1943004" y="231956"/>
                  </a:lnTo>
                  <a:lnTo>
                    <a:pt x="1926498" y="188659"/>
                  </a:lnTo>
                  <a:lnTo>
                    <a:pt x="1904264" y="148566"/>
                  </a:lnTo>
                  <a:lnTo>
                    <a:pt x="1876808" y="112180"/>
                  </a:lnTo>
                  <a:lnTo>
                    <a:pt x="1844635" y="80007"/>
                  </a:lnTo>
                  <a:lnTo>
                    <a:pt x="1808249" y="52551"/>
                  </a:lnTo>
                  <a:lnTo>
                    <a:pt x="1768156" y="30317"/>
                  </a:lnTo>
                  <a:lnTo>
                    <a:pt x="1724859" y="13811"/>
                  </a:lnTo>
                  <a:lnTo>
                    <a:pt x="1678866" y="353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986784" y="1827276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0" y="326136"/>
                  </a:moveTo>
                  <a:lnTo>
                    <a:pt x="3536" y="277949"/>
                  </a:lnTo>
                  <a:lnTo>
                    <a:pt x="13811" y="231956"/>
                  </a:lnTo>
                  <a:lnTo>
                    <a:pt x="30317" y="188659"/>
                  </a:lnTo>
                  <a:lnTo>
                    <a:pt x="52551" y="148566"/>
                  </a:lnTo>
                  <a:lnTo>
                    <a:pt x="80007" y="112180"/>
                  </a:lnTo>
                  <a:lnTo>
                    <a:pt x="112180" y="80007"/>
                  </a:lnTo>
                  <a:lnTo>
                    <a:pt x="148566" y="52551"/>
                  </a:lnTo>
                  <a:lnTo>
                    <a:pt x="188659" y="30317"/>
                  </a:lnTo>
                  <a:lnTo>
                    <a:pt x="231956" y="13811"/>
                  </a:lnTo>
                  <a:lnTo>
                    <a:pt x="277949" y="3536"/>
                  </a:lnTo>
                  <a:lnTo>
                    <a:pt x="326136" y="0"/>
                  </a:lnTo>
                  <a:lnTo>
                    <a:pt x="1630679" y="0"/>
                  </a:lnTo>
                  <a:lnTo>
                    <a:pt x="1678866" y="3536"/>
                  </a:lnTo>
                  <a:lnTo>
                    <a:pt x="1724859" y="13811"/>
                  </a:lnTo>
                  <a:lnTo>
                    <a:pt x="1768156" y="30317"/>
                  </a:lnTo>
                  <a:lnTo>
                    <a:pt x="1808249" y="52551"/>
                  </a:lnTo>
                  <a:lnTo>
                    <a:pt x="1844635" y="80007"/>
                  </a:lnTo>
                  <a:lnTo>
                    <a:pt x="1876808" y="112180"/>
                  </a:lnTo>
                  <a:lnTo>
                    <a:pt x="1904264" y="148566"/>
                  </a:lnTo>
                  <a:lnTo>
                    <a:pt x="1926498" y="188659"/>
                  </a:lnTo>
                  <a:lnTo>
                    <a:pt x="1943004" y="231956"/>
                  </a:lnTo>
                  <a:lnTo>
                    <a:pt x="1953279" y="277949"/>
                  </a:lnTo>
                  <a:lnTo>
                    <a:pt x="1956815" y="326136"/>
                  </a:lnTo>
                  <a:lnTo>
                    <a:pt x="1956815" y="1842516"/>
                  </a:lnTo>
                  <a:lnTo>
                    <a:pt x="1953279" y="1890702"/>
                  </a:lnTo>
                  <a:lnTo>
                    <a:pt x="1943004" y="1936695"/>
                  </a:lnTo>
                  <a:lnTo>
                    <a:pt x="1926498" y="1979992"/>
                  </a:lnTo>
                  <a:lnTo>
                    <a:pt x="1904264" y="2020085"/>
                  </a:lnTo>
                  <a:lnTo>
                    <a:pt x="1876808" y="2056471"/>
                  </a:lnTo>
                  <a:lnTo>
                    <a:pt x="1844635" y="2088644"/>
                  </a:lnTo>
                  <a:lnTo>
                    <a:pt x="1808249" y="2116100"/>
                  </a:lnTo>
                  <a:lnTo>
                    <a:pt x="1768156" y="2138334"/>
                  </a:lnTo>
                  <a:lnTo>
                    <a:pt x="1724859" y="2154840"/>
                  </a:lnTo>
                  <a:lnTo>
                    <a:pt x="1678866" y="2165115"/>
                  </a:lnTo>
                  <a:lnTo>
                    <a:pt x="1630679" y="2168652"/>
                  </a:lnTo>
                  <a:lnTo>
                    <a:pt x="326136" y="2168652"/>
                  </a:lnTo>
                  <a:lnTo>
                    <a:pt x="277949" y="2165115"/>
                  </a:lnTo>
                  <a:lnTo>
                    <a:pt x="231956" y="2154840"/>
                  </a:lnTo>
                  <a:lnTo>
                    <a:pt x="188659" y="2138334"/>
                  </a:lnTo>
                  <a:lnTo>
                    <a:pt x="148566" y="2116100"/>
                  </a:lnTo>
                  <a:lnTo>
                    <a:pt x="112180" y="2088644"/>
                  </a:lnTo>
                  <a:lnTo>
                    <a:pt x="80007" y="2056471"/>
                  </a:lnTo>
                  <a:lnTo>
                    <a:pt x="52551" y="2020085"/>
                  </a:lnTo>
                  <a:lnTo>
                    <a:pt x="30317" y="1979992"/>
                  </a:lnTo>
                  <a:lnTo>
                    <a:pt x="13811" y="1936695"/>
                  </a:lnTo>
                  <a:lnTo>
                    <a:pt x="3536" y="1890702"/>
                  </a:lnTo>
                  <a:lnTo>
                    <a:pt x="0" y="1842516"/>
                  </a:lnTo>
                  <a:lnTo>
                    <a:pt x="0" y="3261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56063" y="3349433"/>
            <a:ext cx="1473200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292735" marR="5080" indent="-280670">
              <a:lnSpc>
                <a:spcPts val="2210"/>
              </a:lnSpc>
              <a:spcBef>
                <a:spcPts val="33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Searching</a:t>
            </a:r>
            <a:r>
              <a:rPr sz="2000" spc="-8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Yearning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6278501" y="2622677"/>
            <a:ext cx="1969770" cy="2181860"/>
            <a:chOff x="6034785" y="1820926"/>
            <a:chExt cx="1969770" cy="2181860"/>
          </a:xfrm>
        </p:grpSpPr>
        <p:sp>
          <p:nvSpPr>
            <p:cNvPr id="13" name="object 13"/>
            <p:cNvSpPr/>
            <p:nvPr/>
          </p:nvSpPr>
          <p:spPr>
            <a:xfrm>
              <a:off x="6041135" y="1827276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1630680" y="0"/>
                  </a:moveTo>
                  <a:lnTo>
                    <a:pt x="326136" y="0"/>
                  </a:lnTo>
                  <a:lnTo>
                    <a:pt x="277949" y="3536"/>
                  </a:lnTo>
                  <a:lnTo>
                    <a:pt x="231956" y="13811"/>
                  </a:lnTo>
                  <a:lnTo>
                    <a:pt x="188659" y="30317"/>
                  </a:lnTo>
                  <a:lnTo>
                    <a:pt x="148566" y="52551"/>
                  </a:lnTo>
                  <a:lnTo>
                    <a:pt x="112180" y="80007"/>
                  </a:lnTo>
                  <a:lnTo>
                    <a:pt x="80007" y="112180"/>
                  </a:lnTo>
                  <a:lnTo>
                    <a:pt x="52551" y="148566"/>
                  </a:lnTo>
                  <a:lnTo>
                    <a:pt x="30317" y="188659"/>
                  </a:lnTo>
                  <a:lnTo>
                    <a:pt x="13811" y="231956"/>
                  </a:lnTo>
                  <a:lnTo>
                    <a:pt x="3536" y="277949"/>
                  </a:lnTo>
                  <a:lnTo>
                    <a:pt x="0" y="326136"/>
                  </a:lnTo>
                  <a:lnTo>
                    <a:pt x="0" y="1842516"/>
                  </a:lnTo>
                  <a:lnTo>
                    <a:pt x="3536" y="1890702"/>
                  </a:lnTo>
                  <a:lnTo>
                    <a:pt x="13811" y="1936695"/>
                  </a:lnTo>
                  <a:lnTo>
                    <a:pt x="30317" y="1979992"/>
                  </a:lnTo>
                  <a:lnTo>
                    <a:pt x="52551" y="2020085"/>
                  </a:lnTo>
                  <a:lnTo>
                    <a:pt x="80007" y="2056471"/>
                  </a:lnTo>
                  <a:lnTo>
                    <a:pt x="112180" y="2088644"/>
                  </a:lnTo>
                  <a:lnTo>
                    <a:pt x="148566" y="2116100"/>
                  </a:lnTo>
                  <a:lnTo>
                    <a:pt x="188659" y="2138334"/>
                  </a:lnTo>
                  <a:lnTo>
                    <a:pt x="231956" y="2154840"/>
                  </a:lnTo>
                  <a:lnTo>
                    <a:pt x="277949" y="2165115"/>
                  </a:lnTo>
                  <a:lnTo>
                    <a:pt x="326136" y="2168652"/>
                  </a:lnTo>
                  <a:lnTo>
                    <a:pt x="1630680" y="2168652"/>
                  </a:lnTo>
                  <a:lnTo>
                    <a:pt x="1678866" y="2165115"/>
                  </a:lnTo>
                  <a:lnTo>
                    <a:pt x="1724859" y="2154840"/>
                  </a:lnTo>
                  <a:lnTo>
                    <a:pt x="1768156" y="2138334"/>
                  </a:lnTo>
                  <a:lnTo>
                    <a:pt x="1808249" y="2116100"/>
                  </a:lnTo>
                  <a:lnTo>
                    <a:pt x="1844635" y="2088644"/>
                  </a:lnTo>
                  <a:lnTo>
                    <a:pt x="1876808" y="2056471"/>
                  </a:lnTo>
                  <a:lnTo>
                    <a:pt x="1904264" y="2020085"/>
                  </a:lnTo>
                  <a:lnTo>
                    <a:pt x="1926498" y="1979992"/>
                  </a:lnTo>
                  <a:lnTo>
                    <a:pt x="1943004" y="1936695"/>
                  </a:lnTo>
                  <a:lnTo>
                    <a:pt x="1953279" y="1890702"/>
                  </a:lnTo>
                  <a:lnTo>
                    <a:pt x="1956815" y="1842516"/>
                  </a:lnTo>
                  <a:lnTo>
                    <a:pt x="1956815" y="326136"/>
                  </a:lnTo>
                  <a:lnTo>
                    <a:pt x="1953279" y="277949"/>
                  </a:lnTo>
                  <a:lnTo>
                    <a:pt x="1943004" y="231956"/>
                  </a:lnTo>
                  <a:lnTo>
                    <a:pt x="1926498" y="188659"/>
                  </a:lnTo>
                  <a:lnTo>
                    <a:pt x="1904264" y="148566"/>
                  </a:lnTo>
                  <a:lnTo>
                    <a:pt x="1876808" y="112180"/>
                  </a:lnTo>
                  <a:lnTo>
                    <a:pt x="1844635" y="80007"/>
                  </a:lnTo>
                  <a:lnTo>
                    <a:pt x="1808249" y="52551"/>
                  </a:lnTo>
                  <a:lnTo>
                    <a:pt x="1768156" y="30317"/>
                  </a:lnTo>
                  <a:lnTo>
                    <a:pt x="1724859" y="13811"/>
                  </a:lnTo>
                  <a:lnTo>
                    <a:pt x="1678866" y="3536"/>
                  </a:lnTo>
                  <a:lnTo>
                    <a:pt x="1630680" y="0"/>
                  </a:lnTo>
                  <a:close/>
                </a:path>
              </a:pathLst>
            </a:custGeom>
            <a:solidFill>
              <a:srgbClr val="FFD9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041135" y="1827276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0" y="326136"/>
                  </a:moveTo>
                  <a:lnTo>
                    <a:pt x="3536" y="277949"/>
                  </a:lnTo>
                  <a:lnTo>
                    <a:pt x="13811" y="231956"/>
                  </a:lnTo>
                  <a:lnTo>
                    <a:pt x="30317" y="188659"/>
                  </a:lnTo>
                  <a:lnTo>
                    <a:pt x="52551" y="148566"/>
                  </a:lnTo>
                  <a:lnTo>
                    <a:pt x="80007" y="112180"/>
                  </a:lnTo>
                  <a:lnTo>
                    <a:pt x="112180" y="80007"/>
                  </a:lnTo>
                  <a:lnTo>
                    <a:pt x="148566" y="52551"/>
                  </a:lnTo>
                  <a:lnTo>
                    <a:pt x="188659" y="30317"/>
                  </a:lnTo>
                  <a:lnTo>
                    <a:pt x="231956" y="13811"/>
                  </a:lnTo>
                  <a:lnTo>
                    <a:pt x="277949" y="3536"/>
                  </a:lnTo>
                  <a:lnTo>
                    <a:pt x="326136" y="0"/>
                  </a:lnTo>
                  <a:lnTo>
                    <a:pt x="1630680" y="0"/>
                  </a:lnTo>
                  <a:lnTo>
                    <a:pt x="1678866" y="3536"/>
                  </a:lnTo>
                  <a:lnTo>
                    <a:pt x="1724859" y="13811"/>
                  </a:lnTo>
                  <a:lnTo>
                    <a:pt x="1768156" y="30317"/>
                  </a:lnTo>
                  <a:lnTo>
                    <a:pt x="1808249" y="52551"/>
                  </a:lnTo>
                  <a:lnTo>
                    <a:pt x="1844635" y="80007"/>
                  </a:lnTo>
                  <a:lnTo>
                    <a:pt x="1876808" y="112180"/>
                  </a:lnTo>
                  <a:lnTo>
                    <a:pt x="1904264" y="148566"/>
                  </a:lnTo>
                  <a:lnTo>
                    <a:pt x="1926498" y="188659"/>
                  </a:lnTo>
                  <a:lnTo>
                    <a:pt x="1943004" y="231956"/>
                  </a:lnTo>
                  <a:lnTo>
                    <a:pt x="1953279" y="277949"/>
                  </a:lnTo>
                  <a:lnTo>
                    <a:pt x="1956815" y="326136"/>
                  </a:lnTo>
                  <a:lnTo>
                    <a:pt x="1956815" y="1842516"/>
                  </a:lnTo>
                  <a:lnTo>
                    <a:pt x="1953279" y="1890702"/>
                  </a:lnTo>
                  <a:lnTo>
                    <a:pt x="1943004" y="1936695"/>
                  </a:lnTo>
                  <a:lnTo>
                    <a:pt x="1926498" y="1979992"/>
                  </a:lnTo>
                  <a:lnTo>
                    <a:pt x="1904264" y="2020085"/>
                  </a:lnTo>
                  <a:lnTo>
                    <a:pt x="1876808" y="2056471"/>
                  </a:lnTo>
                  <a:lnTo>
                    <a:pt x="1844635" y="2088644"/>
                  </a:lnTo>
                  <a:lnTo>
                    <a:pt x="1808249" y="2116100"/>
                  </a:lnTo>
                  <a:lnTo>
                    <a:pt x="1768156" y="2138334"/>
                  </a:lnTo>
                  <a:lnTo>
                    <a:pt x="1724859" y="2154840"/>
                  </a:lnTo>
                  <a:lnTo>
                    <a:pt x="1678866" y="2165115"/>
                  </a:lnTo>
                  <a:lnTo>
                    <a:pt x="1630680" y="2168652"/>
                  </a:lnTo>
                  <a:lnTo>
                    <a:pt x="326136" y="2168652"/>
                  </a:lnTo>
                  <a:lnTo>
                    <a:pt x="277949" y="2165115"/>
                  </a:lnTo>
                  <a:lnTo>
                    <a:pt x="231956" y="2154840"/>
                  </a:lnTo>
                  <a:lnTo>
                    <a:pt x="188659" y="2138334"/>
                  </a:lnTo>
                  <a:lnTo>
                    <a:pt x="148566" y="2116100"/>
                  </a:lnTo>
                  <a:lnTo>
                    <a:pt x="112180" y="2088644"/>
                  </a:lnTo>
                  <a:lnTo>
                    <a:pt x="80007" y="2056471"/>
                  </a:lnTo>
                  <a:lnTo>
                    <a:pt x="52551" y="2020085"/>
                  </a:lnTo>
                  <a:lnTo>
                    <a:pt x="30317" y="1979992"/>
                  </a:lnTo>
                  <a:lnTo>
                    <a:pt x="13811" y="1936695"/>
                  </a:lnTo>
                  <a:lnTo>
                    <a:pt x="3536" y="1890702"/>
                  </a:lnTo>
                  <a:lnTo>
                    <a:pt x="0" y="1842516"/>
                  </a:lnTo>
                  <a:lnTo>
                    <a:pt x="0" y="3261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6507369" y="3363404"/>
            <a:ext cx="1615440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190500" marR="5080" indent="-178435">
              <a:lnSpc>
                <a:spcPts val="2210"/>
              </a:lnSpc>
              <a:spcBef>
                <a:spcPts val="335"/>
              </a:spcBef>
            </a:pP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Disorganization </a:t>
            </a: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and</a:t>
            </a:r>
            <a:r>
              <a:rPr sz="2000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Despair</a:t>
            </a:r>
            <a:endParaRPr sz="2000" dirty="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8241921" y="2629027"/>
            <a:ext cx="1969135" cy="2181225"/>
            <a:chOff x="8089392" y="1821179"/>
            <a:chExt cx="1969135" cy="2181225"/>
          </a:xfrm>
        </p:grpSpPr>
        <p:sp>
          <p:nvSpPr>
            <p:cNvPr id="17" name="object 17"/>
            <p:cNvSpPr/>
            <p:nvPr/>
          </p:nvSpPr>
          <p:spPr>
            <a:xfrm>
              <a:off x="8095488" y="1827275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1630679" y="0"/>
                  </a:moveTo>
                  <a:lnTo>
                    <a:pt x="326135" y="0"/>
                  </a:lnTo>
                  <a:lnTo>
                    <a:pt x="277949" y="3536"/>
                  </a:lnTo>
                  <a:lnTo>
                    <a:pt x="231956" y="13811"/>
                  </a:lnTo>
                  <a:lnTo>
                    <a:pt x="188659" y="30317"/>
                  </a:lnTo>
                  <a:lnTo>
                    <a:pt x="148566" y="52551"/>
                  </a:lnTo>
                  <a:lnTo>
                    <a:pt x="112180" y="80007"/>
                  </a:lnTo>
                  <a:lnTo>
                    <a:pt x="80007" y="112180"/>
                  </a:lnTo>
                  <a:lnTo>
                    <a:pt x="52551" y="148566"/>
                  </a:lnTo>
                  <a:lnTo>
                    <a:pt x="30317" y="188659"/>
                  </a:lnTo>
                  <a:lnTo>
                    <a:pt x="13811" y="231956"/>
                  </a:lnTo>
                  <a:lnTo>
                    <a:pt x="3536" y="277949"/>
                  </a:lnTo>
                  <a:lnTo>
                    <a:pt x="0" y="326136"/>
                  </a:lnTo>
                  <a:lnTo>
                    <a:pt x="0" y="1842516"/>
                  </a:lnTo>
                  <a:lnTo>
                    <a:pt x="3536" y="1890702"/>
                  </a:lnTo>
                  <a:lnTo>
                    <a:pt x="13811" y="1936695"/>
                  </a:lnTo>
                  <a:lnTo>
                    <a:pt x="30317" y="1979992"/>
                  </a:lnTo>
                  <a:lnTo>
                    <a:pt x="52551" y="2020085"/>
                  </a:lnTo>
                  <a:lnTo>
                    <a:pt x="80007" y="2056471"/>
                  </a:lnTo>
                  <a:lnTo>
                    <a:pt x="112180" y="2088644"/>
                  </a:lnTo>
                  <a:lnTo>
                    <a:pt x="148566" y="2116100"/>
                  </a:lnTo>
                  <a:lnTo>
                    <a:pt x="188659" y="2138334"/>
                  </a:lnTo>
                  <a:lnTo>
                    <a:pt x="231956" y="2154840"/>
                  </a:lnTo>
                  <a:lnTo>
                    <a:pt x="277949" y="2165115"/>
                  </a:lnTo>
                  <a:lnTo>
                    <a:pt x="326135" y="2168652"/>
                  </a:lnTo>
                  <a:lnTo>
                    <a:pt x="1630679" y="2168652"/>
                  </a:lnTo>
                  <a:lnTo>
                    <a:pt x="1678866" y="2165115"/>
                  </a:lnTo>
                  <a:lnTo>
                    <a:pt x="1724859" y="2154840"/>
                  </a:lnTo>
                  <a:lnTo>
                    <a:pt x="1768156" y="2138334"/>
                  </a:lnTo>
                  <a:lnTo>
                    <a:pt x="1808249" y="2116100"/>
                  </a:lnTo>
                  <a:lnTo>
                    <a:pt x="1844635" y="2088644"/>
                  </a:lnTo>
                  <a:lnTo>
                    <a:pt x="1876808" y="2056471"/>
                  </a:lnTo>
                  <a:lnTo>
                    <a:pt x="1904264" y="2020085"/>
                  </a:lnTo>
                  <a:lnTo>
                    <a:pt x="1926498" y="1979992"/>
                  </a:lnTo>
                  <a:lnTo>
                    <a:pt x="1943004" y="1936695"/>
                  </a:lnTo>
                  <a:lnTo>
                    <a:pt x="1953279" y="1890702"/>
                  </a:lnTo>
                  <a:lnTo>
                    <a:pt x="1956815" y="1842516"/>
                  </a:lnTo>
                  <a:lnTo>
                    <a:pt x="1956815" y="326136"/>
                  </a:lnTo>
                  <a:lnTo>
                    <a:pt x="1953279" y="277949"/>
                  </a:lnTo>
                  <a:lnTo>
                    <a:pt x="1943004" y="231956"/>
                  </a:lnTo>
                  <a:lnTo>
                    <a:pt x="1926498" y="188659"/>
                  </a:lnTo>
                  <a:lnTo>
                    <a:pt x="1904264" y="148566"/>
                  </a:lnTo>
                  <a:lnTo>
                    <a:pt x="1876808" y="112180"/>
                  </a:lnTo>
                  <a:lnTo>
                    <a:pt x="1844635" y="80007"/>
                  </a:lnTo>
                  <a:lnTo>
                    <a:pt x="1808249" y="52551"/>
                  </a:lnTo>
                  <a:lnTo>
                    <a:pt x="1768156" y="30317"/>
                  </a:lnTo>
                  <a:lnTo>
                    <a:pt x="1724859" y="13811"/>
                  </a:lnTo>
                  <a:lnTo>
                    <a:pt x="1678866" y="3536"/>
                  </a:lnTo>
                  <a:lnTo>
                    <a:pt x="1630679" y="0"/>
                  </a:lnTo>
                  <a:close/>
                </a:path>
              </a:pathLst>
            </a:custGeom>
            <a:solidFill>
              <a:srgbClr val="ACB8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8095488" y="1827275"/>
              <a:ext cx="1957070" cy="2169160"/>
            </a:xfrm>
            <a:custGeom>
              <a:avLst/>
              <a:gdLst/>
              <a:ahLst/>
              <a:cxnLst/>
              <a:rect l="l" t="t" r="r" b="b"/>
              <a:pathLst>
                <a:path w="1957070" h="2169160">
                  <a:moveTo>
                    <a:pt x="0" y="326136"/>
                  </a:moveTo>
                  <a:lnTo>
                    <a:pt x="3536" y="277949"/>
                  </a:lnTo>
                  <a:lnTo>
                    <a:pt x="13811" y="231956"/>
                  </a:lnTo>
                  <a:lnTo>
                    <a:pt x="30317" y="188659"/>
                  </a:lnTo>
                  <a:lnTo>
                    <a:pt x="52551" y="148566"/>
                  </a:lnTo>
                  <a:lnTo>
                    <a:pt x="80007" y="112180"/>
                  </a:lnTo>
                  <a:lnTo>
                    <a:pt x="112180" y="80007"/>
                  </a:lnTo>
                  <a:lnTo>
                    <a:pt x="148566" y="52551"/>
                  </a:lnTo>
                  <a:lnTo>
                    <a:pt x="188659" y="30317"/>
                  </a:lnTo>
                  <a:lnTo>
                    <a:pt x="231956" y="13811"/>
                  </a:lnTo>
                  <a:lnTo>
                    <a:pt x="277949" y="3536"/>
                  </a:lnTo>
                  <a:lnTo>
                    <a:pt x="326135" y="0"/>
                  </a:lnTo>
                  <a:lnTo>
                    <a:pt x="1630679" y="0"/>
                  </a:lnTo>
                  <a:lnTo>
                    <a:pt x="1678866" y="3536"/>
                  </a:lnTo>
                  <a:lnTo>
                    <a:pt x="1724859" y="13811"/>
                  </a:lnTo>
                  <a:lnTo>
                    <a:pt x="1768156" y="30317"/>
                  </a:lnTo>
                  <a:lnTo>
                    <a:pt x="1808249" y="52551"/>
                  </a:lnTo>
                  <a:lnTo>
                    <a:pt x="1844635" y="80007"/>
                  </a:lnTo>
                  <a:lnTo>
                    <a:pt x="1876808" y="112180"/>
                  </a:lnTo>
                  <a:lnTo>
                    <a:pt x="1904264" y="148566"/>
                  </a:lnTo>
                  <a:lnTo>
                    <a:pt x="1926498" y="188659"/>
                  </a:lnTo>
                  <a:lnTo>
                    <a:pt x="1943004" y="231956"/>
                  </a:lnTo>
                  <a:lnTo>
                    <a:pt x="1953279" y="277949"/>
                  </a:lnTo>
                  <a:lnTo>
                    <a:pt x="1956815" y="326136"/>
                  </a:lnTo>
                  <a:lnTo>
                    <a:pt x="1956815" y="1842516"/>
                  </a:lnTo>
                  <a:lnTo>
                    <a:pt x="1953279" y="1890702"/>
                  </a:lnTo>
                  <a:lnTo>
                    <a:pt x="1943004" y="1936695"/>
                  </a:lnTo>
                  <a:lnTo>
                    <a:pt x="1926498" y="1979992"/>
                  </a:lnTo>
                  <a:lnTo>
                    <a:pt x="1904264" y="2020085"/>
                  </a:lnTo>
                  <a:lnTo>
                    <a:pt x="1876808" y="2056471"/>
                  </a:lnTo>
                  <a:lnTo>
                    <a:pt x="1844635" y="2088644"/>
                  </a:lnTo>
                  <a:lnTo>
                    <a:pt x="1808249" y="2116100"/>
                  </a:lnTo>
                  <a:lnTo>
                    <a:pt x="1768156" y="2138334"/>
                  </a:lnTo>
                  <a:lnTo>
                    <a:pt x="1724859" y="2154840"/>
                  </a:lnTo>
                  <a:lnTo>
                    <a:pt x="1678866" y="2165115"/>
                  </a:lnTo>
                  <a:lnTo>
                    <a:pt x="1630679" y="2168652"/>
                  </a:lnTo>
                  <a:lnTo>
                    <a:pt x="326135" y="2168652"/>
                  </a:lnTo>
                  <a:lnTo>
                    <a:pt x="277949" y="2165115"/>
                  </a:lnTo>
                  <a:lnTo>
                    <a:pt x="231956" y="2154840"/>
                  </a:lnTo>
                  <a:lnTo>
                    <a:pt x="188659" y="2138334"/>
                  </a:lnTo>
                  <a:lnTo>
                    <a:pt x="148566" y="2116100"/>
                  </a:lnTo>
                  <a:lnTo>
                    <a:pt x="112180" y="2088644"/>
                  </a:lnTo>
                  <a:lnTo>
                    <a:pt x="80007" y="2056471"/>
                  </a:lnTo>
                  <a:lnTo>
                    <a:pt x="52551" y="2020085"/>
                  </a:lnTo>
                  <a:lnTo>
                    <a:pt x="30317" y="1979992"/>
                  </a:lnTo>
                  <a:lnTo>
                    <a:pt x="13811" y="1936695"/>
                  </a:lnTo>
                  <a:lnTo>
                    <a:pt x="3536" y="1890702"/>
                  </a:lnTo>
                  <a:lnTo>
                    <a:pt x="0" y="1842516"/>
                  </a:lnTo>
                  <a:lnTo>
                    <a:pt x="0" y="326136"/>
                  </a:lnTo>
                  <a:close/>
                </a:path>
              </a:pathLst>
            </a:custGeom>
            <a:ln w="1219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503913" y="3400524"/>
            <a:ext cx="1562735" cy="61150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92430" marR="5080" indent="-380365">
              <a:lnSpc>
                <a:spcPts val="2210"/>
              </a:lnSpc>
              <a:spcBef>
                <a:spcPts val="335"/>
              </a:spcBef>
            </a:pPr>
            <a:r>
              <a:rPr sz="2000" dirty="0">
                <a:solidFill>
                  <a:srgbClr val="FFFFFF"/>
                </a:solidFill>
                <a:latin typeface="Calibri"/>
                <a:cs typeface="Calibri"/>
              </a:rPr>
              <a:t>Rebuilding</a:t>
            </a:r>
            <a:r>
              <a:rPr sz="2000" spc="-5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Calibri"/>
                <a:cs typeface="Calibri"/>
              </a:rPr>
              <a:t>and </a:t>
            </a:r>
            <a:r>
              <a:rPr sz="2000" spc="-10" dirty="0">
                <a:solidFill>
                  <a:srgbClr val="FFFFFF"/>
                </a:solidFill>
                <a:latin typeface="Calibri"/>
                <a:cs typeface="Calibri"/>
              </a:rPr>
              <a:t>Healing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46654" y="5134255"/>
            <a:ext cx="2308252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libri"/>
                <a:cs typeface="Calibri"/>
              </a:rPr>
              <a:t>Eberling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and</a:t>
            </a:r>
            <a:r>
              <a:rPr sz="1400" spc="-4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Eberling,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1991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841" y="476795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73425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Trauma</a:t>
            </a:r>
            <a:r>
              <a:rPr sz="3600" spc="-155" dirty="0"/>
              <a:t> </a:t>
            </a:r>
            <a:r>
              <a:rPr sz="3600" spc="-10" dirty="0"/>
              <a:t>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841" y="1599019"/>
            <a:ext cx="5096510" cy="370345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2800" dirty="0">
                <a:latin typeface="Calibri"/>
                <a:cs typeface="Calibri"/>
              </a:rPr>
              <a:t>Intense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feelings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of:</a:t>
            </a:r>
            <a:endParaRPr sz="2800" dirty="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04"/>
              </a:spcBef>
              <a:buClr>
                <a:srgbClr val="A4A4A4"/>
              </a:buClr>
              <a:buFont typeface="Arial"/>
              <a:buChar char="•"/>
              <a:tabLst>
                <a:tab pos="268605" algn="l"/>
                <a:tab pos="269240" algn="l"/>
              </a:tabLst>
            </a:pPr>
            <a:r>
              <a:rPr sz="2800" dirty="0">
                <a:latin typeface="Calibri"/>
                <a:cs typeface="Calibri"/>
              </a:rPr>
              <a:t>Feelings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helplessness</a:t>
            </a:r>
            <a:endParaRPr sz="2800" dirty="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04"/>
              </a:spcBef>
              <a:buClr>
                <a:srgbClr val="A4A4A4"/>
              </a:buClr>
              <a:buFont typeface="Arial"/>
              <a:buChar char="•"/>
              <a:tabLst>
                <a:tab pos="268605" algn="l"/>
                <a:tab pos="269240" algn="l"/>
              </a:tabLst>
            </a:pPr>
            <a:r>
              <a:rPr sz="2800" dirty="0">
                <a:latin typeface="Calibri"/>
                <a:cs typeface="Calibri"/>
              </a:rPr>
              <a:t>Fear/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sense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danger</a:t>
            </a:r>
            <a:endParaRPr sz="2800" dirty="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15"/>
              </a:spcBef>
              <a:buClr>
                <a:srgbClr val="A4A4A4"/>
              </a:buClr>
              <a:buFont typeface="Arial"/>
              <a:buChar char="•"/>
              <a:tabLst>
                <a:tab pos="268605" algn="l"/>
                <a:tab pos="269240" algn="l"/>
              </a:tabLst>
            </a:pPr>
            <a:r>
              <a:rPr sz="2800" dirty="0">
                <a:latin typeface="Calibri"/>
                <a:cs typeface="Calibri"/>
              </a:rPr>
              <a:t>Impact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pain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loss</a:t>
            </a:r>
            <a:endParaRPr sz="2800" dirty="0">
              <a:latin typeface="Calibri"/>
              <a:cs typeface="Calibri"/>
            </a:endParaRPr>
          </a:p>
          <a:p>
            <a:pPr marL="268605" indent="-256540">
              <a:lnSpc>
                <a:spcPct val="100000"/>
              </a:lnSpc>
              <a:spcBef>
                <a:spcPts val="204"/>
              </a:spcBef>
              <a:buClr>
                <a:srgbClr val="A4A4A4"/>
              </a:buClr>
              <a:buFont typeface="Arial"/>
              <a:buChar char="•"/>
              <a:tabLst>
                <a:tab pos="268605" algn="l"/>
                <a:tab pos="269240" algn="l"/>
              </a:tabLst>
            </a:pPr>
            <a:r>
              <a:rPr sz="2800" dirty="0">
                <a:latin typeface="Calibri"/>
                <a:cs typeface="Calibri"/>
              </a:rPr>
              <a:t>Lack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control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environment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A4A4"/>
              </a:buClr>
              <a:buFont typeface="Arial"/>
              <a:buChar char="•"/>
            </a:pPr>
            <a:endParaRPr sz="2800" dirty="0">
              <a:latin typeface="Calibri"/>
              <a:cs typeface="Calibri"/>
            </a:endParaRPr>
          </a:p>
          <a:p>
            <a:pPr marL="268605" indent="-256540">
              <a:lnSpc>
                <a:spcPts val="2490"/>
              </a:lnSpc>
              <a:buClr>
                <a:srgbClr val="A4A4A4"/>
              </a:buClr>
              <a:buFont typeface="Arial"/>
              <a:buChar char="•"/>
              <a:tabLst>
                <a:tab pos="268605" algn="l"/>
                <a:tab pos="269240" algn="l"/>
              </a:tabLst>
            </a:pPr>
            <a:r>
              <a:rPr sz="2800" spc="-10" dirty="0">
                <a:latin typeface="Calibri"/>
                <a:cs typeface="Calibri"/>
              </a:rPr>
              <a:t>Physical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emotional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changes</a:t>
            </a:r>
            <a:endParaRPr sz="2800" dirty="0">
              <a:latin typeface="Calibri"/>
              <a:cs typeface="Calibri"/>
            </a:endParaRPr>
          </a:p>
          <a:p>
            <a:pPr marL="314325">
              <a:lnSpc>
                <a:spcPts val="2490"/>
              </a:lnSpc>
            </a:pPr>
            <a:r>
              <a:rPr sz="2800" dirty="0">
                <a:latin typeface="Arial"/>
                <a:cs typeface="Arial"/>
              </a:rPr>
              <a:t>–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dirty="0">
                <a:latin typeface="Calibri"/>
                <a:cs typeface="Calibri"/>
              </a:rPr>
              <a:t>Brain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(wired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30" dirty="0">
                <a:latin typeface="Calibri"/>
                <a:cs typeface="Calibri"/>
              </a:rPr>
              <a:t>differently,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“fight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flight”)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63098" y="542867"/>
            <a:ext cx="3265804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Assessment</a:t>
            </a:r>
            <a:r>
              <a:rPr sz="3600" spc="-75" dirty="0"/>
              <a:t> </a:t>
            </a:r>
            <a:r>
              <a:rPr sz="3600" spc="-55" dirty="0"/>
              <a:t>Tools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1190" y="1660829"/>
            <a:ext cx="10929620" cy="3328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Systematic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Review-</a:t>
            </a:r>
            <a:r>
              <a:rPr sz="2400" dirty="0">
                <a:latin typeface="Calibri"/>
                <a:cs typeface="Calibri"/>
              </a:rPr>
              <a:t>Grief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Instruments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Children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Adolescents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(Zang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al.,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2023)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  <a:tab pos="5403850" algn="l"/>
              </a:tabLst>
            </a:pPr>
            <a:r>
              <a:rPr sz="2400" dirty="0">
                <a:latin typeface="Calibri"/>
                <a:cs typeface="Calibri"/>
              </a:rPr>
              <a:t>Complex</a:t>
            </a:r>
            <a:r>
              <a:rPr sz="2400" spc="-114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Trauma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Standardized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Measures</a:t>
            </a:r>
            <a:r>
              <a:rPr sz="2400" dirty="0">
                <a:latin typeface="Calibri"/>
                <a:cs typeface="Calibri"/>
              </a:rPr>
              <a:t>	</a:t>
            </a:r>
            <a:r>
              <a:rPr sz="2400" spc="-10" dirty="0">
                <a:latin typeface="Calibri"/>
                <a:cs typeface="Calibri"/>
              </a:rPr>
              <a:t>(nctsn.org/resources)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Adolescent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Grief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Inventory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(Andriessen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al.,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2018a)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  <a:tab pos="7947025" algn="l"/>
              </a:tabLst>
            </a:pPr>
            <a:r>
              <a:rPr sz="2400" dirty="0">
                <a:latin typeface="Calibri"/>
                <a:cs typeface="Calibri"/>
              </a:rPr>
              <a:t>Inventory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Complicated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Grief-</a:t>
            </a:r>
            <a:r>
              <a:rPr sz="2400" dirty="0">
                <a:latin typeface="Calibri"/>
                <a:cs typeface="Calibri"/>
              </a:rPr>
              <a:t>Revised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Children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(Melhem</a:t>
            </a:r>
            <a:r>
              <a:rPr sz="2400" dirty="0">
                <a:latin typeface="Calibri"/>
                <a:cs typeface="Calibri"/>
              </a:rPr>
              <a:t>	et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al,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2013)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Hogan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Inventory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Bereavement</a:t>
            </a:r>
            <a:r>
              <a:rPr sz="2400" spc="-8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(Hogan</a:t>
            </a:r>
            <a:r>
              <a:rPr sz="2400" spc="-6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al.,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2019)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4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Children</a:t>
            </a:r>
            <a:r>
              <a:rPr sz="2400" spc="-7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Depression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Inventory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(Kovacs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al,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2010)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ts val="2450"/>
              </a:lnSpc>
              <a:spcBef>
                <a:spcPts val="130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Severity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Measure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for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Depression-</a:t>
            </a:r>
            <a:r>
              <a:rPr sz="2400" dirty="0">
                <a:latin typeface="Calibri"/>
                <a:cs typeface="Calibri"/>
              </a:rPr>
              <a:t>Child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Ages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11-</a:t>
            </a:r>
            <a:r>
              <a:rPr sz="2400" dirty="0">
                <a:latin typeface="Calibri"/>
                <a:cs typeface="Calibri"/>
              </a:rPr>
              <a:t>17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(Modified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from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PHQ-A;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Johnson</a:t>
            </a:r>
            <a:endParaRPr sz="2400" dirty="0">
              <a:latin typeface="Calibri"/>
              <a:cs typeface="Calibri"/>
            </a:endParaRPr>
          </a:p>
          <a:p>
            <a:pPr marL="241300">
              <a:lnSpc>
                <a:spcPts val="2450"/>
              </a:lnSpc>
            </a:pPr>
            <a:r>
              <a:rPr sz="2400" dirty="0">
                <a:latin typeface="Calibri"/>
                <a:cs typeface="Calibri"/>
              </a:rPr>
              <a:t>et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al, </a:t>
            </a:r>
            <a:r>
              <a:rPr sz="2400" spc="-20" dirty="0">
                <a:latin typeface="Calibri"/>
                <a:cs typeface="Calibri"/>
              </a:rPr>
              <a:t>2002)</a:t>
            </a:r>
            <a:endParaRPr sz="24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35"/>
              </a:spcBef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Impact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Event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Scale-</a:t>
            </a:r>
            <a:r>
              <a:rPr sz="2400" dirty="0">
                <a:latin typeface="Calibri"/>
                <a:cs typeface="Calibri"/>
              </a:rPr>
              <a:t>Revised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(Weis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Marmar,</a:t>
            </a:r>
            <a:r>
              <a:rPr sz="2400" spc="-6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1997)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3525" y="4398595"/>
            <a:ext cx="2394204" cy="159715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4542" y="453324"/>
            <a:ext cx="10553627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50895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chemeClr val="bg1"/>
                </a:solidFill>
              </a:rPr>
              <a:t>Prolonged</a:t>
            </a:r>
            <a:r>
              <a:rPr spc="-90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Grief</a:t>
            </a:r>
            <a:r>
              <a:rPr spc="-65" dirty="0">
                <a:solidFill>
                  <a:schemeClr val="bg1"/>
                </a:solidFill>
              </a:rPr>
              <a:t> </a:t>
            </a:r>
            <a:r>
              <a:rPr spc="-10" dirty="0">
                <a:solidFill>
                  <a:schemeClr val="bg1"/>
                </a:solidFill>
              </a:rPr>
              <a:t>Disorder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813" y="1828882"/>
            <a:ext cx="4432935" cy="320023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8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DSM-</a:t>
            </a:r>
            <a:r>
              <a:rPr sz="2200" spc="-10" dirty="0">
                <a:latin typeface="Calibri"/>
                <a:cs typeface="Calibri"/>
              </a:rPr>
              <a:t>5-</a:t>
            </a:r>
            <a:r>
              <a:rPr sz="2200" dirty="0">
                <a:latin typeface="Calibri"/>
                <a:cs typeface="Calibri"/>
              </a:rPr>
              <a:t>TR</a:t>
            </a:r>
            <a:r>
              <a:rPr sz="2200" spc="-1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(2022)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1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year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adults,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6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months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youth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ts val="228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Significant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and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Problematic</a:t>
            </a:r>
            <a:r>
              <a:rPr sz="2200" spc="1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“Longing”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or</a:t>
            </a:r>
            <a:endParaRPr sz="2200" dirty="0">
              <a:latin typeface="Calibri"/>
              <a:cs typeface="Calibri"/>
            </a:endParaRPr>
          </a:p>
          <a:p>
            <a:pPr marL="241300">
              <a:lnSpc>
                <a:spcPts val="2280"/>
              </a:lnSpc>
            </a:pPr>
            <a:r>
              <a:rPr sz="2200" spc="-10" dirty="0">
                <a:latin typeface="Calibri"/>
                <a:cs typeface="Calibri"/>
              </a:rPr>
              <a:t>“Yearning”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“Persistent”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Preoccupation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Cause</a:t>
            </a:r>
            <a:r>
              <a:rPr sz="2200" spc="-3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impairment</a:t>
            </a:r>
            <a:r>
              <a:rPr sz="2200" spc="-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in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functioning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Outside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Cultural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Norms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50809" y="1486343"/>
            <a:ext cx="5862320" cy="4242187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z="2000" spc="-10" dirty="0">
                <a:latin typeface="Calibri"/>
                <a:cs typeface="Calibri"/>
              </a:rPr>
              <a:t>Symptoms</a:t>
            </a:r>
            <a:r>
              <a:rPr lang="en-US" sz="2000" spc="-3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Experienced (3</a:t>
            </a:r>
            <a:r>
              <a:rPr lang="en-US" sz="2000" spc="-5" dirty="0">
                <a:latin typeface="Calibri"/>
                <a:cs typeface="Calibri"/>
              </a:rPr>
              <a:t> </a:t>
            </a:r>
            <a:r>
              <a:rPr lang="en-US" sz="2000" spc="-10" dirty="0">
                <a:latin typeface="Calibri"/>
                <a:cs typeface="Calibri"/>
              </a:rPr>
              <a:t>everyday</a:t>
            </a:r>
            <a:r>
              <a:rPr lang="en-US" sz="2000" spc="-35" dirty="0">
                <a:latin typeface="Calibri"/>
                <a:cs typeface="Calibri"/>
              </a:rPr>
              <a:t> </a:t>
            </a:r>
            <a:r>
              <a:rPr lang="en-US" sz="2000" dirty="0">
                <a:latin typeface="Calibri"/>
                <a:cs typeface="Calibri"/>
              </a:rPr>
              <a:t>in last</a:t>
            </a:r>
            <a:r>
              <a:rPr lang="en-US" sz="2000" spc="-15" dirty="0">
                <a:latin typeface="Calibri"/>
                <a:cs typeface="Calibri"/>
              </a:rPr>
              <a:t> </a:t>
            </a:r>
            <a:r>
              <a:rPr lang="en-US" sz="2000" spc="-10" dirty="0">
                <a:latin typeface="Calibri"/>
                <a:cs typeface="Calibri"/>
              </a:rPr>
              <a:t>month)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1. </a:t>
            </a:r>
            <a:r>
              <a:rPr lang="en-US" dirty="0">
                <a:latin typeface="Calibri"/>
                <a:cs typeface="Calibri"/>
              </a:rPr>
              <a:t>Identity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disruption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(such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as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feeling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as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though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part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oneself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spc="-25" dirty="0">
                <a:latin typeface="Calibri"/>
                <a:cs typeface="Calibri"/>
              </a:rPr>
              <a:t>has </a:t>
            </a:r>
            <a:r>
              <a:rPr lang="en-US" spc="-10" dirty="0">
                <a:latin typeface="Calibri"/>
                <a:cs typeface="Calibri"/>
              </a:rPr>
              <a:t>died).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2. </a:t>
            </a:r>
            <a:r>
              <a:rPr lang="en-US" dirty="0">
                <a:latin typeface="Calibri"/>
                <a:cs typeface="Calibri"/>
              </a:rPr>
              <a:t>Marked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sense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disbelief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about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the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death. </a:t>
            </a:r>
            <a:r>
              <a:rPr lang="en-US" dirty="0">
                <a:latin typeface="Calibri"/>
                <a:cs typeface="Calibri"/>
              </a:rPr>
              <a:t>Avoidance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reminders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that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the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person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is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dead.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3. </a:t>
            </a:r>
            <a:r>
              <a:rPr lang="en-US" dirty="0">
                <a:latin typeface="Calibri"/>
                <a:cs typeface="Calibri"/>
              </a:rPr>
              <a:t>Intense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emotional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pain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(such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as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spc="-20" dirty="0">
                <a:latin typeface="Calibri"/>
                <a:cs typeface="Calibri"/>
              </a:rPr>
              <a:t>anger,</a:t>
            </a:r>
            <a:r>
              <a:rPr lang="en-US" spc="-4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bitterness,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sorrow)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related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spc="-25" dirty="0">
                <a:latin typeface="Calibri"/>
                <a:cs typeface="Calibri"/>
              </a:rPr>
              <a:t>to </a:t>
            </a:r>
            <a:r>
              <a:rPr lang="en-US" dirty="0">
                <a:latin typeface="Calibri"/>
                <a:cs typeface="Calibri"/>
              </a:rPr>
              <a:t>the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death.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4. </a:t>
            </a:r>
            <a:r>
              <a:rPr lang="en-US" dirty="0">
                <a:latin typeface="Calibri"/>
                <a:cs typeface="Calibri"/>
              </a:rPr>
              <a:t>Difficulty</a:t>
            </a:r>
            <a:r>
              <a:rPr lang="en-US" spc="-1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with</a:t>
            </a:r>
            <a:r>
              <a:rPr lang="en-US" spc="-10" dirty="0">
                <a:latin typeface="Calibri"/>
                <a:cs typeface="Calibri"/>
              </a:rPr>
              <a:t> reintegration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(such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as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problems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engaging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with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friends, </a:t>
            </a:r>
            <a:r>
              <a:rPr lang="en-US" dirty="0">
                <a:latin typeface="Calibri"/>
                <a:cs typeface="Calibri"/>
              </a:rPr>
              <a:t>pursuing</a:t>
            </a:r>
            <a:r>
              <a:rPr lang="en-US" spc="-6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interests,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planning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for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the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future).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5. </a:t>
            </a:r>
            <a:r>
              <a:rPr lang="en-US" dirty="0">
                <a:latin typeface="Calibri"/>
                <a:cs typeface="Calibri"/>
              </a:rPr>
              <a:t>Emotional</a:t>
            </a:r>
            <a:r>
              <a:rPr lang="en-US" spc="-4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numbness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(absence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or</a:t>
            </a:r>
            <a:r>
              <a:rPr lang="en-US" spc="-3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marked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reduction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of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emotional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experience).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6. </a:t>
            </a:r>
            <a:r>
              <a:rPr lang="en-US" dirty="0">
                <a:latin typeface="Calibri"/>
                <a:cs typeface="Calibri"/>
              </a:rPr>
              <a:t>Feeling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that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life</a:t>
            </a:r>
            <a:r>
              <a:rPr lang="en-US" spc="-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is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meaningless.</a:t>
            </a: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lang="en-US" spc="-10" dirty="0">
                <a:latin typeface="Calibri"/>
                <a:cs typeface="Calibri"/>
              </a:rPr>
              <a:t>     7. </a:t>
            </a:r>
            <a:r>
              <a:rPr lang="en-US" dirty="0">
                <a:latin typeface="Calibri"/>
                <a:cs typeface="Calibri"/>
              </a:rPr>
              <a:t>Intense</a:t>
            </a:r>
            <a:r>
              <a:rPr lang="en-US" spc="-5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loneliness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(feeling</a:t>
            </a:r>
            <a:r>
              <a:rPr lang="en-US" spc="-1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alone</a:t>
            </a:r>
            <a:r>
              <a:rPr lang="en-US" spc="-4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or</a:t>
            </a:r>
            <a:r>
              <a:rPr lang="en-US" spc="-35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detached</a:t>
            </a:r>
            <a:r>
              <a:rPr lang="en-US" spc="-20" dirty="0"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from</a:t>
            </a:r>
            <a:r>
              <a:rPr lang="en-US" spc="-25" dirty="0">
                <a:latin typeface="Calibri"/>
                <a:cs typeface="Calibri"/>
              </a:rPr>
              <a:t> </a:t>
            </a:r>
            <a:r>
              <a:rPr lang="en-US" spc="-10" dirty="0">
                <a:latin typeface="Calibri"/>
                <a:cs typeface="Calibri"/>
              </a:rPr>
              <a:t>others)</a:t>
            </a:r>
            <a:endParaRPr lang="en-US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59149" y="499111"/>
            <a:ext cx="7673701" cy="527132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551940" marR="5080" indent="-1539875">
              <a:lnSpc>
                <a:spcPts val="3460"/>
              </a:lnSpc>
              <a:spcBef>
                <a:spcPts val="535"/>
              </a:spcBef>
            </a:pPr>
            <a:r>
              <a:rPr sz="3600" spc="-20" dirty="0"/>
              <a:t>Troubled</a:t>
            </a:r>
            <a:r>
              <a:rPr sz="3600" spc="-130" dirty="0"/>
              <a:t> </a:t>
            </a:r>
            <a:r>
              <a:rPr sz="3600" spc="-10" dirty="0"/>
              <a:t>Emotions/Behaviors </a:t>
            </a:r>
            <a:r>
              <a:rPr sz="3600" dirty="0"/>
              <a:t>(Red</a:t>
            </a:r>
            <a:r>
              <a:rPr sz="3600" spc="-80" dirty="0"/>
              <a:t> </a:t>
            </a:r>
            <a:r>
              <a:rPr sz="3600" spc="-10" dirty="0"/>
              <a:t>Flags)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902695" y="1921687"/>
            <a:ext cx="6421755" cy="32531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Extended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Sadness/Depression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Significant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Withdrawal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(avoidance)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Change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Behavior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at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School/Home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Disheveled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Lack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Concentration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Intrusive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Memories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Panic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Extreme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Anxiety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Self-</a:t>
            </a:r>
            <a:r>
              <a:rPr sz="2600" dirty="0">
                <a:latin typeface="Calibri"/>
                <a:cs typeface="Calibri"/>
              </a:rPr>
              <a:t>abusing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behaviors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Extended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Problems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Sleeping/Nightmares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91137" y="1921687"/>
            <a:ext cx="1596449" cy="1677797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99945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18664">
              <a:lnSpc>
                <a:spcPct val="100000"/>
              </a:lnSpc>
              <a:spcBef>
                <a:spcPts val="100"/>
              </a:spcBef>
            </a:pPr>
            <a:r>
              <a:rPr sz="3600" spc="-45" dirty="0"/>
              <a:t>Treatment-</a:t>
            </a:r>
            <a:r>
              <a:rPr sz="3600" dirty="0"/>
              <a:t>Family</a:t>
            </a:r>
            <a:r>
              <a:rPr sz="3600" spc="-155" dirty="0"/>
              <a:t> </a:t>
            </a:r>
            <a:r>
              <a:rPr sz="3600" dirty="0"/>
              <a:t>Systems</a:t>
            </a:r>
            <a:r>
              <a:rPr sz="3600" spc="-114" dirty="0"/>
              <a:t> </a:t>
            </a:r>
            <a:r>
              <a:rPr sz="3600" spc="-10" dirty="0"/>
              <a:t>Approach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4821" y="1686697"/>
            <a:ext cx="8907145" cy="2743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Therapy-</a:t>
            </a: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Bereavement</a:t>
            </a:r>
            <a:r>
              <a:rPr sz="2600" spc="-8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Program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(Ayers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et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al.,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2014)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Meeting-</a:t>
            </a:r>
            <a:r>
              <a:rPr sz="2600" dirty="0">
                <a:latin typeface="Calibri"/>
                <a:cs typeface="Calibri"/>
              </a:rPr>
              <a:t>Sharing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Discussing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Loss</a:t>
            </a:r>
            <a:endParaRPr sz="2600" dirty="0">
              <a:latin typeface="Calibri"/>
              <a:cs typeface="Calibri"/>
            </a:endParaRPr>
          </a:p>
          <a:p>
            <a:pPr marL="697865" lvl="1" indent="-228600">
              <a:lnSpc>
                <a:spcPts val="25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Helping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Family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Members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through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their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Own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Grief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Process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10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Education,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Psychoeducation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Helping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Resources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Focus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on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Family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Resilience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Cultural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Appropriate</a:t>
            </a:r>
            <a:r>
              <a:rPr sz="2600" spc="-11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Care</a:t>
            </a:r>
            <a:endParaRPr sz="26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7492" y="3979164"/>
            <a:ext cx="2970276" cy="1979676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0097" y="511519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8676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Treatment</a:t>
            </a:r>
            <a:r>
              <a:rPr sz="3600" spc="-130" dirty="0"/>
              <a:t> </a:t>
            </a:r>
            <a:r>
              <a:rPr sz="3600" spc="-10" dirty="0"/>
              <a:t>Approaches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097" y="1698272"/>
            <a:ext cx="7542530" cy="27432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Expressive</a:t>
            </a:r>
            <a:r>
              <a:rPr sz="2600" spc="-8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Arts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Play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Therapy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ts val="298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10" dirty="0">
                <a:latin typeface="Calibri"/>
                <a:cs typeface="Calibri"/>
              </a:rPr>
              <a:t>Cognitive-behavioral</a:t>
            </a:r>
            <a:endParaRPr sz="2600" dirty="0">
              <a:latin typeface="Calibri"/>
              <a:cs typeface="Calibri"/>
            </a:endParaRPr>
          </a:p>
          <a:p>
            <a:pPr marL="697865" lvl="1" indent="-228600">
              <a:lnSpc>
                <a:spcPts val="25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200" dirty="0">
                <a:latin typeface="Calibri"/>
                <a:cs typeface="Calibri"/>
              </a:rPr>
              <a:t>Grief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Help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(Boelen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et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al.,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2006)</a:t>
            </a:r>
            <a:endParaRPr sz="22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Multidimensional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Grief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Therapy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(Hill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et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al.,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2019)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dirty="0">
                <a:latin typeface="Calibri"/>
                <a:cs typeface="Calibri"/>
              </a:rPr>
              <a:t>Grief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Camp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5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20" dirty="0">
                <a:latin typeface="Calibri"/>
                <a:cs typeface="Calibri"/>
              </a:rPr>
              <a:t>Trauma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and</a:t>
            </a:r>
            <a:r>
              <a:rPr sz="2600" spc="-6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Grief</a:t>
            </a:r>
            <a:r>
              <a:rPr sz="2600" spc="-7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Component</a:t>
            </a:r>
            <a:r>
              <a:rPr sz="2600" spc="-7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Therapy</a:t>
            </a:r>
            <a:r>
              <a:rPr sz="2600" spc="-9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for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Adolescents</a:t>
            </a:r>
            <a:endParaRPr sz="26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600" spc="-40" dirty="0">
                <a:latin typeface="Calibri"/>
                <a:cs typeface="Calibri"/>
              </a:rPr>
              <a:t>Trauma-</a:t>
            </a:r>
            <a:r>
              <a:rPr sz="2600" dirty="0">
                <a:latin typeface="Calibri"/>
                <a:cs typeface="Calibri"/>
              </a:rPr>
              <a:t>Focused</a:t>
            </a:r>
            <a:r>
              <a:rPr sz="2600" spc="-10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Cognitive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Behavioral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Therapy</a:t>
            </a:r>
            <a:endParaRPr sz="2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0841" y="476795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64155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Intervention/Work</a:t>
            </a:r>
            <a:r>
              <a:rPr sz="3600" spc="-145" dirty="0"/>
              <a:t> </a:t>
            </a:r>
            <a:r>
              <a:rPr sz="3600" dirty="0"/>
              <a:t>at</a:t>
            </a:r>
            <a:r>
              <a:rPr sz="3600" spc="-90" dirty="0"/>
              <a:t> </a:t>
            </a:r>
            <a:r>
              <a:rPr sz="3600" spc="-10" dirty="0"/>
              <a:t>School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9075" y="1607502"/>
            <a:ext cx="7453630" cy="3642995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30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Be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patient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with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behavior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challenges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latin typeface="Calibri"/>
                <a:cs typeface="Calibri"/>
              </a:rPr>
              <a:t>Provide</a:t>
            </a:r>
            <a:r>
              <a:rPr sz="2200" spc="-7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a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safe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place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latin typeface="Calibri"/>
                <a:cs typeface="Calibri"/>
              </a:rPr>
              <a:t>Maintain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routines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Be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sensitive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to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cues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(educate</a:t>
            </a:r>
            <a:r>
              <a:rPr sz="2200" spc="-2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yourself</a:t>
            </a:r>
            <a:r>
              <a:rPr sz="2200" spc="-5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on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risks)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spc="-10" dirty="0">
                <a:latin typeface="Calibri"/>
                <a:cs typeface="Calibri"/>
              </a:rPr>
              <a:t>Anticipate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challenges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Help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the</a:t>
            </a:r>
            <a:r>
              <a:rPr sz="2200" spc="-45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parents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or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caregivers</a:t>
            </a:r>
            <a:r>
              <a:rPr sz="2200" spc="-60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get</a:t>
            </a:r>
            <a:r>
              <a:rPr sz="2200" spc="-3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help</a:t>
            </a:r>
            <a:endParaRPr sz="22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21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200" dirty="0">
                <a:latin typeface="Calibri"/>
                <a:cs typeface="Calibri"/>
              </a:rPr>
              <a:t>Remember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special</a:t>
            </a:r>
            <a:r>
              <a:rPr sz="2200" spc="-114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days</a:t>
            </a:r>
            <a:endParaRPr sz="22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300" dirty="0">
              <a:latin typeface="Calibri"/>
              <a:cs typeface="Calibri"/>
            </a:endParaRPr>
          </a:p>
          <a:p>
            <a:pPr marL="76200" marR="5080" indent="-64135">
              <a:lnSpc>
                <a:spcPct val="108200"/>
              </a:lnSpc>
            </a:pPr>
            <a:r>
              <a:rPr sz="2200" dirty="0">
                <a:latin typeface="Calibri"/>
                <a:cs typeface="Calibri"/>
              </a:rPr>
              <a:t>Child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spc="-30" dirty="0">
                <a:latin typeface="Calibri"/>
                <a:cs typeface="Calibri"/>
              </a:rPr>
              <a:t>Trauma</a:t>
            </a:r>
            <a:r>
              <a:rPr sz="2200" spc="-80" dirty="0">
                <a:latin typeface="Calibri"/>
                <a:cs typeface="Calibri"/>
              </a:rPr>
              <a:t> </a:t>
            </a:r>
            <a:r>
              <a:rPr sz="2200" spc="-25" dirty="0">
                <a:latin typeface="Calibri"/>
                <a:cs typeface="Calibri"/>
              </a:rPr>
              <a:t>Toolkit</a:t>
            </a:r>
            <a:r>
              <a:rPr sz="2200" spc="-8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for</a:t>
            </a:r>
            <a:r>
              <a:rPr sz="2200" spc="-75" dirty="0">
                <a:latin typeface="Calibri"/>
                <a:cs typeface="Calibri"/>
              </a:rPr>
              <a:t> </a:t>
            </a:r>
            <a:r>
              <a:rPr sz="2200" spc="-20" dirty="0">
                <a:latin typeface="Calibri"/>
                <a:cs typeface="Calibri"/>
              </a:rPr>
              <a:t>Educators</a:t>
            </a:r>
            <a:r>
              <a:rPr sz="2200" spc="-65" dirty="0">
                <a:latin typeface="Calibri"/>
                <a:cs typeface="Calibri"/>
              </a:rPr>
              <a:t> </a:t>
            </a:r>
            <a:r>
              <a:rPr sz="2200" dirty="0">
                <a:latin typeface="Calibri"/>
                <a:cs typeface="Calibri"/>
              </a:rPr>
              <a:t>(NCTSN,</a:t>
            </a:r>
            <a:r>
              <a:rPr sz="2200" spc="-5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2008) </a:t>
            </a:r>
            <a:r>
              <a:rPr sz="2200" u="sng" spc="-2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https://www.nctsn.org/resources/child-trauma-</a:t>
            </a:r>
            <a:r>
              <a:rPr sz="2200" u="sng" spc="-2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toolkit-</a:t>
            </a:r>
            <a:r>
              <a:rPr sz="22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educators</a:t>
            </a:r>
            <a:endParaRPr sz="2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59479">
              <a:lnSpc>
                <a:spcPct val="100000"/>
              </a:lnSpc>
              <a:spcBef>
                <a:spcPts val="100"/>
              </a:spcBef>
            </a:pPr>
            <a:r>
              <a:rPr spc="-70" dirty="0"/>
              <a:t>Take</a:t>
            </a:r>
            <a:r>
              <a:rPr spc="-80" dirty="0"/>
              <a:t> </a:t>
            </a:r>
            <a:r>
              <a:rPr dirty="0"/>
              <a:t>Home</a:t>
            </a:r>
            <a:r>
              <a:rPr spc="-75" dirty="0"/>
              <a:t> </a:t>
            </a:r>
            <a:r>
              <a:rPr spc="-10" dirty="0"/>
              <a:t>Thoughts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076" y="1794257"/>
            <a:ext cx="5868495" cy="36388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2800" dirty="0">
                <a:latin typeface="Calibri"/>
                <a:cs typeface="Calibri"/>
              </a:rPr>
              <a:t>Assess not on “normal” grief</a:t>
            </a:r>
          </a:p>
          <a:p>
            <a:pPr marL="812800" lvl="1" indent="-342900"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lang="en-US" sz="2800" dirty="0">
                <a:latin typeface="Calibri"/>
                <a:cs typeface="Calibri"/>
              </a:rPr>
              <a:t>COVID grief may be delayed</a:t>
            </a: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Include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caregivers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treatment</a:t>
            </a:r>
            <a:endParaRPr lang="en-US" sz="2800" spc="-1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Consider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age/development</a:t>
            </a:r>
            <a:endParaRPr lang="en-US"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Culturally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appropriate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care</a:t>
            </a:r>
            <a:endParaRPr lang="en-US" sz="2800" spc="-2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Identify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resources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gaps</a:t>
            </a:r>
            <a:endParaRPr lang="en-US" sz="2800" spc="-2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Provide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safe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“space”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expression</a:t>
            </a:r>
            <a:endParaRPr lang="en-US" sz="28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15"/>
              </a:spcBef>
              <a:buFont typeface="Arial" panose="020B0604020202020204" pitchFamily="34" charset="0"/>
              <a:buChar char="•"/>
              <a:tabLst>
                <a:tab pos="240665" algn="l"/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Resilience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20758" y="2114049"/>
            <a:ext cx="1999488" cy="29992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93671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2194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Introduction</a:t>
            </a:r>
            <a:r>
              <a:rPr sz="3600" spc="-110" dirty="0"/>
              <a:t> </a:t>
            </a:r>
            <a:r>
              <a:rPr sz="3600" dirty="0"/>
              <a:t>and</a:t>
            </a:r>
            <a:r>
              <a:rPr sz="3600" spc="-80" dirty="0"/>
              <a:t> </a:t>
            </a:r>
            <a:r>
              <a:rPr sz="3600" spc="-10" dirty="0"/>
              <a:t>Objectives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029" y="1378203"/>
            <a:ext cx="10884535" cy="270891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43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Identify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common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grief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responses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youth.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20" dirty="0">
                <a:latin typeface="Calibri"/>
                <a:cs typeface="Calibri"/>
              </a:rPr>
              <a:t>Recognize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role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development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grief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responses.</a:t>
            </a:r>
            <a:endParaRPr sz="2800" dirty="0">
              <a:latin typeface="Calibri"/>
              <a:cs typeface="Calibri"/>
            </a:endParaRPr>
          </a:p>
          <a:p>
            <a:pPr marL="241300" marR="5080" indent="-228600">
              <a:lnSpc>
                <a:spcPts val="2690"/>
              </a:lnSpc>
              <a:spcBef>
                <a:spcPts val="985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Examine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pandemic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complicated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grief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journey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for</a:t>
            </a:r>
            <a:r>
              <a:rPr sz="2800" spc="-9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families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and </a:t>
            </a:r>
            <a:r>
              <a:rPr sz="2800" spc="-10" dirty="0">
                <a:latin typeface="Calibri"/>
                <a:cs typeface="Calibri"/>
              </a:rPr>
              <a:t>youth.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Describe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current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problematic</a:t>
            </a:r>
            <a:r>
              <a:rPr sz="2800" spc="-1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grief</a:t>
            </a:r>
            <a:r>
              <a:rPr sz="2800" spc="-1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risks.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2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Explore</a:t>
            </a:r>
            <a:r>
              <a:rPr sz="2800" spc="-1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treatment</a:t>
            </a:r>
            <a:r>
              <a:rPr sz="2800" spc="-1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recommendations.</a:t>
            </a:r>
            <a:endParaRPr sz="28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56504" y="2874475"/>
            <a:ext cx="3898391" cy="2923032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0FFF-E437-478C-B05E-565D8C474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Thank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EBDF-B302-49BD-8F33-FA1FE85734AC}"/>
              </a:ext>
            </a:extLst>
          </p:cNvPr>
          <p:cNvSpPr txBox="1"/>
          <p:nvPr/>
        </p:nvSpPr>
        <p:spPr>
          <a:xfrm>
            <a:off x="468087" y="1780496"/>
            <a:ext cx="112395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Maryland Behavioral Health Integration in Pediatric Primary Care (BHIPP)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b="1" dirty="0"/>
              <a:t>1-855-MD-BHIPP</a:t>
            </a:r>
            <a:r>
              <a:rPr lang="en-US" sz="2800" dirty="0"/>
              <a:t> (632-4477)</a:t>
            </a:r>
          </a:p>
          <a:p>
            <a:pPr algn="ctr"/>
            <a:r>
              <a:rPr lang="en-US" sz="2800" dirty="0"/>
              <a:t>www.mdbhipp.org</a:t>
            </a:r>
          </a:p>
          <a:p>
            <a:pPr algn="ctr"/>
            <a:r>
              <a:rPr lang="en-US" sz="2800" dirty="0"/>
              <a:t>Follow us on Facebook, LinkedIn, and Twitter! @MDBHIPP </a:t>
            </a: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45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88113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57145">
              <a:lnSpc>
                <a:spcPct val="100000"/>
              </a:lnSpc>
              <a:spcBef>
                <a:spcPts val="100"/>
              </a:spcBef>
            </a:pPr>
            <a:r>
              <a:rPr sz="3600" spc="-20" dirty="0"/>
              <a:t>Grief,</a:t>
            </a:r>
            <a:r>
              <a:rPr sz="3600" spc="-75" dirty="0"/>
              <a:t> </a:t>
            </a:r>
            <a:r>
              <a:rPr sz="3600" dirty="0"/>
              <a:t>Emotions,</a:t>
            </a:r>
            <a:r>
              <a:rPr sz="3600" spc="-70" dirty="0"/>
              <a:t> </a:t>
            </a:r>
            <a:r>
              <a:rPr sz="3600" dirty="0"/>
              <a:t>and</a:t>
            </a:r>
            <a:r>
              <a:rPr sz="3600" spc="-70" dirty="0"/>
              <a:t> </a:t>
            </a:r>
            <a:r>
              <a:rPr sz="3600" spc="-10" dirty="0"/>
              <a:t>Behaviors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029" y="1453718"/>
            <a:ext cx="39751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Many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Types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Losses</a:t>
            </a:r>
            <a:endParaRPr sz="28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61571" y="1905838"/>
            <a:ext cx="5892165" cy="4464050"/>
            <a:chOff x="5288279" y="1560830"/>
            <a:chExt cx="5892165" cy="44640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75147" y="1647444"/>
              <a:ext cx="5716524" cy="4288535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288280" y="1560829"/>
              <a:ext cx="5892165" cy="4464050"/>
            </a:xfrm>
            <a:custGeom>
              <a:avLst/>
              <a:gdLst/>
              <a:ahLst/>
              <a:cxnLst/>
              <a:rect l="l" t="t" r="r" b="b"/>
              <a:pathLst>
                <a:path w="5892165" h="4464050">
                  <a:moveTo>
                    <a:pt x="5821045" y="71120"/>
                  </a:moveTo>
                  <a:lnTo>
                    <a:pt x="70739" y="71120"/>
                  </a:lnTo>
                  <a:lnTo>
                    <a:pt x="70739" y="87630"/>
                  </a:lnTo>
                  <a:lnTo>
                    <a:pt x="70739" y="4375150"/>
                  </a:lnTo>
                  <a:lnTo>
                    <a:pt x="70739" y="4392930"/>
                  </a:lnTo>
                  <a:lnTo>
                    <a:pt x="5821045" y="4392930"/>
                  </a:lnTo>
                  <a:lnTo>
                    <a:pt x="5821045" y="4375162"/>
                  </a:lnTo>
                  <a:lnTo>
                    <a:pt x="5821045" y="88138"/>
                  </a:lnTo>
                  <a:lnTo>
                    <a:pt x="5803392" y="88138"/>
                  </a:lnTo>
                  <a:lnTo>
                    <a:pt x="5803392" y="4375150"/>
                  </a:lnTo>
                  <a:lnTo>
                    <a:pt x="88392" y="4375150"/>
                  </a:lnTo>
                  <a:lnTo>
                    <a:pt x="88392" y="87630"/>
                  </a:lnTo>
                  <a:lnTo>
                    <a:pt x="5821045" y="87630"/>
                  </a:lnTo>
                  <a:lnTo>
                    <a:pt x="5821045" y="71120"/>
                  </a:lnTo>
                  <a:close/>
                </a:path>
                <a:path w="5892165" h="4464050">
                  <a:moveTo>
                    <a:pt x="5891784" y="0"/>
                  </a:moveTo>
                  <a:lnTo>
                    <a:pt x="0" y="0"/>
                  </a:lnTo>
                  <a:lnTo>
                    <a:pt x="0" y="53340"/>
                  </a:lnTo>
                  <a:lnTo>
                    <a:pt x="0" y="4410710"/>
                  </a:lnTo>
                  <a:lnTo>
                    <a:pt x="0" y="4464050"/>
                  </a:lnTo>
                  <a:lnTo>
                    <a:pt x="5891784" y="4464050"/>
                  </a:lnTo>
                  <a:lnTo>
                    <a:pt x="5891784" y="4410710"/>
                  </a:lnTo>
                  <a:lnTo>
                    <a:pt x="53086" y="4410710"/>
                  </a:lnTo>
                  <a:lnTo>
                    <a:pt x="53086" y="53340"/>
                  </a:lnTo>
                  <a:lnTo>
                    <a:pt x="5838698" y="53340"/>
                  </a:lnTo>
                  <a:lnTo>
                    <a:pt x="5838698" y="4410507"/>
                  </a:lnTo>
                  <a:lnTo>
                    <a:pt x="5891784" y="4410507"/>
                  </a:lnTo>
                  <a:lnTo>
                    <a:pt x="5891784" y="53340"/>
                  </a:lnTo>
                  <a:lnTo>
                    <a:pt x="5891784" y="52832"/>
                  </a:lnTo>
                  <a:lnTo>
                    <a:pt x="589178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76795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Factors</a:t>
            </a:r>
            <a:r>
              <a:rPr sz="3600" spc="-50" dirty="0"/>
              <a:t> </a:t>
            </a:r>
            <a:r>
              <a:rPr sz="3600" dirty="0"/>
              <a:t>that</a:t>
            </a:r>
            <a:r>
              <a:rPr sz="3600" spc="-50" dirty="0"/>
              <a:t> </a:t>
            </a:r>
            <a:r>
              <a:rPr sz="3600" dirty="0"/>
              <a:t>Impact</a:t>
            </a:r>
            <a:r>
              <a:rPr sz="3600" spc="-50" dirty="0"/>
              <a:t> </a:t>
            </a:r>
            <a:r>
              <a:rPr sz="3600" dirty="0"/>
              <a:t>How</a:t>
            </a:r>
            <a:r>
              <a:rPr sz="3600" spc="-35" dirty="0"/>
              <a:t> </a:t>
            </a:r>
            <a:r>
              <a:rPr sz="3600" dirty="0"/>
              <a:t>a</a:t>
            </a:r>
            <a:r>
              <a:rPr sz="3600" spc="-45" dirty="0"/>
              <a:t> </a:t>
            </a:r>
            <a:r>
              <a:rPr sz="3600" dirty="0"/>
              <a:t>Child</a:t>
            </a:r>
            <a:r>
              <a:rPr sz="3600" spc="-50" dirty="0"/>
              <a:t> </a:t>
            </a:r>
            <a:r>
              <a:rPr sz="3600" dirty="0"/>
              <a:t>Reacts</a:t>
            </a:r>
            <a:r>
              <a:rPr sz="3600" spc="-45" dirty="0"/>
              <a:t> </a:t>
            </a:r>
            <a:r>
              <a:rPr sz="3600" dirty="0"/>
              <a:t>or</a:t>
            </a:r>
            <a:r>
              <a:rPr sz="3600" spc="-35" dirty="0"/>
              <a:t> </a:t>
            </a:r>
            <a:r>
              <a:rPr sz="3600" dirty="0"/>
              <a:t>Copes</a:t>
            </a:r>
            <a:r>
              <a:rPr sz="3600" spc="-35" dirty="0"/>
              <a:t> </a:t>
            </a:r>
            <a:r>
              <a:rPr sz="3600" dirty="0"/>
              <a:t>with</a:t>
            </a:r>
            <a:r>
              <a:rPr sz="3600" spc="-35" dirty="0"/>
              <a:t> </a:t>
            </a:r>
            <a:r>
              <a:rPr sz="3600" spc="-20" dirty="0"/>
              <a:t>Loss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029" y="1469263"/>
            <a:ext cx="10294620" cy="49834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spcBef>
                <a:spcPts val="100"/>
              </a:spcBef>
              <a:buAutoNum type="arabicPeriod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Child’s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Developmental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Stage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age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 the </a:t>
            </a:r>
            <a:r>
              <a:rPr sz="2800" spc="-20" dirty="0">
                <a:latin typeface="Calibri"/>
                <a:cs typeface="Calibri"/>
              </a:rPr>
              <a:t>child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parent/child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relationship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buAutoNum type="arabicPeriod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How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death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occurred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(Example: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Did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parent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die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from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sudden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accident,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long-term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illness,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suicide?)</a:t>
            </a:r>
            <a:endParaRPr sz="2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Key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Factor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how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child reacts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death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loved-</a:t>
            </a:r>
            <a:r>
              <a:rPr sz="2800" dirty="0">
                <a:latin typeface="Calibri"/>
                <a:cs typeface="Calibri"/>
              </a:rPr>
              <a:t>one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is:</a:t>
            </a:r>
            <a:endParaRPr sz="2800"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800" dirty="0">
                <a:latin typeface="Calibri"/>
                <a:cs typeface="Calibri"/>
              </a:rPr>
              <a:t>How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parent/caregiver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is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doing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after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loss.</a:t>
            </a:r>
            <a:endParaRPr sz="2800"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Retrieved</a:t>
            </a:r>
            <a:r>
              <a:rPr sz="2800" spc="-3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from</a:t>
            </a:r>
            <a:r>
              <a:rPr sz="2800" spc="-4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Lecture</a:t>
            </a:r>
            <a:r>
              <a:rPr sz="2800" spc="-5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Series</a:t>
            </a:r>
            <a:r>
              <a:rPr sz="2800" spc="-2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of</a:t>
            </a:r>
            <a:r>
              <a:rPr sz="2800" spc="-4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spc="-20" dirty="0">
                <a:solidFill>
                  <a:srgbClr val="2C3A45"/>
                </a:solidFill>
                <a:latin typeface="Segoe UI"/>
                <a:cs typeface="Segoe UI"/>
              </a:rPr>
              <a:t>Dr.</a:t>
            </a:r>
            <a:r>
              <a:rPr sz="2800" spc="-4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Thomas</a:t>
            </a:r>
            <a:r>
              <a:rPr sz="2800" spc="-3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Matthews</a:t>
            </a:r>
            <a:r>
              <a:rPr sz="2800" spc="-2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at</a:t>
            </a:r>
            <a:r>
              <a:rPr sz="2800" spc="-20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Clarity</a:t>
            </a:r>
            <a:r>
              <a:rPr sz="2800" spc="-4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Child</a:t>
            </a:r>
            <a:r>
              <a:rPr sz="2800" spc="-4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Guidance</a:t>
            </a:r>
            <a:r>
              <a:rPr sz="2800" spc="-4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Center</a:t>
            </a:r>
            <a:r>
              <a:rPr sz="2800" spc="-3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dirty="0">
                <a:solidFill>
                  <a:srgbClr val="2C3A45"/>
                </a:solidFill>
                <a:latin typeface="Segoe UI"/>
                <a:cs typeface="Segoe UI"/>
              </a:rPr>
              <a:t>in</a:t>
            </a:r>
            <a:r>
              <a:rPr sz="2800" spc="-35" dirty="0">
                <a:solidFill>
                  <a:srgbClr val="2C3A45"/>
                </a:solidFill>
                <a:latin typeface="Segoe UI"/>
                <a:cs typeface="Segoe UI"/>
              </a:rPr>
              <a:t> </a:t>
            </a:r>
            <a:r>
              <a:rPr sz="2800" spc="-10" dirty="0">
                <a:solidFill>
                  <a:srgbClr val="2C3A45"/>
                </a:solidFill>
                <a:latin typeface="Segoe UI"/>
                <a:cs typeface="Segoe UI"/>
              </a:rPr>
              <a:t>Texas</a:t>
            </a:r>
            <a:endParaRPr sz="2800" dirty="0">
              <a:latin typeface="Segoe UI"/>
              <a:cs typeface="Segoe UI"/>
            </a:endParaRPr>
          </a:p>
          <a:p>
            <a:pPr marL="469265">
              <a:lnSpc>
                <a:spcPct val="100000"/>
              </a:lnSpc>
              <a:spcBef>
                <a:spcPts val="565"/>
              </a:spcBef>
            </a:pPr>
            <a:r>
              <a:rPr sz="28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https://www.youtube.com/watch?v=aOa6LOX3F0o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4" y="523094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69540">
              <a:lnSpc>
                <a:spcPct val="100000"/>
              </a:lnSpc>
              <a:spcBef>
                <a:spcPts val="100"/>
              </a:spcBef>
            </a:pPr>
            <a:r>
              <a:rPr sz="3600" spc="-30" dirty="0"/>
              <a:t>Youth</a:t>
            </a:r>
            <a:r>
              <a:rPr sz="3600" spc="-105" dirty="0"/>
              <a:t> </a:t>
            </a:r>
            <a:r>
              <a:rPr sz="3600" dirty="0"/>
              <a:t>Grief</a:t>
            </a:r>
            <a:r>
              <a:rPr sz="3600" spc="-75" dirty="0"/>
              <a:t> </a:t>
            </a:r>
            <a:r>
              <a:rPr sz="3600" dirty="0"/>
              <a:t>and</a:t>
            </a:r>
            <a:r>
              <a:rPr sz="3600" spc="-85" dirty="0"/>
              <a:t> </a:t>
            </a:r>
            <a:r>
              <a:rPr sz="3600" dirty="0"/>
              <a:t>General</a:t>
            </a:r>
            <a:r>
              <a:rPr sz="3600" spc="-85" dirty="0"/>
              <a:t> </a:t>
            </a:r>
            <a:r>
              <a:rPr sz="3600" spc="-10" dirty="0"/>
              <a:t>Risks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45715" y="1543484"/>
            <a:ext cx="11500567" cy="3708708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251460" marR="850900" indent="-228600">
              <a:lnSpc>
                <a:spcPts val="3020"/>
              </a:lnSpc>
              <a:spcBef>
                <a:spcPts val="480"/>
              </a:spcBef>
              <a:buFont typeface="Arial"/>
              <a:buChar char="•"/>
              <a:tabLst>
                <a:tab pos="252095" algn="l"/>
              </a:tabLst>
            </a:pPr>
            <a:r>
              <a:rPr sz="2800" dirty="0">
                <a:solidFill>
                  <a:schemeClr val="tx1"/>
                </a:solidFill>
              </a:rPr>
              <a:t>Childhood</a:t>
            </a:r>
            <a:r>
              <a:rPr sz="2800" spc="-75" dirty="0">
                <a:solidFill>
                  <a:schemeClr val="tx1"/>
                </a:solidFill>
              </a:rPr>
              <a:t> </a:t>
            </a:r>
            <a:r>
              <a:rPr sz="2800" spc="-20" dirty="0">
                <a:solidFill>
                  <a:schemeClr val="tx1"/>
                </a:solidFill>
              </a:rPr>
              <a:t>bereavement</a:t>
            </a:r>
            <a:r>
              <a:rPr sz="2800" spc="-11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increases</a:t>
            </a:r>
            <a:r>
              <a:rPr sz="2800" spc="-8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risks</a:t>
            </a:r>
            <a:r>
              <a:rPr sz="2800" spc="-9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for</a:t>
            </a:r>
            <a:r>
              <a:rPr sz="2800" spc="-11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depression,</a:t>
            </a:r>
            <a:r>
              <a:rPr sz="2800" spc="-7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poor</a:t>
            </a:r>
            <a:r>
              <a:rPr sz="2800" spc="-10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school performance,</a:t>
            </a:r>
            <a:r>
              <a:rPr sz="2800" spc="-10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increase</a:t>
            </a:r>
            <a:r>
              <a:rPr sz="2800" spc="-12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suicide</a:t>
            </a:r>
            <a:r>
              <a:rPr sz="2800" spc="-85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ideations,</a:t>
            </a:r>
            <a:r>
              <a:rPr sz="2800" spc="-110" dirty="0">
                <a:solidFill>
                  <a:schemeClr val="tx1"/>
                </a:solidFill>
              </a:rPr>
              <a:t> </a:t>
            </a:r>
            <a:r>
              <a:rPr sz="2800" spc="-30" dirty="0">
                <a:solidFill>
                  <a:schemeClr val="tx1"/>
                </a:solidFill>
              </a:rPr>
              <a:t>post-</a:t>
            </a:r>
            <a:r>
              <a:rPr sz="2800" spc="-10" dirty="0">
                <a:solidFill>
                  <a:schemeClr val="tx1"/>
                </a:solidFill>
              </a:rPr>
              <a:t>traumatic</a:t>
            </a:r>
            <a:r>
              <a:rPr sz="2800" spc="-8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stress,</a:t>
            </a:r>
            <a:r>
              <a:rPr sz="2800" spc="-100" dirty="0">
                <a:solidFill>
                  <a:schemeClr val="tx1"/>
                </a:solidFill>
              </a:rPr>
              <a:t> </a:t>
            </a:r>
            <a:r>
              <a:rPr sz="2800" spc="-20" dirty="0">
                <a:solidFill>
                  <a:schemeClr val="tx1"/>
                </a:solidFill>
              </a:rPr>
              <a:t>etc.</a:t>
            </a:r>
          </a:p>
          <a:p>
            <a:pPr marL="251460" marR="5080" indent="-228600">
              <a:lnSpc>
                <a:spcPts val="3020"/>
              </a:lnSpc>
              <a:spcBef>
                <a:spcPts val="1015"/>
              </a:spcBef>
              <a:buFont typeface="Arial"/>
              <a:buChar char="•"/>
              <a:tabLst>
                <a:tab pos="252095" algn="l"/>
              </a:tabLst>
            </a:pPr>
            <a:r>
              <a:rPr sz="2800" dirty="0">
                <a:solidFill>
                  <a:schemeClr val="tx1"/>
                </a:solidFill>
              </a:rPr>
              <a:t>1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in</a:t>
            </a:r>
            <a:r>
              <a:rPr sz="2800" spc="-6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5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youth</a:t>
            </a:r>
            <a:r>
              <a:rPr sz="2800" spc="-5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that</a:t>
            </a:r>
            <a:r>
              <a:rPr sz="2800" spc="-55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experience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a</a:t>
            </a:r>
            <a:r>
              <a:rPr sz="2800" spc="-6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loss</a:t>
            </a:r>
            <a:r>
              <a:rPr sz="2800" spc="-7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may</a:t>
            </a:r>
            <a:r>
              <a:rPr sz="2800" spc="-7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also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experience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problematic</a:t>
            </a:r>
            <a:r>
              <a:rPr sz="2800" spc="-5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grief (Deangelis,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2023).</a:t>
            </a:r>
          </a:p>
          <a:p>
            <a:pPr marL="251460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252095" algn="l"/>
              </a:tabLst>
            </a:pPr>
            <a:r>
              <a:rPr sz="2800" spc="-10" dirty="0">
                <a:solidFill>
                  <a:schemeClr val="tx1"/>
                </a:solidFill>
              </a:rPr>
              <a:t>Moderating</a:t>
            </a:r>
            <a:r>
              <a:rPr sz="2800" spc="-60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variables</a:t>
            </a:r>
            <a:r>
              <a:rPr sz="2800" spc="-8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(Alvis</a:t>
            </a:r>
            <a:r>
              <a:rPr sz="2800" spc="-7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et</a:t>
            </a:r>
            <a:r>
              <a:rPr sz="2800" spc="-80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al.,</a:t>
            </a:r>
            <a:r>
              <a:rPr sz="2800" spc="-75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2021)</a:t>
            </a:r>
          </a:p>
          <a:p>
            <a:pPr marL="708660" lvl="1" indent="-229235">
              <a:lnSpc>
                <a:spcPct val="100000"/>
              </a:lnSpc>
              <a:spcBef>
                <a:spcPts val="250"/>
              </a:spcBef>
              <a:buFont typeface="Arial"/>
              <a:buChar char="•"/>
              <a:tabLst>
                <a:tab pos="709930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Situation</a:t>
            </a:r>
            <a:r>
              <a:rPr sz="28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death,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time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since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death,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caregiving</a:t>
            </a:r>
            <a:r>
              <a:rPr sz="28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environment,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etc.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251460" indent="-2286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252095" algn="l"/>
              </a:tabLst>
            </a:pPr>
            <a:r>
              <a:rPr sz="2800" spc="-10" dirty="0">
                <a:solidFill>
                  <a:schemeClr val="tx1"/>
                </a:solidFill>
              </a:rPr>
              <a:t>Limitations</a:t>
            </a:r>
            <a:r>
              <a:rPr sz="2800" spc="-7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in</a:t>
            </a:r>
            <a:r>
              <a:rPr sz="2800" spc="-85" dirty="0">
                <a:solidFill>
                  <a:schemeClr val="tx1"/>
                </a:solidFill>
              </a:rPr>
              <a:t> </a:t>
            </a:r>
            <a:r>
              <a:rPr sz="2800" spc="-30" dirty="0">
                <a:solidFill>
                  <a:schemeClr val="tx1"/>
                </a:solidFill>
              </a:rPr>
              <a:t>Youth</a:t>
            </a:r>
            <a:r>
              <a:rPr sz="2800" spc="-85" dirty="0">
                <a:solidFill>
                  <a:schemeClr val="tx1"/>
                </a:solidFill>
              </a:rPr>
              <a:t> </a:t>
            </a:r>
            <a:r>
              <a:rPr sz="2800" dirty="0">
                <a:solidFill>
                  <a:schemeClr val="tx1"/>
                </a:solidFill>
              </a:rPr>
              <a:t>Grief</a:t>
            </a:r>
            <a:r>
              <a:rPr sz="2800" spc="-95" dirty="0">
                <a:solidFill>
                  <a:schemeClr val="tx1"/>
                </a:solidFill>
              </a:rPr>
              <a:t> </a:t>
            </a:r>
            <a:r>
              <a:rPr sz="2800" spc="-10" dirty="0">
                <a:solidFill>
                  <a:schemeClr val="tx1"/>
                </a:solidFill>
              </a:rPr>
              <a:t>Studies</a:t>
            </a:r>
          </a:p>
          <a:p>
            <a:pPr marL="708660" lvl="1" indent="-229235">
              <a:lnSpc>
                <a:spcPct val="100000"/>
              </a:lnSpc>
              <a:spcBef>
                <a:spcPts val="245"/>
              </a:spcBef>
              <a:buFont typeface="Arial"/>
              <a:buChar char="•"/>
              <a:tabLst>
                <a:tab pos="709930" algn="l"/>
              </a:tabLst>
            </a:pP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Conceptualization</a:t>
            </a:r>
            <a:r>
              <a:rPr sz="2800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grief,</a:t>
            </a: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Lack</a:t>
            </a:r>
            <a:r>
              <a:rPr sz="28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of</a:t>
            </a:r>
            <a:r>
              <a:rPr sz="2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10" dirty="0">
                <a:solidFill>
                  <a:schemeClr val="tx1"/>
                </a:solidFill>
                <a:latin typeface="Calibri"/>
                <a:cs typeface="Calibri"/>
              </a:rPr>
              <a:t>representative</a:t>
            </a:r>
            <a:r>
              <a:rPr sz="2800" spc="-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sample</a:t>
            </a:r>
            <a:r>
              <a:rPr sz="28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chemeClr val="tx1"/>
                </a:solidFill>
                <a:latin typeface="Calibri"/>
                <a:cs typeface="Calibri"/>
              </a:rPr>
              <a:t>(culture),</a:t>
            </a:r>
            <a:r>
              <a:rPr sz="28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chemeClr val="tx1"/>
                </a:solidFill>
                <a:latin typeface="Calibri"/>
                <a:cs typeface="Calibri"/>
              </a:rPr>
              <a:t>etc.</a:t>
            </a:r>
            <a:endParaRPr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76794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611755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COVID</a:t>
            </a:r>
            <a:r>
              <a:rPr sz="3600" spc="-60" dirty="0"/>
              <a:t> </a:t>
            </a:r>
            <a:r>
              <a:rPr sz="3600" dirty="0"/>
              <a:t>Specific</a:t>
            </a:r>
            <a:r>
              <a:rPr sz="3600" spc="-70" dirty="0"/>
              <a:t> </a:t>
            </a:r>
            <a:r>
              <a:rPr sz="3600" spc="-10" dirty="0"/>
              <a:t>Considerations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67029" y="1397330"/>
            <a:ext cx="10462260" cy="4229363"/>
          </a:xfrm>
          <a:prstGeom prst="rect">
            <a:avLst/>
          </a:prstGeom>
        </p:spPr>
        <p:txBody>
          <a:bodyPr vert="horz" wrap="square" lIns="0" tIns="132080" rIns="0" bIns="0" rtlCol="0">
            <a:spAutoFit/>
          </a:bodyPr>
          <a:lstStyle/>
          <a:p>
            <a:pPr marL="241300" marR="15875" indent="-228600">
              <a:spcBef>
                <a:spcPts val="1040"/>
              </a:spcBef>
              <a:buFont typeface="Arial"/>
              <a:buChar char="•"/>
              <a:tabLst>
                <a:tab pos="241300" algn="l"/>
              </a:tabLst>
            </a:pPr>
            <a:r>
              <a:rPr sz="2800" spc="-10" dirty="0">
                <a:latin typeface="Calibri"/>
                <a:cs typeface="Calibri"/>
              </a:rPr>
              <a:t>Approximately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204,000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Youth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U.S.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lost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parents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or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caregivers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due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COVID </a:t>
            </a:r>
            <a:r>
              <a:rPr sz="2800" dirty="0">
                <a:latin typeface="Calibri"/>
                <a:cs typeface="Calibri"/>
              </a:rPr>
              <a:t>(COVID</a:t>
            </a:r>
            <a:r>
              <a:rPr sz="2800" spc="-114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Collaborative,</a:t>
            </a:r>
            <a:r>
              <a:rPr sz="2800" spc="-10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2022).</a:t>
            </a:r>
            <a:endParaRPr sz="2800" dirty="0">
              <a:latin typeface="Calibri"/>
              <a:cs typeface="Calibri"/>
            </a:endParaRPr>
          </a:p>
          <a:p>
            <a:pPr marL="241300" indent="-228600">
              <a:spcBef>
                <a:spcPts val="60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Ethnic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racial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disparities</a:t>
            </a:r>
            <a:endParaRPr sz="2800" dirty="0">
              <a:latin typeface="Calibri"/>
              <a:cs typeface="Calibri"/>
            </a:endParaRPr>
          </a:p>
          <a:p>
            <a:pPr marL="241300" marR="391160" indent="-228600">
              <a:spcBef>
                <a:spcPts val="994"/>
              </a:spcBef>
              <a:buFont typeface="Arial"/>
              <a:buChar char="•"/>
              <a:tabLst>
                <a:tab pos="241300" algn="l"/>
              </a:tabLst>
            </a:pPr>
            <a:r>
              <a:rPr sz="2800" dirty="0">
                <a:latin typeface="Calibri"/>
                <a:cs typeface="Calibri"/>
              </a:rPr>
              <a:t>Normal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traditions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approaches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grief/loss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were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restricted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due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to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the </a:t>
            </a:r>
            <a:r>
              <a:rPr sz="2800" spc="-10" dirty="0">
                <a:latin typeface="Calibri"/>
                <a:cs typeface="Calibri"/>
              </a:rPr>
              <a:t>pandemic.</a:t>
            </a:r>
            <a:endParaRPr sz="2800" dirty="0">
              <a:latin typeface="Calibri"/>
              <a:cs typeface="Calibri"/>
            </a:endParaRPr>
          </a:p>
          <a:p>
            <a:pPr marL="697865" lvl="1" indent="-228600"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z="2800" dirty="0">
                <a:latin typeface="Calibri"/>
                <a:cs typeface="Calibri"/>
              </a:rPr>
              <a:t>During</a:t>
            </a:r>
            <a:r>
              <a:rPr sz="2800" spc="-9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pandemic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we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saw:</a:t>
            </a:r>
            <a:endParaRPr sz="2800" dirty="0">
              <a:latin typeface="Calibri"/>
              <a:cs typeface="Calibri"/>
            </a:endParaRPr>
          </a:p>
          <a:p>
            <a:pPr marL="1155065" lvl="2" indent="-228600"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sz="2800" dirty="0">
                <a:latin typeface="Calibri"/>
                <a:cs typeface="Calibri"/>
              </a:rPr>
              <a:t>Anxiety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rates</a:t>
            </a:r>
            <a:r>
              <a:rPr sz="2800" spc="-5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depression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increased</a:t>
            </a:r>
            <a:endParaRPr sz="2800" dirty="0">
              <a:latin typeface="Calibri"/>
              <a:cs typeface="Calibri"/>
            </a:endParaRPr>
          </a:p>
          <a:p>
            <a:pPr marL="1155065" marR="5080" lvl="2" indent="-227965">
              <a:spcBef>
                <a:spcPts val="58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sz="2800" spc="-10" dirty="0">
                <a:latin typeface="Calibri"/>
                <a:cs typeface="Calibri"/>
              </a:rPr>
              <a:t>Increases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in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drug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overdoses,</a:t>
            </a:r>
            <a:r>
              <a:rPr sz="2800" spc="-20" dirty="0">
                <a:latin typeface="Calibri"/>
                <a:cs typeface="Calibri"/>
              </a:rPr>
              <a:t> alcohol-</a:t>
            </a:r>
            <a:r>
              <a:rPr sz="2800" dirty="0">
                <a:latin typeface="Calibri"/>
                <a:cs typeface="Calibri"/>
              </a:rPr>
              <a:t>induced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deaths,</a:t>
            </a:r>
            <a:r>
              <a:rPr sz="2800" spc="-5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self-</a:t>
            </a:r>
            <a:r>
              <a:rPr sz="2800" dirty="0">
                <a:latin typeface="Calibri"/>
                <a:cs typeface="Calibri"/>
              </a:rPr>
              <a:t>harm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and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suicide</a:t>
            </a:r>
            <a:r>
              <a:rPr sz="2800" spc="-3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risks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(Panchal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al., </a:t>
            </a:r>
            <a:r>
              <a:rPr sz="2800" spc="-10" dirty="0">
                <a:latin typeface="Calibri"/>
                <a:cs typeface="Calibri"/>
              </a:rPr>
              <a:t>2023)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65221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38020">
              <a:lnSpc>
                <a:spcPct val="100000"/>
              </a:lnSpc>
              <a:spcBef>
                <a:spcPts val="100"/>
              </a:spcBef>
            </a:pPr>
            <a:r>
              <a:rPr sz="3600" dirty="0"/>
              <a:t>Psychosocial</a:t>
            </a:r>
            <a:r>
              <a:rPr sz="3600" spc="-110" dirty="0"/>
              <a:t> </a:t>
            </a:r>
            <a:r>
              <a:rPr sz="3600" dirty="0"/>
              <a:t>Development</a:t>
            </a:r>
            <a:r>
              <a:rPr sz="3600" spc="-140" dirty="0"/>
              <a:t> </a:t>
            </a:r>
            <a:r>
              <a:rPr sz="3600" dirty="0"/>
              <a:t>and</a:t>
            </a:r>
            <a:r>
              <a:rPr sz="3600" spc="-125" dirty="0"/>
              <a:t> </a:t>
            </a:r>
            <a:r>
              <a:rPr sz="3600" spc="-10" dirty="0"/>
              <a:t>Crises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667" y="1506764"/>
            <a:ext cx="10417346" cy="508857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dirty="0">
                <a:latin typeface="Calibri"/>
                <a:cs typeface="Calibri"/>
              </a:rPr>
              <a:t>Normal</a:t>
            </a:r>
            <a:r>
              <a:rPr spc="-6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Developmental</a:t>
            </a:r>
            <a:r>
              <a:rPr spc="-20" dirty="0">
                <a:latin typeface="Calibri"/>
                <a:cs typeface="Calibri"/>
              </a:rPr>
              <a:t> Tasks</a:t>
            </a: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>
                <a:latin typeface="Calibri"/>
                <a:cs typeface="Calibri"/>
              </a:rPr>
              <a:t>Impacts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ability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understand </a:t>
            </a:r>
            <a:r>
              <a:rPr dirty="0">
                <a:latin typeface="Calibri"/>
                <a:cs typeface="Calibri"/>
              </a:rPr>
              <a:t>concept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“death”</a:t>
            </a:r>
            <a:r>
              <a:rPr dirty="0">
                <a:latin typeface="Calibri"/>
                <a:cs typeface="Calibri"/>
              </a:rPr>
              <a:t> or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“loss”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(Cognitive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Development)</a:t>
            </a: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3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pc="-10" dirty="0">
                <a:latin typeface="Calibri"/>
                <a:cs typeface="Calibri"/>
              </a:rPr>
              <a:t>Development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theory-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Each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stage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has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developmental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task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accomplish</a:t>
            </a: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25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>
                <a:latin typeface="Calibri"/>
                <a:cs typeface="Calibri"/>
              </a:rPr>
              <a:t>Human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brain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doesn’t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fully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develop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until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early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20’s</a:t>
            </a: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4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pc="-10" dirty="0">
                <a:latin typeface="Calibri"/>
                <a:cs typeface="Calibri"/>
              </a:rPr>
              <a:t>Prefrontal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Cortex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-10" dirty="0">
                <a:latin typeface="Calibri"/>
                <a:cs typeface="Calibri"/>
              </a:rPr>
              <a:t> underdeveloped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and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consequences</a:t>
            </a:r>
            <a:r>
              <a:rPr spc="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are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not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able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be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considered</a:t>
            </a:r>
            <a:endParaRPr dirty="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pc="-10" dirty="0">
                <a:latin typeface="Calibri"/>
                <a:cs typeface="Calibri"/>
              </a:rPr>
              <a:t>Examples</a:t>
            </a: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spcBef>
                <a:spcPts val="30"/>
              </a:spcBef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dirty="0">
                <a:latin typeface="Calibri"/>
                <a:cs typeface="Calibri"/>
              </a:rPr>
              <a:t>Child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6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spc="-25" dirty="0">
                <a:latin typeface="Calibri"/>
                <a:cs typeface="Calibri"/>
              </a:rPr>
              <a:t>12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>
                <a:latin typeface="Calibri"/>
                <a:cs typeface="Calibri"/>
              </a:rPr>
              <a:t>Piaget’s</a:t>
            </a:r>
            <a:r>
              <a:rPr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Cognitive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Development</a:t>
            </a:r>
            <a:r>
              <a:rPr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Concrete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Operational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>
                <a:latin typeface="Calibri"/>
                <a:cs typeface="Calibri"/>
              </a:rPr>
              <a:t>Erikson’s</a:t>
            </a:r>
            <a:r>
              <a:rPr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Industry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versus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Inferiority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>
                <a:latin typeface="Calibri"/>
                <a:cs typeface="Calibri"/>
              </a:rPr>
              <a:t>Child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focuses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on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concrete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events,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creates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very vivid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ideas,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problem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solving</a:t>
            </a:r>
            <a:r>
              <a:rPr spc="-4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is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limited,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can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perceive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the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permanence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death,</a:t>
            </a:r>
            <a:r>
              <a:rPr spc="-20" dirty="0">
                <a:latin typeface="Calibri"/>
                <a:cs typeface="Calibri"/>
              </a:rPr>
              <a:t> etc.</a:t>
            </a:r>
            <a:endParaRPr dirty="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50"/>
              </a:spcBef>
              <a:buFont typeface="Arial"/>
              <a:buChar char="•"/>
            </a:pPr>
            <a:endParaRPr dirty="0">
              <a:latin typeface="Calibri"/>
              <a:cs typeface="Calibri"/>
            </a:endParaRPr>
          </a:p>
          <a:p>
            <a:pPr marL="697865" lvl="1" indent="-228600">
              <a:lnSpc>
                <a:spcPct val="100000"/>
              </a:lnSpc>
              <a:buFont typeface="Arial"/>
              <a:buChar char="•"/>
              <a:tabLst>
                <a:tab pos="697865" algn="l"/>
                <a:tab pos="698500" algn="l"/>
              </a:tabLst>
            </a:pPr>
            <a:r>
              <a:rPr spc="-10" dirty="0">
                <a:latin typeface="Calibri"/>
                <a:cs typeface="Calibri"/>
              </a:rPr>
              <a:t>Adolescent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>
                <a:latin typeface="Calibri"/>
                <a:cs typeface="Calibri"/>
              </a:rPr>
              <a:t>Piaget’s</a:t>
            </a:r>
            <a:r>
              <a:rPr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Formal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Operational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dirty="0">
                <a:latin typeface="Calibri"/>
                <a:cs typeface="Calibri"/>
              </a:rPr>
              <a:t>Identity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versus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Role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spc="-10" dirty="0">
                <a:latin typeface="Calibri"/>
                <a:cs typeface="Calibri"/>
              </a:rPr>
              <a:t>Confusion</a:t>
            </a:r>
            <a:endParaRPr dirty="0">
              <a:latin typeface="Calibri"/>
              <a:cs typeface="Calibri"/>
            </a:endParaRPr>
          </a:p>
          <a:p>
            <a:pPr marL="1155065" lvl="2" indent="-228600">
              <a:lnSpc>
                <a:spcPct val="100000"/>
              </a:lnSpc>
              <a:spcBef>
                <a:spcPts val="110"/>
              </a:spcBef>
              <a:buFont typeface="Arial"/>
              <a:buChar char="•"/>
              <a:tabLst>
                <a:tab pos="1155065" algn="l"/>
                <a:tab pos="1156335" algn="l"/>
              </a:tabLst>
            </a:pPr>
            <a:r>
              <a:rPr spc="-10" dirty="0">
                <a:latin typeface="Calibri"/>
                <a:cs typeface="Calibri"/>
              </a:rPr>
              <a:t>Understanding</a:t>
            </a:r>
            <a:r>
              <a:rPr spc="-4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death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similar</a:t>
            </a:r>
            <a:r>
              <a:rPr spc="-2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adults,</a:t>
            </a:r>
            <a:r>
              <a:rPr spc="-10" dirty="0">
                <a:latin typeface="Calibri"/>
                <a:cs typeface="Calibri"/>
              </a:rPr>
              <a:t> comparison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peers,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risk taking,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strong</a:t>
            </a:r>
            <a:r>
              <a:rPr spc="-35" dirty="0">
                <a:latin typeface="Calibri"/>
                <a:cs typeface="Calibri"/>
              </a:rPr>
              <a:t> </a:t>
            </a:r>
            <a:r>
              <a:rPr lang="en-US" spc="-35" dirty="0">
                <a:latin typeface="Calibri"/>
                <a:cs typeface="Calibri"/>
              </a:rPr>
              <a:t>                  </a:t>
            </a:r>
            <a:r>
              <a:rPr dirty="0">
                <a:latin typeface="Calibri"/>
                <a:cs typeface="Calibri"/>
              </a:rPr>
              <a:t>emotions,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tons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of</a:t>
            </a:r>
            <a:r>
              <a:rPr spc="-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hormones,</a:t>
            </a:r>
            <a:r>
              <a:rPr spc="-25" dirty="0">
                <a:latin typeface="Calibri"/>
                <a:cs typeface="Calibri"/>
              </a:rPr>
              <a:t> </a:t>
            </a:r>
            <a:r>
              <a:rPr spc="-20" dirty="0">
                <a:latin typeface="Calibri"/>
                <a:cs typeface="Calibri"/>
              </a:rPr>
              <a:t>etc.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3808" y="466832"/>
            <a:ext cx="71443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chemeClr val="bg1"/>
                </a:solidFill>
              </a:rPr>
              <a:t>Recommendations</a:t>
            </a:r>
            <a:r>
              <a:rPr spc="-125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and</a:t>
            </a:r>
            <a:r>
              <a:rPr spc="-95" dirty="0">
                <a:solidFill>
                  <a:schemeClr val="bg1"/>
                </a:solidFill>
              </a:rPr>
              <a:t> </a:t>
            </a:r>
            <a:r>
              <a:rPr dirty="0">
                <a:solidFill>
                  <a:schemeClr val="bg1"/>
                </a:solidFill>
              </a:rPr>
              <a:t>COVID</a:t>
            </a:r>
            <a:r>
              <a:rPr spc="-80" dirty="0">
                <a:solidFill>
                  <a:schemeClr val="bg1"/>
                </a:solidFill>
              </a:rPr>
              <a:t> </a:t>
            </a:r>
            <a:r>
              <a:rPr spc="-10" dirty="0">
                <a:solidFill>
                  <a:schemeClr val="bg1"/>
                </a:solidFill>
              </a:rPr>
              <a:t>Barriers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9290" y="2725335"/>
            <a:ext cx="3244169" cy="3289362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2200" b="1" dirty="0">
                <a:latin typeface="Calibri"/>
                <a:cs typeface="Calibri"/>
              </a:rPr>
              <a:t>General</a:t>
            </a:r>
            <a:r>
              <a:rPr sz="2200" b="1" spc="-55" dirty="0">
                <a:latin typeface="Calibri"/>
                <a:cs typeface="Calibri"/>
              </a:rPr>
              <a:t> </a:t>
            </a:r>
            <a:r>
              <a:rPr sz="2200" b="1" spc="-10" dirty="0">
                <a:latin typeface="Calibri"/>
                <a:cs typeface="Calibri"/>
              </a:rPr>
              <a:t>Recommendations</a:t>
            </a:r>
            <a:endParaRPr sz="22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spc="-20" dirty="0">
                <a:latin typeface="Calibri"/>
                <a:cs typeface="Calibri"/>
              </a:rPr>
              <a:t>Talk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Listen</a:t>
            </a:r>
            <a:endParaRPr sz="21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4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Allow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for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routines</a:t>
            </a:r>
            <a:endParaRPr sz="21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Offer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choices</a:t>
            </a:r>
            <a:endParaRPr sz="21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Provide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time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for</a:t>
            </a:r>
            <a:r>
              <a:rPr sz="2100" spc="-3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normalcy</a:t>
            </a:r>
            <a:endParaRPr sz="21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Outlets</a:t>
            </a:r>
            <a:r>
              <a:rPr sz="2100" spc="-1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for</a:t>
            </a:r>
            <a:r>
              <a:rPr sz="2100" spc="-10" dirty="0">
                <a:latin typeface="Calibri"/>
                <a:cs typeface="Calibri"/>
              </a:rPr>
              <a:t> Self-Expression</a:t>
            </a:r>
            <a:endParaRPr sz="2100" dirty="0">
              <a:latin typeface="Calibri"/>
              <a:cs typeface="Calibri"/>
            </a:endParaRPr>
          </a:p>
          <a:p>
            <a:pPr marL="240665" indent="-228600">
              <a:lnSpc>
                <a:spcPct val="100000"/>
              </a:lnSpc>
              <a:spcBef>
                <a:spcPts val="36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Include</a:t>
            </a:r>
            <a:r>
              <a:rPr sz="2100" spc="-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traditions</a:t>
            </a:r>
            <a:endParaRPr sz="21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1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100" dirty="0">
                <a:latin typeface="Calibri"/>
                <a:cs typeface="Calibri"/>
              </a:rPr>
              <a:t>(Dougy</a:t>
            </a:r>
            <a:r>
              <a:rPr sz="2100" spc="-10" dirty="0">
                <a:latin typeface="Calibri"/>
                <a:cs typeface="Calibri"/>
              </a:rPr>
              <a:t> </a:t>
            </a:r>
            <a:r>
              <a:rPr sz="2100" spc="-25" dirty="0">
                <a:latin typeface="Calibri"/>
                <a:cs typeface="Calibri"/>
              </a:rPr>
              <a:t>Center,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2020)</a:t>
            </a:r>
            <a:endParaRPr sz="21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46497" y="2749257"/>
            <a:ext cx="7715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latin typeface="Calibri"/>
                <a:cs typeface="Calibri"/>
              </a:rPr>
              <a:t>COVID</a:t>
            </a:r>
            <a:endParaRPr sz="2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6497" y="3059463"/>
            <a:ext cx="3599179" cy="2936958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240665" indent="-227965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spc="-10" dirty="0">
                <a:latin typeface="Calibri"/>
                <a:cs typeface="Calibri"/>
              </a:rPr>
              <a:t>Household</a:t>
            </a:r>
            <a:r>
              <a:rPr sz="2100" spc="-2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Stress</a:t>
            </a:r>
            <a:endParaRPr sz="21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Schools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closed</a:t>
            </a:r>
            <a:endParaRPr sz="21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Sports</a:t>
            </a:r>
            <a:r>
              <a:rPr sz="2100" spc="-8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were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canceled</a:t>
            </a:r>
            <a:endParaRPr sz="21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dirty="0">
                <a:latin typeface="Calibri"/>
                <a:cs typeface="Calibri"/>
              </a:rPr>
              <a:t>Social</a:t>
            </a:r>
            <a:r>
              <a:rPr sz="2100" spc="-7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connections</a:t>
            </a:r>
            <a:r>
              <a:rPr sz="2100" spc="-5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were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restricted</a:t>
            </a:r>
            <a:endParaRPr sz="2100" dirty="0">
              <a:latin typeface="Calibri"/>
              <a:cs typeface="Calibri"/>
            </a:endParaRPr>
          </a:p>
          <a:p>
            <a:pPr marL="240665" marR="163830" indent="-227965">
              <a:lnSpc>
                <a:spcPct val="80000"/>
              </a:lnSpc>
              <a:spcBef>
                <a:spcPts val="101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spc="-10" dirty="0">
                <a:latin typeface="Calibri"/>
                <a:cs typeface="Calibri"/>
              </a:rPr>
              <a:t>Funerals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and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Celebrations</a:t>
            </a:r>
            <a:r>
              <a:rPr sz="2100" spc="-30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4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Life </a:t>
            </a:r>
            <a:r>
              <a:rPr sz="2100" dirty="0">
                <a:latin typeface="Calibri"/>
                <a:cs typeface="Calibri"/>
              </a:rPr>
              <a:t>were</a:t>
            </a:r>
            <a:r>
              <a:rPr sz="2100" spc="-75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limited</a:t>
            </a:r>
            <a:endParaRPr sz="21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100" spc="-10" dirty="0">
                <a:latin typeface="Calibri"/>
                <a:cs typeface="Calibri"/>
              </a:rPr>
              <a:t>Politization</a:t>
            </a:r>
            <a:r>
              <a:rPr sz="2100" spc="-25" dirty="0">
                <a:latin typeface="Calibri"/>
                <a:cs typeface="Calibri"/>
              </a:rPr>
              <a:t> </a:t>
            </a:r>
            <a:r>
              <a:rPr sz="2100" dirty="0">
                <a:latin typeface="Calibri"/>
                <a:cs typeface="Calibri"/>
              </a:rPr>
              <a:t>of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20" dirty="0">
                <a:latin typeface="Calibri"/>
                <a:cs typeface="Calibri"/>
              </a:rPr>
              <a:t>COVID,</a:t>
            </a:r>
            <a:r>
              <a:rPr sz="2100" spc="-60" dirty="0">
                <a:latin typeface="Calibri"/>
                <a:cs typeface="Calibri"/>
              </a:rPr>
              <a:t> </a:t>
            </a:r>
            <a:r>
              <a:rPr sz="2100" spc="-10" dirty="0">
                <a:latin typeface="Calibri"/>
                <a:cs typeface="Calibri"/>
              </a:rPr>
              <a:t>Stigma</a:t>
            </a:r>
            <a:endParaRPr sz="2100" dirty="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3159889" y="1379912"/>
            <a:ext cx="4509998" cy="1369345"/>
            <a:chOff x="3784091" y="758951"/>
            <a:chExt cx="2820035" cy="1033780"/>
          </a:xfrm>
        </p:grpSpPr>
        <p:sp>
          <p:nvSpPr>
            <p:cNvPr id="7" name="object 7"/>
            <p:cNvSpPr/>
            <p:nvPr/>
          </p:nvSpPr>
          <p:spPr>
            <a:xfrm>
              <a:off x="5022087" y="765047"/>
              <a:ext cx="1576070" cy="1021080"/>
            </a:xfrm>
            <a:custGeom>
              <a:avLst/>
              <a:gdLst/>
              <a:ahLst/>
              <a:cxnLst/>
              <a:rect l="l" t="t" r="r" b="b"/>
              <a:pathLst>
                <a:path w="1576070" h="1021080">
                  <a:moveTo>
                    <a:pt x="255270" y="0"/>
                  </a:moveTo>
                  <a:lnTo>
                    <a:pt x="0" y="0"/>
                  </a:lnTo>
                  <a:lnTo>
                    <a:pt x="52456" y="917"/>
                  </a:lnTo>
                  <a:lnTo>
                    <a:pt x="104443" y="3647"/>
                  </a:lnTo>
                  <a:lnTo>
                    <a:pt x="155911" y="8157"/>
                  </a:lnTo>
                  <a:lnTo>
                    <a:pt x="206808" y="14414"/>
                  </a:lnTo>
                  <a:lnTo>
                    <a:pt x="257084" y="22385"/>
                  </a:lnTo>
                  <a:lnTo>
                    <a:pt x="306686" y="32038"/>
                  </a:lnTo>
                  <a:lnTo>
                    <a:pt x="355565" y="43339"/>
                  </a:lnTo>
                  <a:lnTo>
                    <a:pt x="403669" y="56257"/>
                  </a:lnTo>
                  <a:lnTo>
                    <a:pt x="450947" y="70757"/>
                  </a:lnTo>
                  <a:lnTo>
                    <a:pt x="497348" y="86808"/>
                  </a:lnTo>
                  <a:lnTo>
                    <a:pt x="542820" y="104377"/>
                  </a:lnTo>
                  <a:lnTo>
                    <a:pt x="587314" y="123430"/>
                  </a:lnTo>
                  <a:lnTo>
                    <a:pt x="630777" y="143935"/>
                  </a:lnTo>
                  <a:lnTo>
                    <a:pt x="673159" y="165860"/>
                  </a:lnTo>
                  <a:lnTo>
                    <a:pt x="714409" y="189171"/>
                  </a:lnTo>
                  <a:lnTo>
                    <a:pt x="754475" y="213836"/>
                  </a:lnTo>
                  <a:lnTo>
                    <a:pt x="793306" y="239821"/>
                  </a:lnTo>
                  <a:lnTo>
                    <a:pt x="830852" y="267095"/>
                  </a:lnTo>
                  <a:lnTo>
                    <a:pt x="867062" y="295624"/>
                  </a:lnTo>
                  <a:lnTo>
                    <a:pt x="901883" y="325375"/>
                  </a:lnTo>
                  <a:lnTo>
                    <a:pt x="935266" y="356316"/>
                  </a:lnTo>
                  <a:lnTo>
                    <a:pt x="967159" y="388414"/>
                  </a:lnTo>
                  <a:lnTo>
                    <a:pt x="997511" y="421636"/>
                  </a:lnTo>
                  <a:lnTo>
                    <a:pt x="1026271" y="455949"/>
                  </a:lnTo>
                  <a:lnTo>
                    <a:pt x="1053388" y="491321"/>
                  </a:lnTo>
                  <a:lnTo>
                    <a:pt x="1078810" y="527719"/>
                  </a:lnTo>
                  <a:lnTo>
                    <a:pt x="1102488" y="565110"/>
                  </a:lnTo>
                  <a:lnTo>
                    <a:pt x="1124369" y="603460"/>
                  </a:lnTo>
                  <a:lnTo>
                    <a:pt x="1144403" y="642739"/>
                  </a:lnTo>
                  <a:lnTo>
                    <a:pt x="1162539" y="682911"/>
                  </a:lnTo>
                  <a:lnTo>
                    <a:pt x="1178725" y="723946"/>
                  </a:lnTo>
                  <a:lnTo>
                    <a:pt x="1192911" y="765810"/>
                  </a:lnTo>
                  <a:lnTo>
                    <a:pt x="1065276" y="765810"/>
                  </a:lnTo>
                  <a:lnTo>
                    <a:pt x="1359662" y="1021079"/>
                  </a:lnTo>
                  <a:lnTo>
                    <a:pt x="1575815" y="765810"/>
                  </a:lnTo>
                  <a:lnTo>
                    <a:pt x="1448181" y="765810"/>
                  </a:lnTo>
                  <a:lnTo>
                    <a:pt x="1433995" y="723946"/>
                  </a:lnTo>
                  <a:lnTo>
                    <a:pt x="1417809" y="682911"/>
                  </a:lnTo>
                  <a:lnTo>
                    <a:pt x="1399673" y="642739"/>
                  </a:lnTo>
                  <a:lnTo>
                    <a:pt x="1379639" y="603460"/>
                  </a:lnTo>
                  <a:lnTo>
                    <a:pt x="1357758" y="565110"/>
                  </a:lnTo>
                  <a:lnTo>
                    <a:pt x="1334080" y="527719"/>
                  </a:lnTo>
                  <a:lnTo>
                    <a:pt x="1308658" y="491321"/>
                  </a:lnTo>
                  <a:lnTo>
                    <a:pt x="1281541" y="455949"/>
                  </a:lnTo>
                  <a:lnTo>
                    <a:pt x="1252781" y="421636"/>
                  </a:lnTo>
                  <a:lnTo>
                    <a:pt x="1222429" y="388414"/>
                  </a:lnTo>
                  <a:lnTo>
                    <a:pt x="1190536" y="356316"/>
                  </a:lnTo>
                  <a:lnTo>
                    <a:pt x="1157153" y="325375"/>
                  </a:lnTo>
                  <a:lnTo>
                    <a:pt x="1122332" y="295624"/>
                  </a:lnTo>
                  <a:lnTo>
                    <a:pt x="1086122" y="267095"/>
                  </a:lnTo>
                  <a:lnTo>
                    <a:pt x="1048576" y="239821"/>
                  </a:lnTo>
                  <a:lnTo>
                    <a:pt x="1009745" y="213836"/>
                  </a:lnTo>
                  <a:lnTo>
                    <a:pt x="969679" y="189171"/>
                  </a:lnTo>
                  <a:lnTo>
                    <a:pt x="928429" y="165860"/>
                  </a:lnTo>
                  <a:lnTo>
                    <a:pt x="886047" y="143935"/>
                  </a:lnTo>
                  <a:lnTo>
                    <a:pt x="842584" y="123430"/>
                  </a:lnTo>
                  <a:lnTo>
                    <a:pt x="798090" y="104377"/>
                  </a:lnTo>
                  <a:lnTo>
                    <a:pt x="752618" y="86808"/>
                  </a:lnTo>
                  <a:lnTo>
                    <a:pt x="706217" y="70757"/>
                  </a:lnTo>
                  <a:lnTo>
                    <a:pt x="658939" y="56257"/>
                  </a:lnTo>
                  <a:lnTo>
                    <a:pt x="610835" y="43339"/>
                  </a:lnTo>
                  <a:lnTo>
                    <a:pt x="561956" y="32038"/>
                  </a:lnTo>
                  <a:lnTo>
                    <a:pt x="512354" y="22385"/>
                  </a:lnTo>
                  <a:lnTo>
                    <a:pt x="462078" y="14414"/>
                  </a:lnTo>
                  <a:lnTo>
                    <a:pt x="411181" y="8157"/>
                  </a:lnTo>
                  <a:lnTo>
                    <a:pt x="359713" y="3647"/>
                  </a:lnTo>
                  <a:lnTo>
                    <a:pt x="307726" y="917"/>
                  </a:lnTo>
                  <a:lnTo>
                    <a:pt x="25527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790187" y="765047"/>
              <a:ext cx="1360170" cy="1021080"/>
            </a:xfrm>
            <a:custGeom>
              <a:avLst/>
              <a:gdLst/>
              <a:ahLst/>
              <a:cxnLst/>
              <a:rect l="l" t="t" r="r" b="b"/>
              <a:pathLst>
                <a:path w="1360170" h="1021080">
                  <a:moveTo>
                    <a:pt x="1232027" y="0"/>
                  </a:moveTo>
                  <a:lnTo>
                    <a:pt x="1179944" y="895"/>
                  </a:lnTo>
                  <a:lnTo>
                    <a:pt x="1128413" y="3559"/>
                  </a:lnTo>
                  <a:lnTo>
                    <a:pt x="1077477" y="7956"/>
                  </a:lnTo>
                  <a:lnTo>
                    <a:pt x="1027176" y="14050"/>
                  </a:lnTo>
                  <a:lnTo>
                    <a:pt x="977556" y="21805"/>
                  </a:lnTo>
                  <a:lnTo>
                    <a:pt x="928657" y="31187"/>
                  </a:lnTo>
                  <a:lnTo>
                    <a:pt x="880524" y="42160"/>
                  </a:lnTo>
                  <a:lnTo>
                    <a:pt x="833198" y="54688"/>
                  </a:lnTo>
                  <a:lnTo>
                    <a:pt x="786723" y="68736"/>
                  </a:lnTo>
                  <a:lnTo>
                    <a:pt x="741141" y="84268"/>
                  </a:lnTo>
                  <a:lnTo>
                    <a:pt x="696495" y="101249"/>
                  </a:lnTo>
                  <a:lnTo>
                    <a:pt x="652828" y="119644"/>
                  </a:lnTo>
                  <a:lnTo>
                    <a:pt x="610183" y="139417"/>
                  </a:lnTo>
                  <a:lnTo>
                    <a:pt x="568601" y="160533"/>
                  </a:lnTo>
                  <a:lnTo>
                    <a:pt x="528127" y="182956"/>
                  </a:lnTo>
                  <a:lnTo>
                    <a:pt x="488803" y="206650"/>
                  </a:lnTo>
                  <a:lnTo>
                    <a:pt x="450671" y="231581"/>
                  </a:lnTo>
                  <a:lnTo>
                    <a:pt x="413774" y="257713"/>
                  </a:lnTo>
                  <a:lnTo>
                    <a:pt x="378155" y="285010"/>
                  </a:lnTo>
                  <a:lnTo>
                    <a:pt x="343857" y="313437"/>
                  </a:lnTo>
                  <a:lnTo>
                    <a:pt x="310923" y="342958"/>
                  </a:lnTo>
                  <a:lnTo>
                    <a:pt x="279394" y="373539"/>
                  </a:lnTo>
                  <a:lnTo>
                    <a:pt x="249315" y="405143"/>
                  </a:lnTo>
                  <a:lnTo>
                    <a:pt x="220728" y="437735"/>
                  </a:lnTo>
                  <a:lnTo>
                    <a:pt x="193675" y="471280"/>
                  </a:lnTo>
                  <a:lnTo>
                    <a:pt x="168199" y="505742"/>
                  </a:lnTo>
                  <a:lnTo>
                    <a:pt x="144344" y="541085"/>
                  </a:lnTo>
                  <a:lnTo>
                    <a:pt x="122151" y="577275"/>
                  </a:lnTo>
                  <a:lnTo>
                    <a:pt x="101664" y="614276"/>
                  </a:lnTo>
                  <a:lnTo>
                    <a:pt x="82924" y="652052"/>
                  </a:lnTo>
                  <a:lnTo>
                    <a:pt x="65976" y="690568"/>
                  </a:lnTo>
                  <a:lnTo>
                    <a:pt x="50862" y="729789"/>
                  </a:lnTo>
                  <a:lnTo>
                    <a:pt x="37625" y="769678"/>
                  </a:lnTo>
                  <a:lnTo>
                    <a:pt x="26306" y="810202"/>
                  </a:lnTo>
                  <a:lnTo>
                    <a:pt x="16950" y="851323"/>
                  </a:lnTo>
                  <a:lnTo>
                    <a:pt x="9598" y="893007"/>
                  </a:lnTo>
                  <a:lnTo>
                    <a:pt x="4294" y="935218"/>
                  </a:lnTo>
                  <a:lnTo>
                    <a:pt x="1080" y="977920"/>
                  </a:lnTo>
                  <a:lnTo>
                    <a:pt x="0" y="1021079"/>
                  </a:lnTo>
                  <a:lnTo>
                    <a:pt x="255270" y="1021079"/>
                  </a:lnTo>
                  <a:lnTo>
                    <a:pt x="256429" y="976466"/>
                  </a:lnTo>
                  <a:lnTo>
                    <a:pt x="259879" y="932309"/>
                  </a:lnTo>
                  <a:lnTo>
                    <a:pt x="265572" y="888650"/>
                  </a:lnTo>
                  <a:lnTo>
                    <a:pt x="273464" y="845531"/>
                  </a:lnTo>
                  <a:lnTo>
                    <a:pt x="283509" y="802995"/>
                  </a:lnTo>
                  <a:lnTo>
                    <a:pt x="295660" y="761082"/>
                  </a:lnTo>
                  <a:lnTo>
                    <a:pt x="309873" y="719834"/>
                  </a:lnTo>
                  <a:lnTo>
                    <a:pt x="326102" y="679295"/>
                  </a:lnTo>
                  <a:lnTo>
                    <a:pt x="344302" y="639505"/>
                  </a:lnTo>
                  <a:lnTo>
                    <a:pt x="364426" y="600507"/>
                  </a:lnTo>
                  <a:lnTo>
                    <a:pt x="386429" y="562343"/>
                  </a:lnTo>
                  <a:lnTo>
                    <a:pt x="410266" y="525054"/>
                  </a:lnTo>
                  <a:lnTo>
                    <a:pt x="435890" y="488682"/>
                  </a:lnTo>
                  <a:lnTo>
                    <a:pt x="463257" y="453270"/>
                  </a:lnTo>
                  <a:lnTo>
                    <a:pt x="492320" y="418858"/>
                  </a:lnTo>
                  <a:lnTo>
                    <a:pt x="523035" y="385490"/>
                  </a:lnTo>
                  <a:lnTo>
                    <a:pt x="555355" y="353208"/>
                  </a:lnTo>
                  <a:lnTo>
                    <a:pt x="589235" y="322052"/>
                  </a:lnTo>
                  <a:lnTo>
                    <a:pt x="624629" y="292065"/>
                  </a:lnTo>
                  <a:lnTo>
                    <a:pt x="661492" y="263289"/>
                  </a:lnTo>
                  <a:lnTo>
                    <a:pt x="699778" y="235765"/>
                  </a:lnTo>
                  <a:lnTo>
                    <a:pt x="739441" y="209537"/>
                  </a:lnTo>
                  <a:lnTo>
                    <a:pt x="780436" y="184645"/>
                  </a:lnTo>
                  <a:lnTo>
                    <a:pt x="822717" y="161131"/>
                  </a:lnTo>
                  <a:lnTo>
                    <a:pt x="866239" y="139039"/>
                  </a:lnTo>
                  <a:lnTo>
                    <a:pt x="910957" y="118408"/>
                  </a:lnTo>
                  <a:lnTo>
                    <a:pt x="956823" y="99282"/>
                  </a:lnTo>
                  <a:lnTo>
                    <a:pt x="1003793" y="81702"/>
                  </a:lnTo>
                  <a:lnTo>
                    <a:pt x="1051822" y="65711"/>
                  </a:lnTo>
                  <a:lnTo>
                    <a:pt x="1100863" y="51349"/>
                  </a:lnTo>
                  <a:lnTo>
                    <a:pt x="1150871" y="38659"/>
                  </a:lnTo>
                  <a:lnTo>
                    <a:pt x="1201801" y="27684"/>
                  </a:lnTo>
                  <a:lnTo>
                    <a:pt x="1253606" y="18464"/>
                  </a:lnTo>
                  <a:lnTo>
                    <a:pt x="1306241" y="11043"/>
                  </a:lnTo>
                  <a:lnTo>
                    <a:pt x="1359662" y="5461"/>
                  </a:lnTo>
                  <a:lnTo>
                    <a:pt x="1327806" y="3053"/>
                  </a:lnTo>
                  <a:lnTo>
                    <a:pt x="1295892" y="1349"/>
                  </a:lnTo>
                  <a:lnTo>
                    <a:pt x="1263953" y="335"/>
                  </a:lnTo>
                  <a:lnTo>
                    <a:pt x="1232027" y="0"/>
                  </a:lnTo>
                  <a:close/>
                </a:path>
              </a:pathLst>
            </a:custGeom>
            <a:solidFill>
              <a:srgbClr val="375C9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790187" y="765047"/>
              <a:ext cx="2807970" cy="1021080"/>
            </a:xfrm>
            <a:custGeom>
              <a:avLst/>
              <a:gdLst/>
              <a:ahLst/>
              <a:cxnLst/>
              <a:rect l="l" t="t" r="r" b="b"/>
              <a:pathLst>
                <a:path w="2807970" h="1021080">
                  <a:moveTo>
                    <a:pt x="1359662" y="5461"/>
                  </a:moveTo>
                  <a:lnTo>
                    <a:pt x="1306241" y="11043"/>
                  </a:lnTo>
                  <a:lnTo>
                    <a:pt x="1253606" y="18464"/>
                  </a:lnTo>
                  <a:lnTo>
                    <a:pt x="1201801" y="27684"/>
                  </a:lnTo>
                  <a:lnTo>
                    <a:pt x="1150871" y="38659"/>
                  </a:lnTo>
                  <a:lnTo>
                    <a:pt x="1100863" y="51349"/>
                  </a:lnTo>
                  <a:lnTo>
                    <a:pt x="1051822" y="65711"/>
                  </a:lnTo>
                  <a:lnTo>
                    <a:pt x="1003793" y="81702"/>
                  </a:lnTo>
                  <a:lnTo>
                    <a:pt x="956823" y="99282"/>
                  </a:lnTo>
                  <a:lnTo>
                    <a:pt x="910957" y="118408"/>
                  </a:lnTo>
                  <a:lnTo>
                    <a:pt x="866239" y="139039"/>
                  </a:lnTo>
                  <a:lnTo>
                    <a:pt x="822717" y="161131"/>
                  </a:lnTo>
                  <a:lnTo>
                    <a:pt x="780436" y="184645"/>
                  </a:lnTo>
                  <a:lnTo>
                    <a:pt x="739441" y="209537"/>
                  </a:lnTo>
                  <a:lnTo>
                    <a:pt x="699778" y="235765"/>
                  </a:lnTo>
                  <a:lnTo>
                    <a:pt x="661492" y="263289"/>
                  </a:lnTo>
                  <a:lnTo>
                    <a:pt x="624629" y="292065"/>
                  </a:lnTo>
                  <a:lnTo>
                    <a:pt x="589235" y="322052"/>
                  </a:lnTo>
                  <a:lnTo>
                    <a:pt x="555355" y="353208"/>
                  </a:lnTo>
                  <a:lnTo>
                    <a:pt x="523035" y="385490"/>
                  </a:lnTo>
                  <a:lnTo>
                    <a:pt x="492320" y="418858"/>
                  </a:lnTo>
                  <a:lnTo>
                    <a:pt x="463257" y="453270"/>
                  </a:lnTo>
                  <a:lnTo>
                    <a:pt x="435890" y="488682"/>
                  </a:lnTo>
                  <a:lnTo>
                    <a:pt x="410266" y="525054"/>
                  </a:lnTo>
                  <a:lnTo>
                    <a:pt x="386429" y="562343"/>
                  </a:lnTo>
                  <a:lnTo>
                    <a:pt x="364426" y="600507"/>
                  </a:lnTo>
                  <a:lnTo>
                    <a:pt x="344302" y="639505"/>
                  </a:lnTo>
                  <a:lnTo>
                    <a:pt x="326102" y="679295"/>
                  </a:lnTo>
                  <a:lnTo>
                    <a:pt x="309873" y="719834"/>
                  </a:lnTo>
                  <a:lnTo>
                    <a:pt x="295660" y="761082"/>
                  </a:lnTo>
                  <a:lnTo>
                    <a:pt x="283509" y="802995"/>
                  </a:lnTo>
                  <a:lnTo>
                    <a:pt x="273464" y="845531"/>
                  </a:lnTo>
                  <a:lnTo>
                    <a:pt x="265572" y="888650"/>
                  </a:lnTo>
                  <a:lnTo>
                    <a:pt x="259879" y="932309"/>
                  </a:lnTo>
                  <a:lnTo>
                    <a:pt x="256429" y="976466"/>
                  </a:lnTo>
                  <a:lnTo>
                    <a:pt x="255270" y="1021079"/>
                  </a:lnTo>
                  <a:lnTo>
                    <a:pt x="0" y="1021079"/>
                  </a:lnTo>
                  <a:lnTo>
                    <a:pt x="1080" y="977920"/>
                  </a:lnTo>
                  <a:lnTo>
                    <a:pt x="4294" y="935218"/>
                  </a:lnTo>
                  <a:lnTo>
                    <a:pt x="9598" y="893007"/>
                  </a:lnTo>
                  <a:lnTo>
                    <a:pt x="16950" y="851323"/>
                  </a:lnTo>
                  <a:lnTo>
                    <a:pt x="26306" y="810202"/>
                  </a:lnTo>
                  <a:lnTo>
                    <a:pt x="37625" y="769678"/>
                  </a:lnTo>
                  <a:lnTo>
                    <a:pt x="50862" y="729789"/>
                  </a:lnTo>
                  <a:lnTo>
                    <a:pt x="65976" y="690568"/>
                  </a:lnTo>
                  <a:lnTo>
                    <a:pt x="82924" y="652052"/>
                  </a:lnTo>
                  <a:lnTo>
                    <a:pt x="101664" y="614276"/>
                  </a:lnTo>
                  <a:lnTo>
                    <a:pt x="122151" y="577275"/>
                  </a:lnTo>
                  <a:lnTo>
                    <a:pt x="144344" y="541085"/>
                  </a:lnTo>
                  <a:lnTo>
                    <a:pt x="168199" y="505742"/>
                  </a:lnTo>
                  <a:lnTo>
                    <a:pt x="193675" y="471280"/>
                  </a:lnTo>
                  <a:lnTo>
                    <a:pt x="220728" y="437735"/>
                  </a:lnTo>
                  <a:lnTo>
                    <a:pt x="249315" y="405143"/>
                  </a:lnTo>
                  <a:lnTo>
                    <a:pt x="279394" y="373539"/>
                  </a:lnTo>
                  <a:lnTo>
                    <a:pt x="310923" y="342958"/>
                  </a:lnTo>
                  <a:lnTo>
                    <a:pt x="343857" y="313437"/>
                  </a:lnTo>
                  <a:lnTo>
                    <a:pt x="378155" y="285010"/>
                  </a:lnTo>
                  <a:lnTo>
                    <a:pt x="413774" y="257713"/>
                  </a:lnTo>
                  <a:lnTo>
                    <a:pt x="450671" y="231581"/>
                  </a:lnTo>
                  <a:lnTo>
                    <a:pt x="488803" y="206650"/>
                  </a:lnTo>
                  <a:lnTo>
                    <a:pt x="528127" y="182956"/>
                  </a:lnTo>
                  <a:lnTo>
                    <a:pt x="568601" y="160533"/>
                  </a:lnTo>
                  <a:lnTo>
                    <a:pt x="610183" y="139417"/>
                  </a:lnTo>
                  <a:lnTo>
                    <a:pt x="652828" y="119644"/>
                  </a:lnTo>
                  <a:lnTo>
                    <a:pt x="696495" y="101249"/>
                  </a:lnTo>
                  <a:lnTo>
                    <a:pt x="741141" y="84268"/>
                  </a:lnTo>
                  <a:lnTo>
                    <a:pt x="786723" y="68736"/>
                  </a:lnTo>
                  <a:lnTo>
                    <a:pt x="833198" y="54688"/>
                  </a:lnTo>
                  <a:lnTo>
                    <a:pt x="880524" y="42160"/>
                  </a:lnTo>
                  <a:lnTo>
                    <a:pt x="928657" y="31187"/>
                  </a:lnTo>
                  <a:lnTo>
                    <a:pt x="977556" y="21805"/>
                  </a:lnTo>
                  <a:lnTo>
                    <a:pt x="1027176" y="14050"/>
                  </a:lnTo>
                  <a:lnTo>
                    <a:pt x="1077477" y="7956"/>
                  </a:lnTo>
                  <a:lnTo>
                    <a:pt x="1128413" y="3559"/>
                  </a:lnTo>
                  <a:lnTo>
                    <a:pt x="1179944" y="895"/>
                  </a:lnTo>
                  <a:lnTo>
                    <a:pt x="1232027" y="0"/>
                  </a:lnTo>
                  <a:lnTo>
                    <a:pt x="1487170" y="0"/>
                  </a:lnTo>
                  <a:lnTo>
                    <a:pt x="1539626" y="917"/>
                  </a:lnTo>
                  <a:lnTo>
                    <a:pt x="1591613" y="3647"/>
                  </a:lnTo>
                  <a:lnTo>
                    <a:pt x="1643081" y="8157"/>
                  </a:lnTo>
                  <a:lnTo>
                    <a:pt x="1693978" y="14414"/>
                  </a:lnTo>
                  <a:lnTo>
                    <a:pt x="1744254" y="22385"/>
                  </a:lnTo>
                  <a:lnTo>
                    <a:pt x="1793856" y="32038"/>
                  </a:lnTo>
                  <a:lnTo>
                    <a:pt x="1842735" y="43339"/>
                  </a:lnTo>
                  <a:lnTo>
                    <a:pt x="1890839" y="56257"/>
                  </a:lnTo>
                  <a:lnTo>
                    <a:pt x="1938117" y="70757"/>
                  </a:lnTo>
                  <a:lnTo>
                    <a:pt x="1984518" y="86808"/>
                  </a:lnTo>
                  <a:lnTo>
                    <a:pt x="2029990" y="104377"/>
                  </a:lnTo>
                  <a:lnTo>
                    <a:pt x="2074484" y="123430"/>
                  </a:lnTo>
                  <a:lnTo>
                    <a:pt x="2117947" y="143935"/>
                  </a:lnTo>
                  <a:lnTo>
                    <a:pt x="2160329" y="165860"/>
                  </a:lnTo>
                  <a:lnTo>
                    <a:pt x="2201579" y="189171"/>
                  </a:lnTo>
                  <a:lnTo>
                    <a:pt x="2241645" y="213836"/>
                  </a:lnTo>
                  <a:lnTo>
                    <a:pt x="2280476" y="239821"/>
                  </a:lnTo>
                  <a:lnTo>
                    <a:pt x="2318022" y="267095"/>
                  </a:lnTo>
                  <a:lnTo>
                    <a:pt x="2354232" y="295624"/>
                  </a:lnTo>
                  <a:lnTo>
                    <a:pt x="2389053" y="325375"/>
                  </a:lnTo>
                  <a:lnTo>
                    <a:pt x="2422436" y="356316"/>
                  </a:lnTo>
                  <a:lnTo>
                    <a:pt x="2454329" y="388414"/>
                  </a:lnTo>
                  <a:lnTo>
                    <a:pt x="2484681" y="421636"/>
                  </a:lnTo>
                  <a:lnTo>
                    <a:pt x="2513441" y="455949"/>
                  </a:lnTo>
                  <a:lnTo>
                    <a:pt x="2540558" y="491321"/>
                  </a:lnTo>
                  <a:lnTo>
                    <a:pt x="2565980" y="527719"/>
                  </a:lnTo>
                  <a:lnTo>
                    <a:pt x="2589658" y="565110"/>
                  </a:lnTo>
                  <a:lnTo>
                    <a:pt x="2611539" y="603460"/>
                  </a:lnTo>
                  <a:lnTo>
                    <a:pt x="2631573" y="642739"/>
                  </a:lnTo>
                  <a:lnTo>
                    <a:pt x="2649709" y="682911"/>
                  </a:lnTo>
                  <a:lnTo>
                    <a:pt x="2665895" y="723946"/>
                  </a:lnTo>
                  <a:lnTo>
                    <a:pt x="2680081" y="765810"/>
                  </a:lnTo>
                  <a:lnTo>
                    <a:pt x="2807716" y="765810"/>
                  </a:lnTo>
                  <a:lnTo>
                    <a:pt x="2591562" y="1021079"/>
                  </a:lnTo>
                  <a:lnTo>
                    <a:pt x="2297176" y="765810"/>
                  </a:lnTo>
                  <a:lnTo>
                    <a:pt x="2424811" y="765810"/>
                  </a:lnTo>
                  <a:lnTo>
                    <a:pt x="2410625" y="723946"/>
                  </a:lnTo>
                  <a:lnTo>
                    <a:pt x="2394439" y="682911"/>
                  </a:lnTo>
                  <a:lnTo>
                    <a:pt x="2376303" y="642739"/>
                  </a:lnTo>
                  <a:lnTo>
                    <a:pt x="2356269" y="603460"/>
                  </a:lnTo>
                  <a:lnTo>
                    <a:pt x="2334388" y="565110"/>
                  </a:lnTo>
                  <a:lnTo>
                    <a:pt x="2310710" y="527719"/>
                  </a:lnTo>
                  <a:lnTo>
                    <a:pt x="2285288" y="491321"/>
                  </a:lnTo>
                  <a:lnTo>
                    <a:pt x="2258171" y="455949"/>
                  </a:lnTo>
                  <a:lnTo>
                    <a:pt x="2229411" y="421636"/>
                  </a:lnTo>
                  <a:lnTo>
                    <a:pt x="2199059" y="388414"/>
                  </a:lnTo>
                  <a:lnTo>
                    <a:pt x="2167166" y="356316"/>
                  </a:lnTo>
                  <a:lnTo>
                    <a:pt x="2133783" y="325375"/>
                  </a:lnTo>
                  <a:lnTo>
                    <a:pt x="2098962" y="295624"/>
                  </a:lnTo>
                  <a:lnTo>
                    <a:pt x="2062752" y="267095"/>
                  </a:lnTo>
                  <a:lnTo>
                    <a:pt x="2025206" y="239821"/>
                  </a:lnTo>
                  <a:lnTo>
                    <a:pt x="1986375" y="213836"/>
                  </a:lnTo>
                  <a:lnTo>
                    <a:pt x="1946309" y="189171"/>
                  </a:lnTo>
                  <a:lnTo>
                    <a:pt x="1905059" y="165860"/>
                  </a:lnTo>
                  <a:lnTo>
                    <a:pt x="1862677" y="143935"/>
                  </a:lnTo>
                  <a:lnTo>
                    <a:pt x="1819214" y="123430"/>
                  </a:lnTo>
                  <a:lnTo>
                    <a:pt x="1774720" y="104377"/>
                  </a:lnTo>
                  <a:lnTo>
                    <a:pt x="1729248" y="86808"/>
                  </a:lnTo>
                  <a:lnTo>
                    <a:pt x="1682847" y="70757"/>
                  </a:lnTo>
                  <a:lnTo>
                    <a:pt x="1635569" y="56257"/>
                  </a:lnTo>
                  <a:lnTo>
                    <a:pt x="1587465" y="43339"/>
                  </a:lnTo>
                  <a:lnTo>
                    <a:pt x="1538586" y="32038"/>
                  </a:lnTo>
                  <a:lnTo>
                    <a:pt x="1488984" y="22385"/>
                  </a:lnTo>
                  <a:lnTo>
                    <a:pt x="1438708" y="14414"/>
                  </a:lnTo>
                  <a:lnTo>
                    <a:pt x="1387811" y="8157"/>
                  </a:lnTo>
                  <a:lnTo>
                    <a:pt x="1336343" y="3647"/>
                  </a:lnTo>
                  <a:lnTo>
                    <a:pt x="1284356" y="917"/>
                  </a:lnTo>
                  <a:lnTo>
                    <a:pt x="1231900" y="0"/>
                  </a:lnTo>
                </a:path>
              </a:pathLst>
            </a:custGeom>
            <a:ln w="12192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9186" y="465220"/>
            <a:ext cx="10553627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32735">
              <a:lnSpc>
                <a:spcPct val="100000"/>
              </a:lnSpc>
              <a:spcBef>
                <a:spcPts val="100"/>
              </a:spcBef>
            </a:pPr>
            <a:r>
              <a:rPr sz="3600" spc="-10" dirty="0"/>
              <a:t>Theories-</a:t>
            </a:r>
            <a:r>
              <a:rPr sz="3600" spc="-35" dirty="0"/>
              <a:t>Tasks</a:t>
            </a:r>
            <a:r>
              <a:rPr sz="3600" spc="-65" dirty="0"/>
              <a:t> </a:t>
            </a:r>
            <a:r>
              <a:rPr sz="3600" dirty="0"/>
              <a:t>of</a:t>
            </a:r>
            <a:r>
              <a:rPr sz="3600" spc="-55" dirty="0"/>
              <a:t> </a:t>
            </a:r>
            <a:r>
              <a:rPr sz="3600" spc="-10" dirty="0"/>
              <a:t>Mourning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0841" y="1729759"/>
            <a:ext cx="6817359" cy="316103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  <a:tabLst>
                <a:tab pos="3546475" algn="l"/>
              </a:tabLst>
            </a:pPr>
            <a:r>
              <a:rPr sz="2800" dirty="0">
                <a:latin typeface="Calibri"/>
                <a:cs typeface="Calibri"/>
              </a:rPr>
              <a:t>Four</a:t>
            </a:r>
            <a:r>
              <a:rPr sz="2800" spc="-85" dirty="0">
                <a:latin typeface="Calibri"/>
                <a:cs typeface="Calibri"/>
              </a:rPr>
              <a:t> </a:t>
            </a:r>
            <a:r>
              <a:rPr sz="2800" spc="-35" dirty="0">
                <a:latin typeface="Calibri"/>
                <a:cs typeface="Calibri"/>
              </a:rPr>
              <a:t>Tasks</a:t>
            </a:r>
            <a:r>
              <a:rPr sz="2800" spc="-7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of</a:t>
            </a:r>
            <a:r>
              <a:rPr sz="2800" spc="-10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Mourning</a:t>
            </a:r>
            <a:r>
              <a:rPr sz="2800" dirty="0">
                <a:latin typeface="Calibri"/>
                <a:cs typeface="Calibri"/>
              </a:rPr>
              <a:t>	</a:t>
            </a:r>
            <a:r>
              <a:rPr sz="2800" spc="-25" dirty="0">
                <a:latin typeface="Calibri"/>
                <a:cs typeface="Calibri"/>
              </a:rPr>
              <a:t>(Worden,</a:t>
            </a:r>
            <a:r>
              <a:rPr sz="2800" spc="-8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2018)</a:t>
            </a:r>
            <a:endParaRPr sz="2800">
              <a:latin typeface="Calibri"/>
              <a:cs typeface="Calibri"/>
            </a:endParaRPr>
          </a:p>
          <a:p>
            <a:pPr marL="926465" indent="-457834">
              <a:lnSpc>
                <a:spcPct val="100000"/>
              </a:lnSpc>
              <a:spcBef>
                <a:spcPts val="245"/>
              </a:spcBef>
              <a:buAutoNum type="arabicPeriod"/>
              <a:tabLst>
                <a:tab pos="926465" algn="l"/>
                <a:tab pos="927735" algn="l"/>
              </a:tabLst>
            </a:pPr>
            <a:r>
              <a:rPr sz="2400" dirty="0">
                <a:latin typeface="Calibri"/>
                <a:cs typeface="Calibri"/>
              </a:rPr>
              <a:t>Accept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Reality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Loss</a:t>
            </a:r>
            <a:endParaRPr sz="2400">
              <a:latin typeface="Calibri"/>
              <a:cs typeface="Calibri"/>
            </a:endParaRPr>
          </a:p>
          <a:p>
            <a:pPr marL="926465" indent="-457834">
              <a:lnSpc>
                <a:spcPct val="100000"/>
              </a:lnSpc>
              <a:spcBef>
                <a:spcPts val="215"/>
              </a:spcBef>
              <a:buAutoNum type="arabicPeriod"/>
              <a:tabLst>
                <a:tab pos="926465" algn="l"/>
                <a:tab pos="927735" algn="l"/>
              </a:tabLst>
            </a:pPr>
            <a:r>
              <a:rPr sz="2400" dirty="0">
                <a:latin typeface="Calibri"/>
                <a:cs typeface="Calibri"/>
              </a:rPr>
              <a:t>Experience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Pain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(Process)</a:t>
            </a:r>
            <a:endParaRPr sz="2400">
              <a:latin typeface="Calibri"/>
              <a:cs typeface="Calibri"/>
            </a:endParaRPr>
          </a:p>
          <a:p>
            <a:pPr marL="926465" indent="-457834">
              <a:lnSpc>
                <a:spcPct val="100000"/>
              </a:lnSpc>
              <a:spcBef>
                <a:spcPts val="204"/>
              </a:spcBef>
              <a:buAutoNum type="arabicPeriod"/>
              <a:tabLst>
                <a:tab pos="926465" algn="l"/>
                <a:tab pos="927735" algn="l"/>
              </a:tabLst>
            </a:pPr>
            <a:r>
              <a:rPr sz="2400" dirty="0">
                <a:latin typeface="Calibri"/>
                <a:cs typeface="Calibri"/>
              </a:rPr>
              <a:t>Adjust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to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life/environment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w/out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loved-</a:t>
            </a:r>
            <a:r>
              <a:rPr sz="2400" spc="-25" dirty="0">
                <a:latin typeface="Calibri"/>
                <a:cs typeface="Calibri"/>
              </a:rPr>
              <a:t>one</a:t>
            </a:r>
            <a:endParaRPr sz="2400">
              <a:latin typeface="Calibri"/>
              <a:cs typeface="Calibri"/>
            </a:endParaRPr>
          </a:p>
          <a:p>
            <a:pPr marL="926465" indent="-457834">
              <a:lnSpc>
                <a:spcPct val="100000"/>
              </a:lnSpc>
              <a:spcBef>
                <a:spcPts val="220"/>
              </a:spcBef>
              <a:buAutoNum type="arabicPeriod"/>
              <a:tabLst>
                <a:tab pos="926465" algn="l"/>
                <a:tab pos="927735" algn="l"/>
              </a:tabLst>
            </a:pPr>
            <a:r>
              <a:rPr sz="2400" dirty="0">
                <a:latin typeface="Calibri"/>
                <a:cs typeface="Calibri"/>
              </a:rPr>
              <a:t>Find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enduring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connection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2800" spc="-10" dirty="0">
                <a:latin typeface="Calibri"/>
                <a:cs typeface="Calibri"/>
              </a:rPr>
              <a:t>Continuing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Bonds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Theory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(Klass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et</a:t>
            </a:r>
            <a:r>
              <a:rPr sz="2800" spc="-70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al.,</a:t>
            </a:r>
            <a:r>
              <a:rPr sz="2800" spc="-6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1996)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BHIPP">
      <a:dk1>
        <a:srgbClr val="000000"/>
      </a:dk1>
      <a:lt1>
        <a:srgbClr val="FFFFFF"/>
      </a:lt1>
      <a:dk2>
        <a:srgbClr val="FFFFFF"/>
      </a:dk2>
      <a:lt2>
        <a:srgbClr val="FFC000"/>
      </a:lt2>
      <a:accent1>
        <a:srgbClr val="C00000"/>
      </a:accent1>
      <a:accent2>
        <a:srgbClr val="C00000"/>
      </a:accent2>
      <a:accent3>
        <a:srgbClr val="000000"/>
      </a:accent3>
      <a:accent4>
        <a:srgbClr val="A5A5A5"/>
      </a:accent4>
      <a:accent5>
        <a:srgbClr val="BF9000"/>
      </a:accent5>
      <a:accent6>
        <a:srgbClr val="95D284"/>
      </a:accent6>
      <a:hlink>
        <a:srgbClr val="FF4040"/>
      </a:hlink>
      <a:folHlink>
        <a:srgbClr val="FFC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HIPP Slide Template 2021 option 1" id="{02DD8833-47D6-4953-856C-E2F3A7E4478D}" vid="{96AD90CE-774B-4C32-8549-F98C039EA5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566365EB430649857C4C6DC187DE33" ma:contentTypeVersion="13" ma:contentTypeDescription="Create a new document." ma:contentTypeScope="" ma:versionID="76b4ac07caf30805c10f9ea44838b0c9">
  <xsd:schema xmlns:xsd="http://www.w3.org/2001/XMLSchema" xmlns:xs="http://www.w3.org/2001/XMLSchema" xmlns:p="http://schemas.microsoft.com/office/2006/metadata/properties" xmlns:ns2="98c91633-54a0-467a-83ff-e74ac6530bde" xmlns:ns3="72322ffb-6d6f-4ac0-b62e-5eff8f81a242" targetNamespace="http://schemas.microsoft.com/office/2006/metadata/properties" ma:root="true" ma:fieldsID="a04a00bfec5a6f5339c392104843e5a1" ns2:_="" ns3:_="">
    <xsd:import namespace="98c91633-54a0-467a-83ff-e74ac6530bde"/>
    <xsd:import namespace="72322ffb-6d6f-4ac0-b62e-5eff8f81a2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91633-54a0-467a-83ff-e74ac6530b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5e2b2fc-0517-44cc-85bc-21d743cacc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22ffb-6d6f-4ac0-b62e-5eff8f81a24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d37bc48-ed30-46b7-9f2f-728dac840847}" ma:internalName="TaxCatchAll" ma:showField="CatchAllData" ma:web="72322ffb-6d6f-4ac0-b62e-5eff8f81a2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8c91633-54a0-467a-83ff-e74ac6530bde">
      <Terms xmlns="http://schemas.microsoft.com/office/infopath/2007/PartnerControls"/>
    </lcf76f155ced4ddcb4097134ff3c332f>
    <TaxCatchAll xmlns="72322ffb-6d6f-4ac0-b62e-5eff8f81a242" xsi:nil="true"/>
  </documentManagement>
</p:properties>
</file>

<file path=customXml/itemProps1.xml><?xml version="1.0" encoding="utf-8"?>
<ds:datastoreItem xmlns:ds="http://schemas.openxmlformats.org/officeDocument/2006/customXml" ds:itemID="{3F7EECC5-16B0-4591-A506-BE9093F79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91633-54a0-467a-83ff-e74ac6530bde"/>
    <ds:schemaRef ds:uri="72322ffb-6d6f-4ac0-b62e-5eff8f81a2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7D2A26-DDB0-422E-8773-9784957D9C5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160D2F-BAF7-4657-9AD8-8E2A1294C820}">
  <ds:schemaRefs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98c91633-54a0-467a-83ff-e74ac6530bde"/>
    <ds:schemaRef ds:uri="http://schemas.openxmlformats.org/package/2006/metadata/core-properties"/>
    <ds:schemaRef ds:uri="72322ffb-6d6f-4ac0-b62e-5eff8f81a242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BHIPP Standard Overview Slides 2021  (1)</Template>
  <TotalTime>25051</TotalTime>
  <Words>1191</Words>
  <Application>Microsoft Office PowerPoint</Application>
  <PresentationFormat>Widescreen</PresentationFormat>
  <Paragraphs>185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Segoe UI</vt:lpstr>
      <vt:lpstr>Wingdings 2</vt:lpstr>
      <vt:lpstr>Frame</vt:lpstr>
      <vt:lpstr>Supporting Youth Experiencing COVID Related Grief</vt:lpstr>
      <vt:lpstr>Introduction and Objectives</vt:lpstr>
      <vt:lpstr>Grief, Emotions, and Behaviors</vt:lpstr>
      <vt:lpstr>Factors that Impact How a Child Reacts or Copes with Loss</vt:lpstr>
      <vt:lpstr>Youth Grief and General Risks</vt:lpstr>
      <vt:lpstr>COVID Specific Considerations</vt:lpstr>
      <vt:lpstr>Psychosocial Development and Crises</vt:lpstr>
      <vt:lpstr>Recommendations and COVID Barriers</vt:lpstr>
      <vt:lpstr>Theories-Tasks of Mourning</vt:lpstr>
      <vt:lpstr>3 Broad Dimensions Multidimensional Grief Theory</vt:lpstr>
      <vt:lpstr>Theory-Stages of Grief</vt:lpstr>
      <vt:lpstr>Trauma Considerations</vt:lpstr>
      <vt:lpstr>Assessment Tools</vt:lpstr>
      <vt:lpstr>Prolonged Grief Disorder</vt:lpstr>
      <vt:lpstr>Troubled Emotions/Behaviors (Red Flags)</vt:lpstr>
      <vt:lpstr>Treatment-Family Systems Approach</vt:lpstr>
      <vt:lpstr>Treatment Approaches</vt:lpstr>
      <vt:lpstr>Intervention/Work at School</vt:lpstr>
      <vt:lpstr>Take Home Thoughts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Maryland BHIPP  Identification and Management of Eating Disorders in  Pediatric Primary Care</dc:title>
  <dc:creator>Reinblatt, Shauna</dc:creator>
  <cp:lastModifiedBy>Lily Stavisky</cp:lastModifiedBy>
  <cp:revision>110</cp:revision>
  <dcterms:created xsi:type="dcterms:W3CDTF">2021-02-12T21:31:58Z</dcterms:created>
  <dcterms:modified xsi:type="dcterms:W3CDTF">2023-04-28T12:48:01Z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0x010100F6566365EB430649857C4C6DC187DE33</vt:lpwstr>
  </property>
  <property fmtid="{D5CDD505-2E9C-101B-9397-08002B2CF9AE}" pid="3" name="MediaServiceImageTags">
    <vt:lpwstr/>
  </property>
</Properties>
</file>