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427" r:id="rId3"/>
    <p:sldId id="497" r:id="rId4"/>
    <p:sldId id="270" r:id="rId5"/>
    <p:sldId id="271" r:id="rId6"/>
    <p:sldId id="257" r:id="rId7"/>
    <p:sldId id="505" r:id="rId8"/>
    <p:sldId id="537" r:id="rId9"/>
    <p:sldId id="538" r:id="rId10"/>
    <p:sldId id="260" r:id="rId11"/>
    <p:sldId id="518" r:id="rId12"/>
    <p:sldId id="258" r:id="rId13"/>
    <p:sldId id="533" r:id="rId14"/>
    <p:sldId id="509" r:id="rId15"/>
    <p:sldId id="259" r:id="rId16"/>
    <p:sldId id="539" r:id="rId17"/>
    <p:sldId id="524" r:id="rId18"/>
    <p:sldId id="506" r:id="rId19"/>
    <p:sldId id="502" r:id="rId20"/>
    <p:sldId id="520" r:id="rId21"/>
    <p:sldId id="525" r:id="rId22"/>
    <p:sldId id="536" r:id="rId23"/>
    <p:sldId id="526" r:id="rId24"/>
    <p:sldId id="261" r:id="rId25"/>
    <p:sldId id="535" r:id="rId26"/>
    <p:sldId id="499" r:id="rId27"/>
    <p:sldId id="510" r:id="rId28"/>
    <p:sldId id="507" r:id="rId29"/>
    <p:sldId id="501" r:id="rId30"/>
    <p:sldId id="515" r:id="rId31"/>
    <p:sldId id="511" r:id="rId32"/>
    <p:sldId id="530" r:id="rId33"/>
    <p:sldId id="522" r:id="rId34"/>
    <p:sldId id="523" r:id="rId35"/>
    <p:sldId id="527" r:id="rId36"/>
    <p:sldId id="513" r:id="rId37"/>
    <p:sldId id="514" r:id="rId38"/>
    <p:sldId id="263" r:id="rId39"/>
    <p:sldId id="264" r:id="rId40"/>
    <p:sldId id="265" r:id="rId41"/>
    <p:sldId id="508" r:id="rId42"/>
    <p:sldId id="266" r:id="rId43"/>
    <p:sldId id="521" r:id="rId44"/>
    <p:sldId id="531" r:id="rId45"/>
    <p:sldId id="267" r:id="rId46"/>
    <p:sldId id="534" r:id="rId47"/>
    <p:sldId id="268" r:id="rId48"/>
    <p:sldId id="532" r:id="rId49"/>
    <p:sldId id="529" r:id="rId50"/>
    <p:sldId id="5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52793" autoAdjust="0"/>
  </p:normalViewPr>
  <p:slideViewPr>
    <p:cSldViewPr snapToGrid="0">
      <p:cViewPr varScale="1">
        <p:scale>
          <a:sx n="35" d="100"/>
          <a:sy n="35" d="100"/>
        </p:scale>
        <p:origin x="1028" y="32"/>
      </p:cViewPr>
      <p:guideLst/>
    </p:cSldViewPr>
  </p:slideViewPr>
  <p:notesTextViewPr>
    <p:cViewPr>
      <p:scale>
        <a:sx n="1" d="1"/>
        <a:sy n="1" d="1"/>
      </p:scale>
      <p:origin x="0" y="0"/>
    </p:cViewPr>
  </p:notesTextViewPr>
  <p:sorterViewPr>
    <p:cViewPr>
      <p:scale>
        <a:sx n="80" d="100"/>
        <a:sy n="80" d="100"/>
      </p:scale>
      <p:origin x="0" y="-7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55DDD-F3D3-4B63-B18D-D51476C74C80}"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C1084-88D2-4953-A681-9D9E6226F4CE}" type="slidenum">
              <a:rPr lang="en-US" smtClean="0"/>
              <a:t>‹#›</a:t>
            </a:fld>
            <a:endParaRPr lang="en-US"/>
          </a:p>
        </p:txBody>
      </p:sp>
    </p:spTree>
    <p:extLst>
      <p:ext uri="{BB962C8B-B14F-4D97-AF65-F5344CB8AC3E}">
        <p14:creationId xmlns:p14="http://schemas.microsoft.com/office/powerpoint/2010/main" val="171823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Maryland Behavioral Health Integration in Pediatric Primary Care or BHIPP is a Child Psychiatry Access Program that supports the capacity of primary care providers in Maryland to manage pediatric mental health concerns. </a:t>
            </a:r>
          </a:p>
          <a:p>
            <a:endParaRPr lang="en-US" sz="1400" dirty="0"/>
          </a:p>
          <a:p>
            <a:r>
              <a:rPr lang="en-US" sz="1400" dirty="0"/>
              <a:t>BHIPP offers free behavioral health telephone consultation, resource and referral networking, training and educational opportunities, Web-based longitudinal learning through Project ECHO, telemental health services, care coordination, and social work co-location in select primary care practices in collaboration with Salisbury University (SU) and Morgan State University (MSU).</a:t>
            </a:r>
          </a:p>
          <a:p>
            <a:endParaRPr lang="en-US" sz="1400" dirty="0"/>
          </a:p>
          <a:p>
            <a:r>
              <a:rPr lang="en-US" sz="1400" dirty="0"/>
              <a:t>BHIPP also recently received additional funding to expand warmline consultation services to select hospital Eds, and to provide Technical Assistance to select primary care practices with goal of practices becoming mental health hubs.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 visual of what I was describing—one particular example of how one can move from outpatient care to higher levels of intensity</a:t>
            </a:r>
          </a:p>
          <a:p>
            <a:r>
              <a:rPr lang="en-US" dirty="0"/>
              <a:t>We’ll come back to this slide to remind us of where we are as we begin to dissect the various levels</a:t>
            </a:r>
          </a:p>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14</a:t>
            </a:fld>
            <a:endParaRPr lang="en-US"/>
          </a:p>
        </p:txBody>
      </p:sp>
    </p:spTree>
    <p:extLst>
      <p:ext uri="{BB962C8B-B14F-4D97-AF65-F5344CB8AC3E}">
        <p14:creationId xmlns:p14="http://schemas.microsoft.com/office/powerpoint/2010/main" val="287508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at the low intensity end, there are two main categories:</a:t>
            </a:r>
          </a:p>
          <a:p>
            <a:r>
              <a:rPr lang="en-US" dirty="0"/>
              <a:t>Various providers seeing patients in an office and community or county based clinics </a:t>
            </a:r>
          </a:p>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15</a:t>
            </a:fld>
            <a:endParaRPr lang="en-US"/>
          </a:p>
        </p:txBody>
      </p:sp>
    </p:spTree>
    <p:extLst>
      <p:ext uri="{BB962C8B-B14F-4D97-AF65-F5344CB8AC3E}">
        <p14:creationId xmlns:p14="http://schemas.microsoft.com/office/powerpoint/2010/main" val="14913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revisiting this slide, Im going to shift to some other types of services that can be really helpful</a:t>
            </a:r>
          </a:p>
        </p:txBody>
      </p:sp>
      <p:sp>
        <p:nvSpPr>
          <p:cNvPr id="4" name="Slide Number Placeholder 3"/>
          <p:cNvSpPr>
            <a:spLocks noGrp="1"/>
          </p:cNvSpPr>
          <p:nvPr>
            <p:ph type="sldNum" sz="quarter" idx="5"/>
          </p:nvPr>
        </p:nvSpPr>
        <p:spPr/>
        <p:txBody>
          <a:bodyPr/>
          <a:lstStyle/>
          <a:p>
            <a:fld id="{417C1084-88D2-4953-A681-9D9E6226F4CE}" type="slidenum">
              <a:rPr lang="en-US" smtClean="0"/>
              <a:t>17</a:t>
            </a:fld>
            <a:endParaRPr lang="en-US"/>
          </a:p>
        </p:txBody>
      </p:sp>
    </p:spTree>
    <p:extLst>
      <p:ext uri="{BB962C8B-B14F-4D97-AF65-F5344CB8AC3E}">
        <p14:creationId xmlns:p14="http://schemas.microsoft.com/office/powerpoint/2010/main" val="376004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Primary—universal practices, info sharing, positive milieu management</a:t>
            </a:r>
          </a:p>
          <a:p>
            <a:r>
              <a:rPr lang="en-US" dirty="0"/>
              <a:t>	maybe there are groups that kids participate in for social skills—not for identified kids, but for whole classes…or maybe they do education about 	what to watch for in the classroom for all teachers…</a:t>
            </a:r>
          </a:p>
          <a:p>
            <a:r>
              <a:rPr lang="en-US" dirty="0"/>
              <a:t>Secondary—identify risks and intervene, e.g. youngster whose parent died from covid—what does that child need? How can we support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 teacher may alert the counselor when the child shares something has happened to provide support</a:t>
            </a:r>
          </a:p>
          <a:p>
            <a:r>
              <a:rPr lang="en-US" dirty="0"/>
              <a:t>Tertiary—once a child has developed MDD, how can we ensure optimal treatment and return to pre-morbid functioning</a:t>
            </a:r>
          </a:p>
          <a:p>
            <a:r>
              <a:rPr lang="en-US" dirty="0"/>
              <a:t>	When a child is being discharged from a higher level of care back to school, counselor would help transition and support to optimally reintegrate 	into regular classes </a:t>
            </a:r>
          </a:p>
        </p:txBody>
      </p:sp>
      <p:sp>
        <p:nvSpPr>
          <p:cNvPr id="4" name="Slide Number Placeholder 3"/>
          <p:cNvSpPr>
            <a:spLocks noGrp="1"/>
          </p:cNvSpPr>
          <p:nvPr>
            <p:ph type="sldNum" sz="quarter" idx="5"/>
          </p:nvPr>
        </p:nvSpPr>
        <p:spPr/>
        <p:txBody>
          <a:bodyPr/>
          <a:lstStyle/>
          <a:p>
            <a:fld id="{417C1084-88D2-4953-A681-9D9E6226F4CE}" type="slidenum">
              <a:rPr lang="en-US" smtClean="0"/>
              <a:t>18</a:t>
            </a:fld>
            <a:endParaRPr lang="en-US"/>
          </a:p>
        </p:txBody>
      </p:sp>
    </p:spTree>
    <p:extLst>
      <p:ext uri="{BB962C8B-B14F-4D97-AF65-F5344CB8AC3E}">
        <p14:creationId xmlns:p14="http://schemas.microsoft.com/office/powerpoint/2010/main" val="183110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deeper dive into what the school system offers,</a:t>
            </a:r>
          </a:p>
        </p:txBody>
      </p:sp>
      <p:sp>
        <p:nvSpPr>
          <p:cNvPr id="4" name="Slide Number Placeholder 3"/>
          <p:cNvSpPr>
            <a:spLocks noGrp="1"/>
          </p:cNvSpPr>
          <p:nvPr>
            <p:ph type="sldNum" sz="quarter" idx="5"/>
          </p:nvPr>
        </p:nvSpPr>
        <p:spPr/>
        <p:txBody>
          <a:bodyPr/>
          <a:lstStyle/>
          <a:p>
            <a:fld id="{417C1084-88D2-4953-A681-9D9E6226F4CE}" type="slidenum">
              <a:rPr lang="en-US" smtClean="0"/>
              <a:t>19</a:t>
            </a:fld>
            <a:endParaRPr lang="en-US"/>
          </a:p>
        </p:txBody>
      </p:sp>
    </p:spTree>
    <p:extLst>
      <p:ext uri="{BB962C8B-B14F-4D97-AF65-F5344CB8AC3E}">
        <p14:creationId xmlns:p14="http://schemas.microsoft.com/office/powerpoint/2010/main" val="9383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back to this as we move to the right in intensity…</a:t>
            </a:r>
          </a:p>
        </p:txBody>
      </p:sp>
      <p:sp>
        <p:nvSpPr>
          <p:cNvPr id="4" name="Slide Number Placeholder 3"/>
          <p:cNvSpPr>
            <a:spLocks noGrp="1"/>
          </p:cNvSpPr>
          <p:nvPr>
            <p:ph type="sldNum" sz="quarter" idx="5"/>
          </p:nvPr>
        </p:nvSpPr>
        <p:spPr/>
        <p:txBody>
          <a:bodyPr/>
          <a:lstStyle/>
          <a:p>
            <a:fld id="{417C1084-88D2-4953-A681-9D9E6226F4CE}" type="slidenum">
              <a:rPr lang="en-US" smtClean="0"/>
              <a:t>21</a:t>
            </a:fld>
            <a:endParaRPr lang="en-US"/>
          </a:p>
        </p:txBody>
      </p:sp>
    </p:spTree>
    <p:extLst>
      <p:ext uri="{BB962C8B-B14F-4D97-AF65-F5344CB8AC3E}">
        <p14:creationId xmlns:p14="http://schemas.microsoft.com/office/powerpoint/2010/main" val="108893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PHP/DH in Maryland—and you can see at a glance that they, like so many other services are </a:t>
            </a:r>
            <a:r>
              <a:rPr lang="en-US" dirty="0" err="1"/>
              <a:t>constentrated</a:t>
            </a:r>
            <a:r>
              <a:rPr lang="en-US" dirty="0"/>
              <a:t> in the I95 corridor between Baltimore and DC and that the western counties and eastern shore don’t have this type of program</a:t>
            </a:r>
          </a:p>
          <a:p>
            <a:endParaRPr lang="en-US" dirty="0"/>
          </a:p>
          <a:p>
            <a:r>
              <a:rPr lang="en-US" dirty="0"/>
              <a:t>That’s one of the dilemmas I mentioned earlier—are the services available where the kids are</a:t>
            </a:r>
          </a:p>
        </p:txBody>
      </p:sp>
      <p:sp>
        <p:nvSpPr>
          <p:cNvPr id="4" name="Slide Number Placeholder 3"/>
          <p:cNvSpPr>
            <a:spLocks noGrp="1"/>
          </p:cNvSpPr>
          <p:nvPr>
            <p:ph type="sldNum" sz="quarter" idx="5"/>
          </p:nvPr>
        </p:nvSpPr>
        <p:spPr/>
        <p:txBody>
          <a:bodyPr/>
          <a:lstStyle/>
          <a:p>
            <a:fld id="{417C1084-88D2-4953-A681-9D9E6226F4CE}" type="slidenum">
              <a:rPr lang="en-US" smtClean="0"/>
              <a:t>23</a:t>
            </a:fld>
            <a:endParaRPr lang="en-US"/>
          </a:p>
        </p:txBody>
      </p:sp>
    </p:spTree>
    <p:extLst>
      <p:ext uri="{BB962C8B-B14F-4D97-AF65-F5344CB8AC3E}">
        <p14:creationId xmlns:p14="http://schemas.microsoft.com/office/powerpoint/2010/main" val="415144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up that intensity scale, we often find use of urgent care/crisis care becoming part of the picture</a:t>
            </a:r>
          </a:p>
          <a:p>
            <a:r>
              <a:rPr lang="en-US" dirty="0"/>
              <a:t>These too are limited in access given their locations</a:t>
            </a:r>
          </a:p>
        </p:txBody>
      </p:sp>
      <p:sp>
        <p:nvSpPr>
          <p:cNvPr id="4" name="Slide Number Placeholder 3"/>
          <p:cNvSpPr>
            <a:spLocks noGrp="1"/>
          </p:cNvSpPr>
          <p:nvPr>
            <p:ph type="sldNum" sz="quarter" idx="5"/>
          </p:nvPr>
        </p:nvSpPr>
        <p:spPr/>
        <p:txBody>
          <a:bodyPr/>
          <a:lstStyle/>
          <a:p>
            <a:fld id="{417C1084-88D2-4953-A681-9D9E6226F4CE}" type="slidenum">
              <a:rPr lang="en-US" smtClean="0"/>
              <a:t>24</a:t>
            </a:fld>
            <a:endParaRPr lang="en-US"/>
          </a:p>
        </p:txBody>
      </p:sp>
    </p:spTree>
    <p:extLst>
      <p:ext uri="{BB962C8B-B14F-4D97-AF65-F5344CB8AC3E}">
        <p14:creationId xmlns:p14="http://schemas.microsoft.com/office/powerpoint/2010/main" val="262125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all Eds and urgent care centers in Maryland—and while there is some geographic spread here, it is limited AND, these urgent care centers do not have MH resources…and as I said, there are limited child MH resources in ED settings</a:t>
            </a:r>
          </a:p>
          <a:p>
            <a:endParaRPr lang="en-US" dirty="0"/>
          </a:p>
          <a:p>
            <a:r>
              <a:rPr lang="en-US" dirty="0"/>
              <a:t>We will talk a bit later about what to expect from an ED visit..</a:t>
            </a:r>
          </a:p>
        </p:txBody>
      </p:sp>
      <p:sp>
        <p:nvSpPr>
          <p:cNvPr id="4" name="Slide Number Placeholder 3"/>
          <p:cNvSpPr>
            <a:spLocks noGrp="1"/>
          </p:cNvSpPr>
          <p:nvPr>
            <p:ph type="sldNum" sz="quarter" idx="5"/>
          </p:nvPr>
        </p:nvSpPr>
        <p:spPr/>
        <p:txBody>
          <a:bodyPr/>
          <a:lstStyle/>
          <a:p>
            <a:fld id="{417C1084-88D2-4953-A681-9D9E6226F4CE}" type="slidenum">
              <a:rPr lang="en-US" smtClean="0"/>
              <a:t>25</a:t>
            </a:fld>
            <a:endParaRPr lang="en-US"/>
          </a:p>
        </p:txBody>
      </p:sp>
    </p:spTree>
    <p:extLst>
      <p:ext uri="{BB962C8B-B14F-4D97-AF65-F5344CB8AC3E}">
        <p14:creationId xmlns:p14="http://schemas.microsoft.com/office/powerpoint/2010/main" val="110901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crisis service—</a:t>
            </a:r>
            <a:r>
              <a:rPr lang="en-US" dirty="0" err="1"/>
              <a:t>elkridge</a:t>
            </a:r>
            <a:r>
              <a:rPr lang="en-US" dirty="0"/>
              <a:t> and </a:t>
            </a:r>
            <a:r>
              <a:rPr lang="en-US" dirty="0" err="1"/>
              <a:t>towson</a:t>
            </a:r>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26</a:t>
            </a:fld>
            <a:endParaRPr lang="en-US"/>
          </a:p>
        </p:txBody>
      </p:sp>
    </p:spTree>
    <p:extLst>
      <p:ext uri="{BB962C8B-B14F-4D97-AF65-F5344CB8AC3E}">
        <p14:creationId xmlns:p14="http://schemas.microsoft.com/office/powerpoint/2010/main" val="54708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dirty="0"/>
          </a:p>
        </p:txBody>
      </p:sp>
    </p:spTree>
    <p:extLst>
      <p:ext uri="{BB962C8B-B14F-4D97-AF65-F5344CB8AC3E}">
        <p14:creationId xmlns:p14="http://schemas.microsoft.com/office/powerpoint/2010/main" val="175957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keep moving to the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C1084-88D2-4953-A681-9D9E6226F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1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Inpatient…</a:t>
            </a:r>
          </a:p>
          <a:p>
            <a:r>
              <a:rPr lang="en-US" dirty="0"/>
              <a:t>ICU model—can still be unwell, fragile, in need of a lot, just not imminent…</a:t>
            </a:r>
          </a:p>
          <a:p>
            <a:r>
              <a:rPr lang="en-US" dirty="0"/>
              <a:t>That can be frustrating for families and also for outpatient providers who struggle to provide the necessary services</a:t>
            </a:r>
          </a:p>
          <a:p>
            <a:endParaRPr lang="en-US" dirty="0"/>
          </a:p>
          <a:p>
            <a:r>
              <a:rPr lang="en-US" dirty="0"/>
              <a:t>RTC is here—but that is a rare bird these days, and certainly not something any of us can access quickly</a:t>
            </a:r>
          </a:p>
        </p:txBody>
      </p:sp>
      <p:sp>
        <p:nvSpPr>
          <p:cNvPr id="4" name="Slide Number Placeholder 3"/>
          <p:cNvSpPr>
            <a:spLocks noGrp="1"/>
          </p:cNvSpPr>
          <p:nvPr>
            <p:ph type="sldNum" sz="quarter" idx="5"/>
          </p:nvPr>
        </p:nvSpPr>
        <p:spPr/>
        <p:txBody>
          <a:bodyPr/>
          <a:lstStyle/>
          <a:p>
            <a:fld id="{417C1084-88D2-4953-A681-9D9E6226F4CE}" type="slidenum">
              <a:rPr lang="en-US" smtClean="0"/>
              <a:t>28</a:t>
            </a:fld>
            <a:endParaRPr lang="en-US"/>
          </a:p>
        </p:txBody>
      </p:sp>
    </p:spTree>
    <p:extLst>
      <p:ext uri="{BB962C8B-B14F-4D97-AF65-F5344CB8AC3E}">
        <p14:creationId xmlns:p14="http://schemas.microsoft.com/office/powerpoint/2010/main" val="2478728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inpatient units…you’ll see the same concentration of location, a bit more spread but not in western or eastern shore</a:t>
            </a:r>
          </a:p>
        </p:txBody>
      </p:sp>
      <p:sp>
        <p:nvSpPr>
          <p:cNvPr id="4" name="Slide Number Placeholder 3"/>
          <p:cNvSpPr>
            <a:spLocks noGrp="1"/>
          </p:cNvSpPr>
          <p:nvPr>
            <p:ph type="sldNum" sz="quarter" idx="5"/>
          </p:nvPr>
        </p:nvSpPr>
        <p:spPr/>
        <p:txBody>
          <a:bodyPr/>
          <a:lstStyle/>
          <a:p>
            <a:fld id="{417C1084-88D2-4953-A681-9D9E6226F4CE}" type="slidenum">
              <a:rPr lang="en-US" smtClean="0"/>
              <a:t>29</a:t>
            </a:fld>
            <a:endParaRPr lang="en-US"/>
          </a:p>
        </p:txBody>
      </p:sp>
    </p:spTree>
    <p:extLst>
      <p:ext uri="{BB962C8B-B14F-4D97-AF65-F5344CB8AC3E}">
        <p14:creationId xmlns:p14="http://schemas.microsoft.com/office/powerpoint/2010/main" val="379546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some that are in Delaware that may actually be closer for many parts of the state…</a:t>
            </a:r>
          </a:p>
        </p:txBody>
      </p:sp>
      <p:sp>
        <p:nvSpPr>
          <p:cNvPr id="4" name="Slide Number Placeholder 3"/>
          <p:cNvSpPr>
            <a:spLocks noGrp="1"/>
          </p:cNvSpPr>
          <p:nvPr>
            <p:ph type="sldNum" sz="quarter" idx="5"/>
          </p:nvPr>
        </p:nvSpPr>
        <p:spPr/>
        <p:txBody>
          <a:bodyPr/>
          <a:lstStyle/>
          <a:p>
            <a:fld id="{417C1084-88D2-4953-A681-9D9E6226F4CE}" type="slidenum">
              <a:rPr lang="en-US" smtClean="0"/>
              <a:t>30</a:t>
            </a:fld>
            <a:endParaRPr lang="en-US"/>
          </a:p>
        </p:txBody>
      </p:sp>
    </p:spTree>
    <p:extLst>
      <p:ext uri="{BB962C8B-B14F-4D97-AF65-F5344CB8AC3E}">
        <p14:creationId xmlns:p14="http://schemas.microsoft.com/office/powerpoint/2010/main" val="1857353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info about the ones in Maryland—</a:t>
            </a:r>
          </a:p>
          <a:p>
            <a:r>
              <a:rPr lang="en-US" dirty="0"/>
              <a:t>And you can see they all have different ages, they vary in whether or not they take youth on involuntary certification, and some are mixed with adults—which is something that could be ok but could also be scary for a 13yo to see a floridly manic and psychotic adult so I think it at times can be even more </a:t>
            </a:r>
            <a:r>
              <a:rPr lang="en-US" dirty="0" err="1"/>
              <a:t>limited.In</a:t>
            </a:r>
            <a:r>
              <a:rPr lang="en-US" dirty="0"/>
              <a:t> addition, you can see that there are many more beds available for teens than for pre-pubertal youngsters…</a:t>
            </a:r>
          </a:p>
        </p:txBody>
      </p:sp>
      <p:sp>
        <p:nvSpPr>
          <p:cNvPr id="4" name="Slide Number Placeholder 3"/>
          <p:cNvSpPr>
            <a:spLocks noGrp="1"/>
          </p:cNvSpPr>
          <p:nvPr>
            <p:ph type="sldNum" sz="quarter" idx="5"/>
          </p:nvPr>
        </p:nvSpPr>
        <p:spPr/>
        <p:txBody>
          <a:bodyPr/>
          <a:lstStyle/>
          <a:p>
            <a:fld id="{417C1084-88D2-4953-A681-9D9E6226F4CE}" type="slidenum">
              <a:rPr lang="en-US" smtClean="0"/>
              <a:t>31</a:t>
            </a:fld>
            <a:endParaRPr lang="en-US"/>
          </a:p>
        </p:txBody>
      </p:sp>
    </p:spTree>
    <p:extLst>
      <p:ext uri="{BB962C8B-B14F-4D97-AF65-F5344CB8AC3E}">
        <p14:creationId xmlns:p14="http://schemas.microsoft.com/office/powerpoint/2010/main" val="92704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Sub-optimal care setting…</a:t>
            </a:r>
          </a:p>
        </p:txBody>
      </p:sp>
      <p:sp>
        <p:nvSpPr>
          <p:cNvPr id="4" name="Slide Number Placeholder 3"/>
          <p:cNvSpPr>
            <a:spLocks noGrp="1"/>
          </p:cNvSpPr>
          <p:nvPr>
            <p:ph type="sldNum" sz="quarter" idx="5"/>
          </p:nvPr>
        </p:nvSpPr>
        <p:spPr/>
        <p:txBody>
          <a:bodyPr/>
          <a:lstStyle/>
          <a:p>
            <a:fld id="{417C1084-88D2-4953-A681-9D9E6226F4CE}" type="slidenum">
              <a:rPr lang="en-US" smtClean="0"/>
              <a:t>32</a:t>
            </a:fld>
            <a:endParaRPr lang="en-US"/>
          </a:p>
        </p:txBody>
      </p:sp>
    </p:spTree>
    <p:extLst>
      <p:ext uri="{BB962C8B-B14F-4D97-AF65-F5344CB8AC3E}">
        <p14:creationId xmlns:p14="http://schemas.microsoft.com/office/powerpoint/2010/main" val="29064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the state is trying to make additional crisis services available</a:t>
            </a:r>
          </a:p>
        </p:txBody>
      </p:sp>
      <p:sp>
        <p:nvSpPr>
          <p:cNvPr id="4" name="Slide Number Placeholder 3"/>
          <p:cNvSpPr>
            <a:spLocks noGrp="1"/>
          </p:cNvSpPr>
          <p:nvPr>
            <p:ph type="sldNum" sz="quarter" idx="5"/>
          </p:nvPr>
        </p:nvSpPr>
        <p:spPr/>
        <p:txBody>
          <a:bodyPr/>
          <a:lstStyle/>
          <a:p>
            <a:fld id="{417C1084-88D2-4953-A681-9D9E6226F4CE}" type="slidenum">
              <a:rPr lang="en-US" smtClean="0"/>
              <a:t>33</a:t>
            </a:fld>
            <a:endParaRPr lang="en-US"/>
          </a:p>
        </p:txBody>
      </p:sp>
    </p:spTree>
    <p:extLst>
      <p:ext uri="{BB962C8B-B14F-4D97-AF65-F5344CB8AC3E}">
        <p14:creationId xmlns:p14="http://schemas.microsoft.com/office/powerpoint/2010/main" val="927930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year ago, they shared this strategic vision recognizing the urgency of the need for children and youth across the state</a:t>
            </a:r>
          </a:p>
          <a:p>
            <a:r>
              <a:rPr lang="en-US" dirty="0"/>
              <a:t>If there is anyone on the call who might know where things are, please share in the chat!</a:t>
            </a:r>
          </a:p>
          <a:p>
            <a:r>
              <a:rPr lang="en-US" dirty="0"/>
              <a:t>I don’t know when this will turn into actual resources, but it is important that it is recognized as a priority need and plans are in progress</a:t>
            </a:r>
          </a:p>
        </p:txBody>
      </p:sp>
      <p:sp>
        <p:nvSpPr>
          <p:cNvPr id="4" name="Slide Number Placeholder 3"/>
          <p:cNvSpPr>
            <a:spLocks noGrp="1"/>
          </p:cNvSpPr>
          <p:nvPr>
            <p:ph type="sldNum" sz="quarter" idx="5"/>
          </p:nvPr>
        </p:nvSpPr>
        <p:spPr/>
        <p:txBody>
          <a:bodyPr/>
          <a:lstStyle/>
          <a:p>
            <a:fld id="{417C1084-88D2-4953-A681-9D9E6226F4CE}" type="slidenum">
              <a:rPr lang="en-US" smtClean="0"/>
              <a:t>34</a:t>
            </a:fld>
            <a:endParaRPr lang="en-US"/>
          </a:p>
        </p:txBody>
      </p:sp>
    </p:spTree>
    <p:extLst>
      <p:ext uri="{BB962C8B-B14F-4D97-AF65-F5344CB8AC3E}">
        <p14:creationId xmlns:p14="http://schemas.microsoft.com/office/powerpoint/2010/main" val="1584406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there has been a new approach </a:t>
            </a:r>
          </a:p>
          <a:p>
            <a:r>
              <a:rPr lang="en-US" dirty="0"/>
              <a:t>Moving from 211 to 988—a year where both work…</a:t>
            </a:r>
          </a:p>
          <a:p>
            <a:r>
              <a:rPr lang="en-US" dirty="0"/>
              <a:t>Open link—</a:t>
            </a:r>
          </a:p>
          <a:p>
            <a:r>
              <a:rPr lang="en-US" dirty="0"/>
              <a:t>It is important for patients and families </a:t>
            </a:r>
            <a:r>
              <a:rPr lang="en-US" dirty="0" err="1"/>
              <a:t>ot</a:t>
            </a:r>
            <a:r>
              <a:rPr lang="en-US" dirty="0"/>
              <a:t> know about it—but also if you have someone in the office, that might be a good time to call together</a:t>
            </a:r>
          </a:p>
        </p:txBody>
      </p:sp>
      <p:sp>
        <p:nvSpPr>
          <p:cNvPr id="4" name="Slide Number Placeholder 3"/>
          <p:cNvSpPr>
            <a:spLocks noGrp="1"/>
          </p:cNvSpPr>
          <p:nvPr>
            <p:ph type="sldNum" sz="quarter" idx="5"/>
          </p:nvPr>
        </p:nvSpPr>
        <p:spPr/>
        <p:txBody>
          <a:bodyPr/>
          <a:lstStyle/>
          <a:p>
            <a:fld id="{417C1084-88D2-4953-A681-9D9E6226F4CE}" type="slidenum">
              <a:rPr lang="en-US" smtClean="0"/>
              <a:t>35</a:t>
            </a:fld>
            <a:endParaRPr lang="en-US"/>
          </a:p>
        </p:txBody>
      </p:sp>
    </p:spTree>
    <p:extLst>
      <p:ext uri="{BB962C8B-B14F-4D97-AF65-F5344CB8AC3E}">
        <p14:creationId xmlns:p14="http://schemas.microsoft.com/office/powerpoint/2010/main" val="50040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36</a:t>
            </a:fld>
            <a:endParaRPr lang="en-US"/>
          </a:p>
        </p:txBody>
      </p:sp>
    </p:spTree>
    <p:extLst>
      <p:ext uri="{BB962C8B-B14F-4D97-AF65-F5344CB8AC3E}">
        <p14:creationId xmlns:p14="http://schemas.microsoft.com/office/powerpoint/2010/main" val="381832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hour, we are going to try to make sense of the mental health system of care for youth </a:t>
            </a:r>
          </a:p>
          <a:p>
            <a:r>
              <a:rPr lang="en-US" dirty="0"/>
              <a:t>And we will start thinking </a:t>
            </a:r>
            <a:r>
              <a:rPr lang="en-US" dirty="0" err="1"/>
              <a:t>asbout</a:t>
            </a:r>
            <a:r>
              <a:rPr lang="en-US" dirty="0"/>
              <a:t> what the challenges are, who provides care in what setting, what happens in those settings, how youngsters move between care settings and then use a case to highlight it all.  </a:t>
            </a:r>
          </a:p>
        </p:txBody>
      </p:sp>
      <p:sp>
        <p:nvSpPr>
          <p:cNvPr id="4" name="Slide Number Placeholder 3"/>
          <p:cNvSpPr>
            <a:spLocks noGrp="1"/>
          </p:cNvSpPr>
          <p:nvPr>
            <p:ph type="sldNum" sz="quarter" idx="5"/>
          </p:nvPr>
        </p:nvSpPr>
        <p:spPr/>
        <p:txBody>
          <a:bodyPr/>
          <a:lstStyle/>
          <a:p>
            <a:fld id="{417C1084-88D2-4953-A681-9D9E6226F4CE}" type="slidenum">
              <a:rPr lang="en-US" smtClean="0"/>
              <a:t>6</a:t>
            </a:fld>
            <a:endParaRPr lang="en-US"/>
          </a:p>
        </p:txBody>
      </p:sp>
    </p:spTree>
    <p:extLst>
      <p:ext uri="{BB962C8B-B14F-4D97-AF65-F5344CB8AC3E}">
        <p14:creationId xmlns:p14="http://schemas.microsoft.com/office/powerpoint/2010/main" val="319182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know if anyone here has used the line, if you have, it might be helpful to share what that was like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is to divert from 911 when urgent but not life threatening</a:t>
            </a:r>
          </a:p>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37</a:t>
            </a:fld>
            <a:endParaRPr lang="en-US"/>
          </a:p>
        </p:txBody>
      </p:sp>
    </p:spTree>
    <p:extLst>
      <p:ext uri="{BB962C8B-B14F-4D97-AF65-F5344CB8AC3E}">
        <p14:creationId xmlns:p14="http://schemas.microsoft.com/office/powerpoint/2010/main" val="1836002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 going to transition now to how youth move between services</a:t>
            </a:r>
          </a:p>
          <a:p>
            <a:r>
              <a:rPr lang="en-US" dirty="0"/>
              <a:t>And first, why does that happen</a:t>
            </a:r>
          </a:p>
          <a:p>
            <a:endParaRPr lang="en-US" dirty="0"/>
          </a:p>
          <a:p>
            <a:r>
              <a:rPr lang="en-US" dirty="0"/>
              <a:t>I find it helpful to think about this as the 3 As…</a:t>
            </a:r>
          </a:p>
          <a:p>
            <a:endParaRPr lang="en-US" dirty="0"/>
          </a:p>
          <a:p>
            <a:r>
              <a:rPr lang="en-US" dirty="0"/>
              <a:t>So if those are the why’s, let’s talk about what we as providers can expect when we look at the various levels of care</a:t>
            </a:r>
          </a:p>
        </p:txBody>
      </p:sp>
      <p:sp>
        <p:nvSpPr>
          <p:cNvPr id="4" name="Slide Number Placeholder 3"/>
          <p:cNvSpPr>
            <a:spLocks noGrp="1"/>
          </p:cNvSpPr>
          <p:nvPr>
            <p:ph type="sldNum" sz="quarter" idx="5"/>
          </p:nvPr>
        </p:nvSpPr>
        <p:spPr/>
        <p:txBody>
          <a:bodyPr/>
          <a:lstStyle/>
          <a:p>
            <a:fld id="{417C1084-88D2-4953-A681-9D9E6226F4CE}" type="slidenum">
              <a:rPr lang="en-US" smtClean="0"/>
              <a:t>38</a:t>
            </a:fld>
            <a:endParaRPr lang="en-US"/>
          </a:p>
        </p:txBody>
      </p:sp>
    </p:spTree>
    <p:extLst>
      <p:ext uri="{BB962C8B-B14F-4D97-AF65-F5344CB8AC3E}">
        <p14:creationId xmlns:p14="http://schemas.microsoft.com/office/powerpoint/2010/main" val="2970235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that same graphic covered in arrows…just to highlight that kids move in all directions all the time…and that can be a measure of success or a measure of something not working…</a:t>
            </a:r>
          </a:p>
        </p:txBody>
      </p:sp>
      <p:sp>
        <p:nvSpPr>
          <p:cNvPr id="4" name="Slide Number Placeholder 3"/>
          <p:cNvSpPr>
            <a:spLocks noGrp="1"/>
          </p:cNvSpPr>
          <p:nvPr>
            <p:ph type="sldNum" sz="quarter" idx="5"/>
          </p:nvPr>
        </p:nvSpPr>
        <p:spPr/>
        <p:txBody>
          <a:bodyPr/>
          <a:lstStyle/>
          <a:p>
            <a:fld id="{417C1084-88D2-4953-A681-9D9E6226F4CE}" type="slidenum">
              <a:rPr lang="en-US" smtClean="0"/>
              <a:t>43</a:t>
            </a:fld>
            <a:endParaRPr lang="en-US"/>
          </a:p>
        </p:txBody>
      </p:sp>
    </p:spTree>
    <p:extLst>
      <p:ext uri="{BB962C8B-B14F-4D97-AF65-F5344CB8AC3E}">
        <p14:creationId xmlns:p14="http://schemas.microsoft.com/office/powerpoint/2010/main" val="2065623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44</a:t>
            </a:fld>
            <a:endParaRPr lang="en-US"/>
          </a:p>
        </p:txBody>
      </p:sp>
    </p:spTree>
    <p:extLst>
      <p:ext uri="{BB962C8B-B14F-4D97-AF65-F5344CB8AC3E}">
        <p14:creationId xmlns:p14="http://schemas.microsoft.com/office/powerpoint/2010/main" val="1470921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45</a:t>
            </a:fld>
            <a:endParaRPr lang="en-US"/>
          </a:p>
        </p:txBody>
      </p:sp>
    </p:spTree>
    <p:extLst>
      <p:ext uri="{BB962C8B-B14F-4D97-AF65-F5344CB8AC3E}">
        <p14:creationId xmlns:p14="http://schemas.microsoft.com/office/powerpoint/2010/main" val="422556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start with the dilemmas in thinking about the system of care, Im sure everyone can create a list quickly of what the barriers are, but here are a few..</a:t>
            </a:r>
          </a:p>
          <a:p>
            <a:endParaRPr lang="en-US" dirty="0"/>
          </a:p>
          <a:p>
            <a:r>
              <a:rPr lang="en-US" dirty="0"/>
              <a:t>Variety of providers and settings and not always consistent from setting to setting or what they think is wrong or what they want to do about it.</a:t>
            </a:r>
          </a:p>
          <a:p>
            <a:r>
              <a:rPr lang="en-US" dirty="0"/>
              <a:t>Funding streams are fragile and programs that we have come to appreciate and use regularly may close or new ones open up that we don’t know about</a:t>
            </a:r>
          </a:p>
          <a:p>
            <a:r>
              <a:rPr lang="en-US" dirty="0"/>
              <a:t>There are issues with access to care—both availability of providers and cost—in or out of network, will they do tele or only in person and depending upon where you are, these access barriers can be extremely high</a:t>
            </a:r>
          </a:p>
          <a:p>
            <a:r>
              <a:rPr lang="en-US" dirty="0"/>
              <a:t>There is state oversight of services, however there isn’t really a centralized source of state wide information about services that one can easily google and find what you need for where you are for the issues facing any given youth or family</a:t>
            </a:r>
          </a:p>
          <a:p>
            <a:r>
              <a:rPr lang="en-US" dirty="0"/>
              <a:t>Which means how on earth are any of us supposed to know what to do</a:t>
            </a:r>
          </a:p>
          <a:p>
            <a:r>
              <a:rPr lang="en-US" dirty="0"/>
              <a:t>And we hope that today’s session will give you all some grounding in what is out there and how to navigate</a:t>
            </a:r>
          </a:p>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7</a:t>
            </a:fld>
            <a:endParaRPr lang="en-US"/>
          </a:p>
        </p:txBody>
      </p:sp>
    </p:spTree>
    <p:extLst>
      <p:ext uri="{BB962C8B-B14F-4D97-AF65-F5344CB8AC3E}">
        <p14:creationId xmlns:p14="http://schemas.microsoft.com/office/powerpoint/2010/main" val="4776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bad news is real</a:t>
            </a:r>
          </a:p>
          <a:p>
            <a:endParaRPr lang="en-US" dirty="0"/>
          </a:p>
          <a:p>
            <a:r>
              <a:rPr lang="en-US" dirty="0"/>
              <a:t>The good news is that it is not only clinicians and families who are aware of it…</a:t>
            </a:r>
          </a:p>
        </p:txBody>
      </p:sp>
      <p:sp>
        <p:nvSpPr>
          <p:cNvPr id="4" name="Slide Number Placeholder 3"/>
          <p:cNvSpPr>
            <a:spLocks noGrp="1"/>
          </p:cNvSpPr>
          <p:nvPr>
            <p:ph type="sldNum" sz="quarter" idx="5"/>
          </p:nvPr>
        </p:nvSpPr>
        <p:spPr/>
        <p:txBody>
          <a:bodyPr/>
          <a:lstStyle/>
          <a:p>
            <a:fld id="{417C1084-88D2-4953-A681-9D9E6226F4CE}" type="slidenum">
              <a:rPr lang="en-US" smtClean="0"/>
              <a:t>9</a:t>
            </a:fld>
            <a:endParaRPr lang="en-US"/>
          </a:p>
        </p:txBody>
      </p:sp>
    </p:spTree>
    <p:extLst>
      <p:ext uri="{BB962C8B-B14F-4D97-AF65-F5344CB8AC3E}">
        <p14:creationId xmlns:p14="http://schemas.microsoft.com/office/powerpoint/2010/main" val="199832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Luckily—there are lots of different types of providers who  see youngsters and families.</a:t>
            </a:r>
          </a:p>
          <a:p>
            <a:r>
              <a:rPr lang="en-US" dirty="0"/>
              <a:t>Training is different</a:t>
            </a:r>
          </a:p>
          <a:p>
            <a:r>
              <a:rPr lang="en-US" dirty="0"/>
              <a:t>Therapies, assessment, medications/prescribing</a:t>
            </a:r>
          </a:p>
          <a:p>
            <a:r>
              <a:rPr lang="en-US" dirty="0"/>
              <a:t>Within each discipline there are scope of practice definitions and then each individual provider has strengths and limits to their skills and comfort</a:t>
            </a:r>
          </a:p>
          <a:p>
            <a:r>
              <a:rPr lang="en-US" dirty="0"/>
              <a:t>In addition, some employers have parameters for “who does what” in a multidisciplinary group…psychologists may focus on testing or focus on individual or family work…</a:t>
            </a:r>
          </a:p>
          <a:p>
            <a:r>
              <a:rPr lang="en-US" dirty="0"/>
              <a:t>The good news is that there are a lot of invested clinicians</a:t>
            </a:r>
          </a:p>
          <a:p>
            <a:endParaRPr lang="en-US" dirty="0"/>
          </a:p>
        </p:txBody>
      </p:sp>
      <p:sp>
        <p:nvSpPr>
          <p:cNvPr id="4" name="Slide Number Placeholder 3"/>
          <p:cNvSpPr>
            <a:spLocks noGrp="1"/>
          </p:cNvSpPr>
          <p:nvPr>
            <p:ph type="sldNum" sz="quarter" idx="5"/>
          </p:nvPr>
        </p:nvSpPr>
        <p:spPr/>
        <p:txBody>
          <a:bodyPr/>
          <a:lstStyle/>
          <a:p>
            <a:fld id="{417C1084-88D2-4953-A681-9D9E6226F4CE}" type="slidenum">
              <a:rPr lang="en-US" smtClean="0"/>
              <a:t>10</a:t>
            </a:fld>
            <a:endParaRPr lang="en-US"/>
          </a:p>
        </p:txBody>
      </p:sp>
    </p:spTree>
    <p:extLst>
      <p:ext uri="{BB962C8B-B14F-4D97-AF65-F5344CB8AC3E}">
        <p14:creationId xmlns:p14="http://schemas.microsoft.com/office/powerpoint/2010/main" val="90721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way of thinking about the range of clinicians who provide care—</a:t>
            </a:r>
          </a:p>
          <a:p>
            <a:r>
              <a:rPr lang="en-US" dirty="0"/>
              <a:t>All but the life coach have state regulation and specific education requirements</a:t>
            </a:r>
          </a:p>
          <a:p>
            <a:r>
              <a:rPr lang="en-US" dirty="0"/>
              <a:t>I might add assessment to many of the clinicians here but you can see that there is overlap but also important differences</a:t>
            </a:r>
          </a:p>
          <a:p>
            <a:endParaRPr lang="en-US" dirty="0"/>
          </a:p>
          <a:p>
            <a:r>
              <a:rPr lang="en-US" dirty="0"/>
              <a:t>Psychiatrist…assessment, formulation…</a:t>
            </a:r>
          </a:p>
        </p:txBody>
      </p:sp>
      <p:sp>
        <p:nvSpPr>
          <p:cNvPr id="4" name="Slide Number Placeholder 3"/>
          <p:cNvSpPr>
            <a:spLocks noGrp="1"/>
          </p:cNvSpPr>
          <p:nvPr>
            <p:ph type="sldNum" sz="quarter" idx="5"/>
          </p:nvPr>
        </p:nvSpPr>
        <p:spPr/>
        <p:txBody>
          <a:bodyPr/>
          <a:lstStyle/>
          <a:p>
            <a:fld id="{417C1084-88D2-4953-A681-9D9E6226F4CE}" type="slidenum">
              <a:rPr lang="en-US" smtClean="0"/>
              <a:t>11</a:t>
            </a:fld>
            <a:endParaRPr lang="en-US"/>
          </a:p>
        </p:txBody>
      </p:sp>
    </p:spTree>
    <p:extLst>
      <p:ext uri="{BB962C8B-B14F-4D97-AF65-F5344CB8AC3E}">
        <p14:creationId xmlns:p14="http://schemas.microsoft.com/office/powerpoint/2010/main" val="209441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where do these providers deliver their services—in many different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labeled this as horizontal levels of care with the idea that one can move along a road from one to another</a:t>
            </a:r>
          </a:p>
          <a:p>
            <a:r>
              <a:rPr lang="en-US" dirty="0"/>
              <a:t>But there are many different levels of care—ranging from xxx to </a:t>
            </a:r>
            <a:r>
              <a:rPr lang="en-US" dirty="0" err="1"/>
              <a:t>yyy</a:t>
            </a:r>
            <a:endParaRPr lang="en-US" dirty="0"/>
          </a:p>
          <a:p>
            <a:r>
              <a:rPr lang="en-US" dirty="0"/>
              <a:t>And some youth only use 1 level, others use more than one</a:t>
            </a:r>
          </a:p>
          <a:p>
            <a:r>
              <a:rPr lang="en-US" dirty="0"/>
              <a:t>Some who use more than 1 move seamlessly up and then down in intensity</a:t>
            </a:r>
          </a:p>
          <a:p>
            <a:r>
              <a:rPr lang="en-US" dirty="0"/>
              <a:t>And then, alongside all of these, are services such as mobile treatment and crisis intervention care</a:t>
            </a:r>
          </a:p>
          <a:p>
            <a:r>
              <a:rPr lang="en-US" dirty="0"/>
              <a:t>Those can be added on to any of the others as needed  </a:t>
            </a:r>
          </a:p>
          <a:p>
            <a:r>
              <a:rPr lang="en-US" dirty="0"/>
              <a:t>Some move back and forth between and dip into the ones on the right—as either short term or as a repeated add on service </a:t>
            </a:r>
          </a:p>
        </p:txBody>
      </p:sp>
      <p:sp>
        <p:nvSpPr>
          <p:cNvPr id="4" name="Slide Number Placeholder 3"/>
          <p:cNvSpPr>
            <a:spLocks noGrp="1"/>
          </p:cNvSpPr>
          <p:nvPr>
            <p:ph type="sldNum" sz="quarter" idx="5"/>
          </p:nvPr>
        </p:nvSpPr>
        <p:spPr/>
        <p:txBody>
          <a:bodyPr/>
          <a:lstStyle/>
          <a:p>
            <a:fld id="{417C1084-88D2-4953-A681-9D9E6226F4CE}" type="slidenum">
              <a:rPr lang="en-US" smtClean="0"/>
              <a:t>12</a:t>
            </a:fld>
            <a:endParaRPr lang="en-US"/>
          </a:p>
        </p:txBody>
      </p:sp>
    </p:spTree>
    <p:extLst>
      <p:ext uri="{BB962C8B-B14F-4D97-AF65-F5344CB8AC3E}">
        <p14:creationId xmlns:p14="http://schemas.microsoft.com/office/powerpoint/2010/main" val="254564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think about how care is delivered is in vertical systems—so large organizations may offer various levels of care, sometimes described as their continuum of care</a:t>
            </a:r>
          </a:p>
          <a:p>
            <a:endParaRPr lang="en-US" dirty="0"/>
          </a:p>
          <a:p>
            <a:r>
              <a:rPr lang="en-US" dirty="0"/>
              <a:t>And then of course there are specific programs that exist solo</a:t>
            </a:r>
          </a:p>
        </p:txBody>
      </p:sp>
      <p:sp>
        <p:nvSpPr>
          <p:cNvPr id="4" name="Slide Number Placeholder 3"/>
          <p:cNvSpPr>
            <a:spLocks noGrp="1"/>
          </p:cNvSpPr>
          <p:nvPr>
            <p:ph type="sldNum" sz="quarter" idx="5"/>
          </p:nvPr>
        </p:nvSpPr>
        <p:spPr/>
        <p:txBody>
          <a:bodyPr/>
          <a:lstStyle/>
          <a:p>
            <a:fld id="{417C1084-88D2-4953-A681-9D9E6226F4CE}" type="slidenum">
              <a:rPr lang="en-US" smtClean="0"/>
              <a:t>13</a:t>
            </a:fld>
            <a:endParaRPr lang="en-US"/>
          </a:p>
        </p:txBody>
      </p:sp>
    </p:spTree>
    <p:extLst>
      <p:ext uri="{BB962C8B-B14F-4D97-AF65-F5344CB8AC3E}">
        <p14:creationId xmlns:p14="http://schemas.microsoft.com/office/powerpoint/2010/main" val="4064229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F629B880-266B-4721-9CBC-C9CEC47C21D9}"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9DF12-5228-488D-9BBF-55F3EB4847B9}"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14063877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9B880-266B-4721-9CBC-C9CEC47C21D9}"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224387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9B880-266B-4721-9CBC-C9CEC47C21D9}"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300129472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29B880-266B-4721-9CBC-C9CEC47C21D9}"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217140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9B880-266B-4721-9CBC-C9CEC47C21D9}"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9DF12-5228-488D-9BBF-55F3EB4847B9}"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9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9B880-266B-4721-9CBC-C9CEC47C21D9}"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396873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9B880-266B-4721-9CBC-C9CEC47C21D9}"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875095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629B880-266B-4721-9CBC-C9CEC47C21D9}" type="datetimeFigureOut">
              <a:rPr lang="en-US" smtClean="0"/>
              <a:t>9/29/2022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61566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629B880-266B-4721-9CBC-C9CEC47C21D9}" type="datetimeFigureOut">
              <a:rPr lang="en-US" smtClean="0"/>
              <a:t>9/29/2022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416360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29B880-266B-4721-9CBC-C9CEC47C21D9}"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137076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629B880-266B-4721-9CBC-C9CEC47C21D9}" type="datetimeFigureOut">
              <a:rPr lang="en-US" smtClean="0"/>
              <a:t>9/29/2022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114552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629B880-266B-4721-9CBC-C9CEC47C21D9}" type="datetimeFigureOut">
              <a:rPr lang="en-US" smtClean="0"/>
              <a:t>9/29/2022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329DF12-5228-488D-9BBF-55F3EB4847B9}" type="slidenum">
              <a:rPr lang="en-US" smtClean="0"/>
              <a:t>‹#›</a:t>
            </a:fld>
            <a:endParaRPr lang="en-US"/>
          </a:p>
        </p:txBody>
      </p:sp>
    </p:spTree>
    <p:extLst>
      <p:ext uri="{BB962C8B-B14F-4D97-AF65-F5344CB8AC3E}">
        <p14:creationId xmlns:p14="http://schemas.microsoft.com/office/powerpoint/2010/main" val="286291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F629B880-266B-4721-9CBC-C9CEC47C21D9}" type="datetimeFigureOut">
              <a:rPr lang="en-US" smtClean="0"/>
              <a:t>9/29/2022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329DF12-5228-488D-9BBF-55F3EB4847B9}"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290255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haonline.org/transforming-health-care/healthy-hospitals-healthy-communities/behavioral-health/maryland-behavioral-health-resources-services-director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arylandpublicschools.org/about/Pages/DSFSS/SSSP/SMH/index.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sheppardpratt.org/care-finder/psychiatric-urgent-ca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health.maryland.gov/bha/Pages/988md.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samhsa.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health.maryland.gov/bha/Documents/MDH%20MRSS%20Document%20-%20Spring%202022.pdf" TargetMode="External"/><Relationship Id="rId2" Type="http://schemas.openxmlformats.org/officeDocument/2006/relationships/hyperlink" Target="https://www.mhaonline.org/transforming-health-care/healthy-hospitals-healthy-communities/behavioral-health/maryland-behavioral-health-resources-services-directory" TargetMode="External"/><Relationship Id="rId1" Type="http://schemas.openxmlformats.org/officeDocument/2006/relationships/slideLayout" Target="../slideLayouts/slideLayout3.xml"/><Relationship Id="rId5" Type="http://schemas.openxmlformats.org/officeDocument/2006/relationships/hyperlink" Target="https://health.maryland.gov/bha/Documents/2022%20Suicide%20Prevention%20Toolkit.pdf" TargetMode="External"/><Relationship Id="rId4" Type="http://schemas.openxmlformats.org/officeDocument/2006/relationships/hyperlink" Target="https://health.maryland.gov/bha/Pages/988md.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2644-3A54-4433-AD3A-1717DC7A7EE9}"/>
              </a:ext>
            </a:extLst>
          </p:cNvPr>
          <p:cNvSpPr>
            <a:spLocks noGrp="1"/>
          </p:cNvSpPr>
          <p:nvPr>
            <p:ph type="ctrTitle"/>
          </p:nvPr>
        </p:nvSpPr>
        <p:spPr>
          <a:xfrm>
            <a:off x="818707" y="596829"/>
            <a:ext cx="10947307" cy="3578563"/>
          </a:xfrm>
        </p:spPr>
        <p:txBody>
          <a:bodyPr anchor="t">
            <a:normAutofit fontScale="90000"/>
          </a:bodyPr>
          <a:lstStyle/>
          <a:p>
            <a:pPr marR="0" lvl="0">
              <a:spcBef>
                <a:spcPts val="0"/>
              </a:spcBef>
              <a:spcAft>
                <a:spcPts val="0"/>
              </a:spcAft>
              <a:tabLst>
                <a:tab pos="457200" algn="l"/>
              </a:tabLst>
            </a:pPr>
            <a:r>
              <a:rPr lang="en-US" sz="4800" dirty="0">
                <a:solidFill>
                  <a:schemeClr val="bg1"/>
                </a:solidFill>
                <a:effectLst/>
                <a:latin typeface="Calibri" panose="020F0502020204030204" pitchFamily="34" charset="0"/>
                <a:ea typeface="Times New Roman" panose="02020603050405020304" pitchFamily="18" charset="0"/>
              </a:rPr>
              <a:t>A Primer on Maryland’s Mental Health System of Care for Youth and Families</a:t>
            </a:r>
            <a:br>
              <a:rPr lang="en-US" sz="4800" dirty="0">
                <a:solidFill>
                  <a:schemeClr val="bg1"/>
                </a:solidFill>
                <a:effectLst/>
                <a:latin typeface="Calibri" panose="020F0502020204030204" pitchFamily="34" charset="0"/>
                <a:ea typeface="Times New Roman" panose="02020603050405020304" pitchFamily="18" charset="0"/>
              </a:rPr>
            </a:br>
            <a:r>
              <a:rPr lang="en-US" sz="3600" dirty="0">
                <a:solidFill>
                  <a:schemeClr val="bg1"/>
                </a:solidFill>
                <a:effectLst/>
                <a:latin typeface="Calibri" panose="020F0502020204030204" pitchFamily="34" charset="0"/>
                <a:ea typeface="Times New Roman" panose="02020603050405020304" pitchFamily="18" charset="0"/>
              </a:rPr>
              <a:t>September 29, 2022</a:t>
            </a:r>
            <a:br>
              <a:rPr lang="en-US" sz="4800" dirty="0">
                <a:solidFill>
                  <a:schemeClr val="bg1"/>
                </a:solidFill>
                <a:effectLst/>
                <a:latin typeface="Calibri" panose="020F0502020204030204" pitchFamily="34" charset="0"/>
                <a:ea typeface="Times New Roman" panose="02020603050405020304" pitchFamily="18" charset="0"/>
              </a:rPr>
            </a:br>
            <a:br>
              <a:rPr lang="en-US" sz="4800" dirty="0">
                <a:solidFill>
                  <a:schemeClr val="bg1"/>
                </a:solidFill>
                <a:effectLst/>
                <a:latin typeface="Calibri" panose="020F0502020204030204" pitchFamily="34" charset="0"/>
                <a:ea typeface="Times New Roman" panose="02020603050405020304" pitchFamily="18" charset="0"/>
              </a:rPr>
            </a:br>
            <a:r>
              <a:rPr lang="en-US" sz="3100" dirty="0">
                <a:solidFill>
                  <a:schemeClr val="bg1"/>
                </a:solidFill>
                <a:effectLst/>
                <a:latin typeface="Calibri" panose="020F0502020204030204" pitchFamily="34" charset="0"/>
                <a:ea typeface="Times New Roman" panose="02020603050405020304" pitchFamily="18" charset="0"/>
              </a:rPr>
              <a:t>Emily Frosch, MD</a:t>
            </a:r>
            <a:br>
              <a:rPr lang="en-US" sz="3100" dirty="0">
                <a:solidFill>
                  <a:schemeClr val="bg1"/>
                </a:solidFill>
                <a:effectLst/>
                <a:latin typeface="Calibri" panose="020F0502020204030204" pitchFamily="34" charset="0"/>
                <a:ea typeface="Times New Roman" panose="02020603050405020304" pitchFamily="18" charset="0"/>
              </a:rPr>
            </a:br>
            <a:r>
              <a:rPr lang="en-US" sz="2700" dirty="0">
                <a:solidFill>
                  <a:schemeClr val="bg1"/>
                </a:solidFill>
                <a:effectLst/>
                <a:latin typeface="Calibri" panose="020F0502020204030204" pitchFamily="34" charset="0"/>
                <a:ea typeface="Times New Roman" panose="02020603050405020304" pitchFamily="18" charset="0"/>
              </a:rPr>
              <a:t>Associate Professor, Department of Psychiatry &amp; Behavioral Sciences</a:t>
            </a:r>
            <a:br>
              <a:rPr lang="en-US" sz="2700" dirty="0">
                <a:solidFill>
                  <a:schemeClr val="bg1"/>
                </a:solidFill>
                <a:effectLst/>
                <a:latin typeface="Calibri" panose="020F0502020204030204" pitchFamily="34" charset="0"/>
                <a:ea typeface="Times New Roman" panose="02020603050405020304" pitchFamily="18" charset="0"/>
              </a:rPr>
            </a:br>
            <a:r>
              <a:rPr lang="en-US" sz="2700" dirty="0">
                <a:solidFill>
                  <a:schemeClr val="bg1"/>
                </a:solidFill>
                <a:effectLst/>
                <a:latin typeface="Calibri" panose="020F0502020204030204" pitchFamily="34" charset="0"/>
                <a:ea typeface="Times New Roman" panose="02020603050405020304" pitchFamily="18" charset="0"/>
              </a:rPr>
              <a:t>Division of Child &amp; Adolescent </a:t>
            </a:r>
            <a:r>
              <a:rPr lang="en-US" sz="2700" dirty="0" err="1">
                <a:solidFill>
                  <a:schemeClr val="bg1"/>
                </a:solidFill>
                <a:effectLst/>
                <a:latin typeface="Calibri" panose="020F0502020204030204" pitchFamily="34" charset="0"/>
                <a:ea typeface="Times New Roman" panose="02020603050405020304" pitchFamily="18" charset="0"/>
              </a:rPr>
              <a:t>Pscyhiatry</a:t>
            </a:r>
            <a:r>
              <a:rPr lang="en-US" sz="2700" dirty="0">
                <a:solidFill>
                  <a:schemeClr val="bg1"/>
                </a:solidFill>
                <a:effectLst/>
                <a:latin typeface="Calibri" panose="020F0502020204030204" pitchFamily="34" charset="0"/>
                <a:ea typeface="Times New Roman" panose="02020603050405020304" pitchFamily="18" charset="0"/>
              </a:rPr>
              <a:t>, Johns Hopkins Univ. School of Medicine</a:t>
            </a:r>
            <a:br>
              <a:rPr lang="en-US" sz="2700" dirty="0">
                <a:solidFill>
                  <a:schemeClr val="bg1"/>
                </a:solidFill>
                <a:effectLst/>
                <a:latin typeface="Calibri" panose="020F0502020204030204" pitchFamily="34" charset="0"/>
                <a:ea typeface="Times New Roman" panose="02020603050405020304" pitchFamily="18" charset="0"/>
              </a:rPr>
            </a:br>
            <a:br>
              <a:rPr lang="en-US" sz="2700" dirty="0">
                <a:solidFill>
                  <a:schemeClr val="bg1"/>
                </a:solidFill>
                <a:effectLst/>
                <a:latin typeface="Calibri" panose="020F0502020204030204" pitchFamily="34" charset="0"/>
                <a:ea typeface="Times New Roman" panose="02020603050405020304" pitchFamily="18" charset="0"/>
              </a:rPr>
            </a:br>
            <a:endParaRPr lang="en-US" sz="2700" dirty="0">
              <a:solidFill>
                <a:schemeClr val="bg1"/>
              </a:solidFill>
              <a:effectLst/>
              <a:latin typeface="Calibri" panose="020F0502020204030204" pitchFamily="34" charset="0"/>
              <a:ea typeface="Calibri" panose="020F0502020204030204" pitchFamily="34" charset="0"/>
            </a:endParaRPr>
          </a:p>
        </p:txBody>
      </p:sp>
      <p:sp>
        <p:nvSpPr>
          <p:cNvPr id="8" name="Subtitle 2">
            <a:extLst>
              <a:ext uri="{FF2B5EF4-FFF2-40B4-BE49-F238E27FC236}">
                <a16:creationId xmlns:a16="http://schemas.microsoft.com/office/drawing/2014/main" id="{76354E52-B86E-1B72-B6DF-D7224A67B14E}"/>
              </a:ext>
            </a:extLst>
          </p:cNvPr>
          <p:cNvSpPr>
            <a:spLocks noGrp="1"/>
          </p:cNvSpPr>
          <p:nvPr>
            <p:ph type="subTitle" idx="1"/>
          </p:nvPr>
        </p:nvSpPr>
        <p:spPr>
          <a:xfrm>
            <a:off x="4505325" y="4550734"/>
            <a:ext cx="4943475" cy="1392865"/>
          </a:xfrm>
        </p:spPr>
        <p:txBody>
          <a:bodyPr/>
          <a:lstStyle/>
          <a:p>
            <a:endParaRPr lang="en-US" dirty="0"/>
          </a:p>
        </p:txBody>
      </p:sp>
      <p:sp>
        <p:nvSpPr>
          <p:cNvPr id="10" name="Media Placeholder 3">
            <a:extLst>
              <a:ext uri="{FF2B5EF4-FFF2-40B4-BE49-F238E27FC236}">
                <a16:creationId xmlns:a16="http://schemas.microsoft.com/office/drawing/2014/main" id="{38C17F04-DB6D-3A77-CB77-9574E1235DE5}"/>
              </a:ext>
            </a:extLst>
          </p:cNvPr>
          <p:cNvSpPr>
            <a:spLocks noGrp="1"/>
          </p:cNvSpPr>
          <p:nvPr>
            <p:ph type="media" sz="quarter" idx="13"/>
          </p:nvPr>
        </p:nvSpPr>
        <p:spPr>
          <a:xfrm>
            <a:off x="413607" y="4294535"/>
            <a:ext cx="3623277" cy="1927963"/>
          </a:xfrm>
        </p:spPr>
      </p:sp>
    </p:spTree>
    <p:extLst>
      <p:ext uri="{BB962C8B-B14F-4D97-AF65-F5344CB8AC3E}">
        <p14:creationId xmlns:p14="http://schemas.microsoft.com/office/powerpoint/2010/main" val="220445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A126-44A7-4124-90C7-B73664CA2CAD}"/>
              </a:ext>
            </a:extLst>
          </p:cNvPr>
          <p:cNvSpPr>
            <a:spLocks noGrp="1"/>
          </p:cNvSpPr>
          <p:nvPr>
            <p:ph type="title"/>
          </p:nvPr>
        </p:nvSpPr>
        <p:spPr>
          <a:xfrm>
            <a:off x="430423" y="137478"/>
            <a:ext cx="11415859" cy="1325563"/>
          </a:xfrm>
        </p:spPr>
        <p:txBody>
          <a:bodyPr>
            <a:normAutofit/>
          </a:bodyPr>
          <a:lstStyle/>
          <a:p>
            <a:r>
              <a:rPr lang="en-US" sz="4000" dirty="0"/>
              <a:t>Providers who care for youth and families</a:t>
            </a:r>
          </a:p>
        </p:txBody>
      </p:sp>
      <p:sp>
        <p:nvSpPr>
          <p:cNvPr id="3" name="Content Placeholder 2">
            <a:extLst>
              <a:ext uri="{FF2B5EF4-FFF2-40B4-BE49-F238E27FC236}">
                <a16:creationId xmlns:a16="http://schemas.microsoft.com/office/drawing/2014/main" id="{67ABD820-AFA2-490B-A966-CA6D4DF914CE}"/>
              </a:ext>
            </a:extLst>
          </p:cNvPr>
          <p:cNvSpPr>
            <a:spLocks noGrp="1"/>
          </p:cNvSpPr>
          <p:nvPr>
            <p:ph idx="1"/>
          </p:nvPr>
        </p:nvSpPr>
        <p:spPr>
          <a:xfrm>
            <a:off x="345715" y="1463041"/>
            <a:ext cx="11500567" cy="4903469"/>
          </a:xfrm>
        </p:spPr>
        <p:txBody>
          <a:bodyPr anchor="t">
            <a:noAutofit/>
          </a:bodyPr>
          <a:lstStyle/>
          <a:p>
            <a:r>
              <a:rPr lang="en-US" sz="2800" dirty="0">
                <a:solidFill>
                  <a:schemeClr val="tx1"/>
                </a:solidFill>
              </a:rPr>
              <a:t>Licensed Clinical Professional Counselor (LCPC, LGPC)</a:t>
            </a:r>
          </a:p>
          <a:p>
            <a:r>
              <a:rPr lang="en-US" sz="2800" i="0" dirty="0">
                <a:solidFill>
                  <a:schemeClr val="tx1"/>
                </a:solidFill>
                <a:effectLst/>
              </a:rPr>
              <a:t>Licensed Certified Social Worker – Clinical (LCSW-C, LGSW) </a:t>
            </a:r>
          </a:p>
          <a:p>
            <a:r>
              <a:rPr lang="en-US" sz="2800" dirty="0">
                <a:solidFill>
                  <a:schemeClr val="tx1"/>
                </a:solidFill>
              </a:rPr>
              <a:t>Psychiatric Nurse Practitioner (PNP)</a:t>
            </a:r>
          </a:p>
          <a:p>
            <a:r>
              <a:rPr lang="en-US" sz="2800" dirty="0">
                <a:solidFill>
                  <a:schemeClr val="tx1"/>
                </a:solidFill>
              </a:rPr>
              <a:t>Psychologist (MA, PhD)</a:t>
            </a:r>
          </a:p>
          <a:p>
            <a:r>
              <a:rPr lang="en-US" sz="2800" dirty="0">
                <a:solidFill>
                  <a:schemeClr val="tx1"/>
                </a:solidFill>
              </a:rPr>
              <a:t>General Psychiatrist (MD)</a:t>
            </a:r>
          </a:p>
          <a:p>
            <a:r>
              <a:rPr lang="en-US" sz="2800" dirty="0">
                <a:solidFill>
                  <a:schemeClr val="tx1"/>
                </a:solidFill>
              </a:rPr>
              <a:t>Child &amp; Adolescent Psychiatrist (MD)</a:t>
            </a:r>
          </a:p>
          <a:p>
            <a:endParaRPr lang="en-US" sz="2800" dirty="0">
              <a:solidFill>
                <a:schemeClr val="tx1"/>
              </a:solidFill>
            </a:endParaRPr>
          </a:p>
          <a:p>
            <a:r>
              <a:rPr lang="en-US" sz="2800" dirty="0">
                <a:solidFill>
                  <a:schemeClr val="tx1"/>
                </a:solidFill>
              </a:rPr>
              <a:t>Overlapping skills but with important differences in type of training, focus, and scope of practice</a:t>
            </a:r>
          </a:p>
        </p:txBody>
      </p:sp>
    </p:spTree>
    <p:extLst>
      <p:ext uri="{BB962C8B-B14F-4D97-AF65-F5344CB8AC3E}">
        <p14:creationId xmlns:p14="http://schemas.microsoft.com/office/powerpoint/2010/main" val="355695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54ACF3-E479-4D7F-9EC7-B97CF9A09D79}"/>
              </a:ext>
            </a:extLst>
          </p:cNvPr>
          <p:cNvPicPr>
            <a:picLocks noGrp="1" noChangeAspect="1"/>
          </p:cNvPicPr>
          <p:nvPr>
            <p:ph idx="1"/>
          </p:nvPr>
        </p:nvPicPr>
        <p:blipFill>
          <a:blip r:embed="rId3"/>
          <a:stretch>
            <a:fillRect/>
          </a:stretch>
        </p:blipFill>
        <p:spPr>
          <a:xfrm>
            <a:off x="492368" y="394951"/>
            <a:ext cx="9375113" cy="5925984"/>
          </a:xfrm>
          <a:noFill/>
        </p:spPr>
      </p:pic>
      <p:sp>
        <p:nvSpPr>
          <p:cNvPr id="6" name="TextBox 5">
            <a:extLst>
              <a:ext uri="{FF2B5EF4-FFF2-40B4-BE49-F238E27FC236}">
                <a16:creationId xmlns:a16="http://schemas.microsoft.com/office/drawing/2014/main" id="{50635AEE-2DA1-4F9E-9EA3-C4DA427A9217}"/>
              </a:ext>
            </a:extLst>
          </p:cNvPr>
          <p:cNvSpPr txBox="1"/>
          <p:nvPr/>
        </p:nvSpPr>
        <p:spPr>
          <a:xfrm>
            <a:off x="8420519" y="4360986"/>
            <a:ext cx="834014" cy="261610"/>
          </a:xfrm>
          <a:prstGeom prst="rect">
            <a:avLst/>
          </a:prstGeom>
          <a:noFill/>
        </p:spPr>
        <p:txBody>
          <a:bodyPr wrap="square" rtlCol="0">
            <a:spAutoFit/>
          </a:bodyPr>
          <a:lstStyle/>
          <a:p>
            <a:r>
              <a:rPr lang="en-US" sz="1100" dirty="0">
                <a:solidFill>
                  <a:schemeClr val="bg1">
                    <a:lumMod val="85000"/>
                  </a:schemeClr>
                </a:solidFill>
              </a:rPr>
              <a:t>    (DO)</a:t>
            </a:r>
          </a:p>
        </p:txBody>
      </p:sp>
      <p:sp>
        <p:nvSpPr>
          <p:cNvPr id="2" name="TextBox 1">
            <a:extLst>
              <a:ext uri="{FF2B5EF4-FFF2-40B4-BE49-F238E27FC236}">
                <a16:creationId xmlns:a16="http://schemas.microsoft.com/office/drawing/2014/main" id="{4AA6DB01-1902-4D8F-8835-47721B7016A3}"/>
              </a:ext>
            </a:extLst>
          </p:cNvPr>
          <p:cNvSpPr txBox="1"/>
          <p:nvPr/>
        </p:nvSpPr>
        <p:spPr>
          <a:xfrm>
            <a:off x="4876800" y="6579896"/>
            <a:ext cx="7315200" cy="276999"/>
          </a:xfrm>
          <a:prstGeom prst="rect">
            <a:avLst/>
          </a:prstGeom>
          <a:noFill/>
        </p:spPr>
        <p:txBody>
          <a:bodyPr wrap="square" rtlCol="0">
            <a:spAutoFit/>
          </a:bodyPr>
          <a:lstStyle/>
          <a:p>
            <a:r>
              <a:rPr lang="en-US" sz="1200" dirty="0"/>
              <a:t>Figure modified from: https://igda.org/resources-archive/mental-health-providers-what-the-hck-is-the-difference/</a:t>
            </a:r>
          </a:p>
        </p:txBody>
      </p:sp>
    </p:spTree>
    <p:extLst>
      <p:ext uri="{BB962C8B-B14F-4D97-AF65-F5344CB8AC3E}">
        <p14:creationId xmlns:p14="http://schemas.microsoft.com/office/powerpoint/2010/main" val="53820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5EBB-CE80-45FC-84D4-ECBA0BEE99A1}"/>
              </a:ext>
            </a:extLst>
          </p:cNvPr>
          <p:cNvSpPr>
            <a:spLocks noGrp="1"/>
          </p:cNvSpPr>
          <p:nvPr>
            <p:ph type="title"/>
          </p:nvPr>
        </p:nvSpPr>
        <p:spPr/>
        <p:txBody>
          <a:bodyPr>
            <a:normAutofit/>
          </a:bodyPr>
          <a:lstStyle/>
          <a:p>
            <a:r>
              <a:rPr lang="en-US" sz="4000" dirty="0"/>
              <a:t>Horizontal Levels of Mental Health Care</a:t>
            </a:r>
          </a:p>
        </p:txBody>
      </p:sp>
      <p:sp>
        <p:nvSpPr>
          <p:cNvPr id="3" name="Content Placeholder 2">
            <a:extLst>
              <a:ext uri="{FF2B5EF4-FFF2-40B4-BE49-F238E27FC236}">
                <a16:creationId xmlns:a16="http://schemas.microsoft.com/office/drawing/2014/main" id="{F0470F73-27F3-4496-BD91-649483F9CEFD}"/>
              </a:ext>
            </a:extLst>
          </p:cNvPr>
          <p:cNvSpPr>
            <a:spLocks noGrp="1"/>
          </p:cNvSpPr>
          <p:nvPr>
            <p:ph sz="half" idx="1"/>
          </p:nvPr>
        </p:nvSpPr>
        <p:spPr>
          <a:xfrm>
            <a:off x="1080655" y="1474306"/>
            <a:ext cx="6035040" cy="4515013"/>
          </a:xfrm>
        </p:spPr>
        <p:txBody>
          <a:bodyPr anchor="t">
            <a:noAutofit/>
          </a:bodyPr>
          <a:lstStyle/>
          <a:p>
            <a:r>
              <a:rPr lang="en-US" sz="2400" dirty="0">
                <a:solidFill>
                  <a:schemeClr val="tx1"/>
                </a:solidFill>
              </a:rPr>
              <a:t>Office practice</a:t>
            </a:r>
          </a:p>
          <a:p>
            <a:r>
              <a:rPr lang="en-US" sz="2400" dirty="0">
                <a:solidFill>
                  <a:schemeClr val="tx1"/>
                </a:solidFill>
              </a:rPr>
              <a:t>Community Clinic</a:t>
            </a:r>
          </a:p>
          <a:p>
            <a:pPr lvl="1"/>
            <a:r>
              <a:rPr lang="en-US" sz="2400" dirty="0">
                <a:solidFill>
                  <a:schemeClr val="tx1"/>
                </a:solidFill>
              </a:rPr>
              <a:t>Non-specific/specific to funder</a:t>
            </a:r>
          </a:p>
          <a:p>
            <a:r>
              <a:rPr lang="en-US" sz="2400" dirty="0">
                <a:solidFill>
                  <a:schemeClr val="tx1"/>
                </a:solidFill>
              </a:rPr>
              <a:t>School Based Mental Health</a:t>
            </a:r>
          </a:p>
          <a:p>
            <a:r>
              <a:rPr lang="en-US" sz="2400" dirty="0">
                <a:solidFill>
                  <a:schemeClr val="tx1"/>
                </a:solidFill>
              </a:rPr>
              <a:t>After School Program</a:t>
            </a:r>
          </a:p>
          <a:p>
            <a:r>
              <a:rPr lang="en-US" sz="2400" dirty="0">
                <a:solidFill>
                  <a:schemeClr val="tx1"/>
                </a:solidFill>
              </a:rPr>
              <a:t>Intensive Outpatient Program</a:t>
            </a:r>
          </a:p>
          <a:p>
            <a:r>
              <a:rPr lang="en-US" sz="2400" dirty="0">
                <a:solidFill>
                  <a:schemeClr val="tx1"/>
                </a:solidFill>
              </a:rPr>
              <a:t>Partial Hospitalization Program</a:t>
            </a:r>
          </a:p>
          <a:p>
            <a:r>
              <a:rPr lang="en-US" sz="2400" dirty="0">
                <a:solidFill>
                  <a:schemeClr val="tx1"/>
                </a:solidFill>
              </a:rPr>
              <a:t>Inpatient Hospitalization</a:t>
            </a:r>
          </a:p>
          <a:p>
            <a:r>
              <a:rPr lang="en-US" sz="2400" dirty="0">
                <a:solidFill>
                  <a:schemeClr val="tx1"/>
                </a:solidFill>
              </a:rPr>
              <a:t>Residential Treatment</a:t>
            </a:r>
          </a:p>
        </p:txBody>
      </p:sp>
      <p:sp>
        <p:nvSpPr>
          <p:cNvPr id="4" name="Content Placeholder 3">
            <a:extLst>
              <a:ext uri="{FF2B5EF4-FFF2-40B4-BE49-F238E27FC236}">
                <a16:creationId xmlns:a16="http://schemas.microsoft.com/office/drawing/2014/main" id="{3E4A5CCC-994C-4294-B634-1BFF80B7C0AB}"/>
              </a:ext>
            </a:extLst>
          </p:cNvPr>
          <p:cNvSpPr>
            <a:spLocks noGrp="1"/>
          </p:cNvSpPr>
          <p:nvPr>
            <p:ph sz="half" idx="2"/>
          </p:nvPr>
        </p:nvSpPr>
        <p:spPr>
          <a:xfrm>
            <a:off x="6629399" y="1474307"/>
            <a:ext cx="4481945" cy="3155883"/>
          </a:xfrm>
        </p:spPr>
        <p:txBody>
          <a:bodyPr/>
          <a:lstStyle/>
          <a:p>
            <a:r>
              <a:rPr lang="en-US" sz="2400" dirty="0">
                <a:solidFill>
                  <a:schemeClr val="tx1"/>
                </a:solidFill>
              </a:rPr>
              <a:t>Mobile treatment</a:t>
            </a:r>
          </a:p>
          <a:p>
            <a:r>
              <a:rPr lang="en-US" sz="2400" dirty="0">
                <a:solidFill>
                  <a:schemeClr val="tx1"/>
                </a:solidFill>
              </a:rPr>
              <a:t>Urgent Care/Crisis Centers/Walk in clinics</a:t>
            </a:r>
          </a:p>
          <a:p>
            <a:r>
              <a:rPr lang="en-US" sz="2400" dirty="0">
                <a:solidFill>
                  <a:schemeClr val="tx1"/>
                </a:solidFill>
              </a:rPr>
              <a:t>Emergency Departments</a:t>
            </a:r>
          </a:p>
          <a:p>
            <a:endParaRPr lang="en-US" dirty="0"/>
          </a:p>
        </p:txBody>
      </p:sp>
    </p:spTree>
    <p:extLst>
      <p:ext uri="{BB962C8B-B14F-4D97-AF65-F5344CB8AC3E}">
        <p14:creationId xmlns:p14="http://schemas.microsoft.com/office/powerpoint/2010/main" val="31814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F21B-623A-4A5F-95A1-DE39EF14947B}"/>
              </a:ext>
            </a:extLst>
          </p:cNvPr>
          <p:cNvSpPr>
            <a:spLocks noGrp="1"/>
          </p:cNvSpPr>
          <p:nvPr>
            <p:ph type="title"/>
          </p:nvPr>
        </p:nvSpPr>
        <p:spPr/>
        <p:txBody>
          <a:bodyPr>
            <a:normAutofit/>
          </a:bodyPr>
          <a:lstStyle/>
          <a:p>
            <a:r>
              <a:rPr lang="en-US" sz="4000" dirty="0"/>
              <a:t>Vertical Provider Systems</a:t>
            </a:r>
          </a:p>
        </p:txBody>
      </p:sp>
      <p:sp>
        <p:nvSpPr>
          <p:cNvPr id="3" name="Content Placeholder 2">
            <a:extLst>
              <a:ext uri="{FF2B5EF4-FFF2-40B4-BE49-F238E27FC236}">
                <a16:creationId xmlns:a16="http://schemas.microsoft.com/office/drawing/2014/main" id="{EACBC427-721B-4679-8CAA-FBF6A4F6D262}"/>
              </a:ext>
            </a:extLst>
          </p:cNvPr>
          <p:cNvSpPr>
            <a:spLocks noGrp="1"/>
          </p:cNvSpPr>
          <p:nvPr>
            <p:ph idx="1"/>
          </p:nvPr>
        </p:nvSpPr>
        <p:spPr/>
        <p:txBody>
          <a:bodyPr>
            <a:normAutofit/>
          </a:bodyPr>
          <a:lstStyle/>
          <a:p>
            <a:r>
              <a:rPr lang="en-US" sz="3200" dirty="0"/>
              <a:t>One overarching organization that has multiple levels of care</a:t>
            </a:r>
          </a:p>
          <a:p>
            <a:pPr lvl="1"/>
            <a:r>
              <a:rPr lang="en-US" sz="3200" dirty="0"/>
              <a:t>Sheppard Pratt, Catholic Charities, University of Maryland, Johns Hopkins/Bayview, others across the state</a:t>
            </a:r>
          </a:p>
          <a:p>
            <a:pPr lvl="1"/>
            <a:r>
              <a:rPr lang="en-US" sz="3200" dirty="0"/>
              <a:t>May have all elements of the horizontal continuum or subset</a:t>
            </a:r>
          </a:p>
          <a:p>
            <a:pPr marL="502920" lvl="1" indent="0">
              <a:buNone/>
            </a:pPr>
            <a:endParaRPr lang="en-US" sz="3200" dirty="0"/>
          </a:p>
          <a:p>
            <a:r>
              <a:rPr lang="en-US" sz="3200" dirty="0"/>
              <a:t>Single levels of care</a:t>
            </a:r>
          </a:p>
          <a:p>
            <a:pPr lvl="1"/>
            <a:r>
              <a:rPr lang="en-US" sz="3200" dirty="0"/>
              <a:t>Specific programs/clinics</a:t>
            </a:r>
          </a:p>
        </p:txBody>
      </p:sp>
    </p:spTree>
    <p:extLst>
      <p:ext uri="{BB962C8B-B14F-4D97-AF65-F5344CB8AC3E}">
        <p14:creationId xmlns:p14="http://schemas.microsoft.com/office/powerpoint/2010/main" val="223680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BCF-A1A4-4E4E-9415-B86E3E812A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D4B5243-FAD7-4D52-BC16-D726A8FB8147}"/>
              </a:ext>
            </a:extLst>
          </p:cNvPr>
          <p:cNvPicPr>
            <a:picLocks noChangeAspect="1"/>
          </p:cNvPicPr>
          <p:nvPr/>
        </p:nvPicPr>
        <p:blipFill>
          <a:blip r:embed="rId3"/>
          <a:stretch>
            <a:fillRect/>
          </a:stretch>
        </p:blipFill>
        <p:spPr>
          <a:xfrm>
            <a:off x="170481" y="95896"/>
            <a:ext cx="11851037" cy="6211914"/>
          </a:xfrm>
          <a:prstGeom prst="rect">
            <a:avLst/>
          </a:prstGeom>
        </p:spPr>
      </p:pic>
      <p:sp>
        <p:nvSpPr>
          <p:cNvPr id="5" name="TextBox 4">
            <a:extLst>
              <a:ext uri="{FF2B5EF4-FFF2-40B4-BE49-F238E27FC236}">
                <a16:creationId xmlns:a16="http://schemas.microsoft.com/office/drawing/2014/main" id="{98A09590-30C1-4901-A39C-C77C5B16D9F2}"/>
              </a:ext>
            </a:extLst>
          </p:cNvPr>
          <p:cNvSpPr txBox="1"/>
          <p:nvPr/>
        </p:nvSpPr>
        <p:spPr>
          <a:xfrm flipV="1">
            <a:off x="3983064" y="1348617"/>
            <a:ext cx="573437" cy="232210"/>
          </a:xfrm>
          <a:prstGeom prst="rect">
            <a:avLst/>
          </a:prstGeom>
          <a:solidFill>
            <a:srgbClr val="60B884"/>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51BF9F2-7BB0-4C74-9AB5-425D483F2796}"/>
              </a:ext>
            </a:extLst>
          </p:cNvPr>
          <p:cNvSpPr txBox="1"/>
          <p:nvPr/>
        </p:nvSpPr>
        <p:spPr>
          <a:xfrm>
            <a:off x="72902" y="6485105"/>
            <a:ext cx="7056318" cy="276999"/>
          </a:xfrm>
          <a:prstGeom prst="rect">
            <a:avLst/>
          </a:prstGeom>
          <a:noFill/>
        </p:spPr>
        <p:txBody>
          <a:bodyPr wrap="square" rtlCol="0">
            <a:spAutoFit/>
          </a:bodyPr>
          <a:lstStyle/>
          <a:p>
            <a:r>
              <a:rPr lang="en-US" sz="1200" dirty="0"/>
              <a:t>Figure modified from aris-clinica.com</a:t>
            </a:r>
          </a:p>
        </p:txBody>
      </p:sp>
    </p:spTree>
    <p:extLst>
      <p:ext uri="{BB962C8B-B14F-4D97-AF65-F5344CB8AC3E}">
        <p14:creationId xmlns:p14="http://schemas.microsoft.com/office/powerpoint/2010/main" val="7982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929-865D-4DC1-BA70-1F33E31DC159}"/>
              </a:ext>
            </a:extLst>
          </p:cNvPr>
          <p:cNvSpPr>
            <a:spLocks noGrp="1"/>
          </p:cNvSpPr>
          <p:nvPr>
            <p:ph type="title"/>
          </p:nvPr>
        </p:nvSpPr>
        <p:spPr/>
        <p:txBody>
          <a:bodyPr>
            <a:normAutofit/>
          </a:bodyPr>
          <a:lstStyle/>
          <a:p>
            <a:r>
              <a:rPr lang="en-US" sz="4000" dirty="0"/>
              <a:t>Levels of care</a:t>
            </a:r>
          </a:p>
        </p:txBody>
      </p:sp>
      <p:sp>
        <p:nvSpPr>
          <p:cNvPr id="3" name="Content Placeholder 2">
            <a:extLst>
              <a:ext uri="{FF2B5EF4-FFF2-40B4-BE49-F238E27FC236}">
                <a16:creationId xmlns:a16="http://schemas.microsoft.com/office/drawing/2014/main" id="{BF041635-A136-489F-9070-514690C5B676}"/>
              </a:ext>
            </a:extLst>
          </p:cNvPr>
          <p:cNvSpPr>
            <a:spLocks noGrp="1"/>
          </p:cNvSpPr>
          <p:nvPr>
            <p:ph idx="1"/>
          </p:nvPr>
        </p:nvSpPr>
        <p:spPr>
          <a:xfrm>
            <a:off x="342900" y="1439917"/>
            <a:ext cx="11010900" cy="5307724"/>
          </a:xfrm>
        </p:spPr>
        <p:txBody>
          <a:bodyPr anchor="t">
            <a:normAutofit/>
          </a:bodyPr>
          <a:lstStyle/>
          <a:p>
            <a:r>
              <a:rPr lang="en-US" sz="2400" dirty="0">
                <a:solidFill>
                  <a:schemeClr val="tx1"/>
                </a:solidFill>
              </a:rPr>
              <a:t>Office Practice</a:t>
            </a:r>
          </a:p>
          <a:p>
            <a:pPr lvl="1"/>
            <a:r>
              <a:rPr lang="en-US" sz="2400" dirty="0">
                <a:solidFill>
                  <a:schemeClr val="tx1"/>
                </a:solidFill>
              </a:rPr>
              <a:t>Fee for service, Insurances, Different disciplines, Solo vs group</a:t>
            </a:r>
          </a:p>
          <a:p>
            <a:r>
              <a:rPr lang="en-US" sz="2400" dirty="0">
                <a:solidFill>
                  <a:schemeClr val="tx1"/>
                </a:solidFill>
              </a:rPr>
              <a:t>County or Community Clinic</a:t>
            </a:r>
          </a:p>
          <a:p>
            <a:pPr lvl="1"/>
            <a:r>
              <a:rPr lang="en-US" sz="2400" dirty="0">
                <a:solidFill>
                  <a:schemeClr val="tx1"/>
                </a:solidFill>
              </a:rPr>
              <a:t>Insurances, Medicaid, Sliding Scale, </a:t>
            </a:r>
          </a:p>
          <a:p>
            <a:pPr lvl="1"/>
            <a:r>
              <a:rPr lang="en-US" sz="2400" dirty="0">
                <a:solidFill>
                  <a:schemeClr val="tx1"/>
                </a:solidFill>
              </a:rPr>
              <a:t>Different disciplines</a:t>
            </a:r>
          </a:p>
          <a:p>
            <a:pPr lvl="1"/>
            <a:r>
              <a:rPr lang="en-US" sz="2400" dirty="0">
                <a:solidFill>
                  <a:schemeClr val="tx1"/>
                </a:solidFill>
              </a:rPr>
              <a:t>May be seen for long time</a:t>
            </a:r>
          </a:p>
          <a:p>
            <a:pPr lvl="1"/>
            <a:r>
              <a:rPr lang="en-US" sz="2400" dirty="0">
                <a:solidFill>
                  <a:schemeClr val="tx1"/>
                </a:solidFill>
              </a:rPr>
              <a:t>May have variable availability for access and/or frequency of follow up</a:t>
            </a:r>
          </a:p>
          <a:p>
            <a:pPr lvl="1"/>
            <a:r>
              <a:rPr lang="en-US" sz="2400" dirty="0">
                <a:solidFill>
                  <a:schemeClr val="tx1"/>
                </a:solidFill>
              </a:rPr>
              <a:t>May have capacity for multiple providers to collaborate</a:t>
            </a:r>
          </a:p>
          <a:p>
            <a:pPr lvl="1"/>
            <a:endParaRPr lang="en-US" dirty="0"/>
          </a:p>
          <a:p>
            <a:pPr lvl="1"/>
            <a:endParaRPr lang="en-US" dirty="0"/>
          </a:p>
        </p:txBody>
      </p:sp>
    </p:spTree>
    <p:extLst>
      <p:ext uri="{BB962C8B-B14F-4D97-AF65-F5344CB8AC3E}">
        <p14:creationId xmlns:p14="http://schemas.microsoft.com/office/powerpoint/2010/main" val="377177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79B3-B446-447E-BD09-0FDA33363383}"/>
              </a:ext>
            </a:extLst>
          </p:cNvPr>
          <p:cNvSpPr>
            <a:spLocks noGrp="1"/>
          </p:cNvSpPr>
          <p:nvPr>
            <p:ph type="title"/>
          </p:nvPr>
        </p:nvSpPr>
        <p:spPr/>
        <p:txBody>
          <a:bodyPr/>
          <a:lstStyle/>
          <a:p>
            <a:r>
              <a:rPr lang="en-US" dirty="0"/>
              <a:t>County Resources</a:t>
            </a:r>
          </a:p>
        </p:txBody>
      </p:sp>
      <p:sp>
        <p:nvSpPr>
          <p:cNvPr id="3" name="Content Placeholder 2">
            <a:extLst>
              <a:ext uri="{FF2B5EF4-FFF2-40B4-BE49-F238E27FC236}">
                <a16:creationId xmlns:a16="http://schemas.microsoft.com/office/drawing/2014/main" id="{00EFF368-2211-4BA9-97B0-8B375011AAB8}"/>
              </a:ext>
            </a:extLst>
          </p:cNvPr>
          <p:cNvSpPr>
            <a:spLocks noGrp="1"/>
          </p:cNvSpPr>
          <p:nvPr>
            <p:ph idx="1"/>
          </p:nvPr>
        </p:nvSpPr>
        <p:spPr/>
        <p:txBody>
          <a:bodyPr/>
          <a:lstStyle/>
          <a:p>
            <a:r>
              <a:rPr lang="en-US" sz="2800" dirty="0">
                <a:hlinkClick r:id="rId2"/>
              </a:rPr>
              <a:t>https://www.mhaonline.org/transforming-health-care/healthy-hospitals-healthy-communities/behavioral-health/maryland-behavioral-health-resources-services-directory</a:t>
            </a:r>
            <a:endParaRPr lang="en-US" sz="2800" dirty="0"/>
          </a:p>
          <a:p>
            <a:endParaRPr lang="en-US" dirty="0"/>
          </a:p>
        </p:txBody>
      </p:sp>
    </p:spTree>
    <p:extLst>
      <p:ext uri="{BB962C8B-B14F-4D97-AF65-F5344CB8AC3E}">
        <p14:creationId xmlns:p14="http://schemas.microsoft.com/office/powerpoint/2010/main" val="146132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BCF-A1A4-4E4E-9415-B86E3E812A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D4B5243-FAD7-4D52-BC16-D726A8FB8147}"/>
              </a:ext>
            </a:extLst>
          </p:cNvPr>
          <p:cNvPicPr>
            <a:picLocks noChangeAspect="1"/>
          </p:cNvPicPr>
          <p:nvPr/>
        </p:nvPicPr>
        <p:blipFill>
          <a:blip r:embed="rId3"/>
          <a:stretch>
            <a:fillRect/>
          </a:stretch>
        </p:blipFill>
        <p:spPr>
          <a:xfrm>
            <a:off x="170481" y="95896"/>
            <a:ext cx="11851037" cy="6211914"/>
          </a:xfrm>
          <a:prstGeom prst="rect">
            <a:avLst/>
          </a:prstGeom>
        </p:spPr>
      </p:pic>
      <p:sp>
        <p:nvSpPr>
          <p:cNvPr id="5" name="TextBox 4">
            <a:extLst>
              <a:ext uri="{FF2B5EF4-FFF2-40B4-BE49-F238E27FC236}">
                <a16:creationId xmlns:a16="http://schemas.microsoft.com/office/drawing/2014/main" id="{98A09590-30C1-4901-A39C-C77C5B16D9F2}"/>
              </a:ext>
            </a:extLst>
          </p:cNvPr>
          <p:cNvSpPr txBox="1"/>
          <p:nvPr/>
        </p:nvSpPr>
        <p:spPr>
          <a:xfrm flipV="1">
            <a:off x="3983064" y="1348617"/>
            <a:ext cx="573437" cy="232210"/>
          </a:xfrm>
          <a:prstGeom prst="rect">
            <a:avLst/>
          </a:prstGeom>
          <a:solidFill>
            <a:srgbClr val="60B884"/>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51BF9F2-7BB0-4C74-9AB5-425D483F2796}"/>
              </a:ext>
            </a:extLst>
          </p:cNvPr>
          <p:cNvSpPr txBox="1"/>
          <p:nvPr/>
        </p:nvSpPr>
        <p:spPr>
          <a:xfrm>
            <a:off x="72902" y="6485105"/>
            <a:ext cx="7056318" cy="276999"/>
          </a:xfrm>
          <a:prstGeom prst="rect">
            <a:avLst/>
          </a:prstGeom>
          <a:noFill/>
        </p:spPr>
        <p:txBody>
          <a:bodyPr wrap="square" rtlCol="0">
            <a:spAutoFit/>
          </a:bodyPr>
          <a:lstStyle/>
          <a:p>
            <a:r>
              <a:rPr lang="en-US" sz="1200" dirty="0"/>
              <a:t>Figure modified from aris-clinica.com</a:t>
            </a:r>
          </a:p>
        </p:txBody>
      </p:sp>
    </p:spTree>
    <p:extLst>
      <p:ext uri="{BB962C8B-B14F-4D97-AF65-F5344CB8AC3E}">
        <p14:creationId xmlns:p14="http://schemas.microsoft.com/office/powerpoint/2010/main" val="31336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67D9-A227-4344-9F95-B05B7266DDE7}"/>
              </a:ext>
            </a:extLst>
          </p:cNvPr>
          <p:cNvSpPr>
            <a:spLocks noGrp="1"/>
          </p:cNvSpPr>
          <p:nvPr>
            <p:ph type="title"/>
          </p:nvPr>
        </p:nvSpPr>
        <p:spPr/>
        <p:txBody>
          <a:bodyPr/>
          <a:lstStyle/>
          <a:p>
            <a:r>
              <a:rPr lang="en-US" dirty="0"/>
              <a:t>Levels of care</a:t>
            </a:r>
          </a:p>
        </p:txBody>
      </p:sp>
      <p:sp>
        <p:nvSpPr>
          <p:cNvPr id="3" name="Content Placeholder 2">
            <a:extLst>
              <a:ext uri="{FF2B5EF4-FFF2-40B4-BE49-F238E27FC236}">
                <a16:creationId xmlns:a16="http://schemas.microsoft.com/office/drawing/2014/main" id="{3BEF697C-7BE1-4C23-8B95-B080E27FF0FF}"/>
              </a:ext>
            </a:extLst>
          </p:cNvPr>
          <p:cNvSpPr>
            <a:spLocks noGrp="1"/>
          </p:cNvSpPr>
          <p:nvPr>
            <p:ph idx="1"/>
          </p:nvPr>
        </p:nvSpPr>
        <p:spPr>
          <a:xfrm>
            <a:off x="345715" y="1870841"/>
            <a:ext cx="11500567" cy="3972911"/>
          </a:xfrm>
        </p:spPr>
        <p:txBody>
          <a:bodyPr>
            <a:normAutofit lnSpcReduction="10000"/>
          </a:bodyPr>
          <a:lstStyle/>
          <a:p>
            <a:r>
              <a:rPr lang="en-US" sz="2400" dirty="0">
                <a:solidFill>
                  <a:schemeClr val="tx1"/>
                </a:solidFill>
              </a:rPr>
              <a:t>School based Mental Health Services (SMH)</a:t>
            </a:r>
          </a:p>
          <a:p>
            <a:pPr lvl="1"/>
            <a:r>
              <a:rPr lang="en-US" sz="2400" dirty="0">
                <a:solidFill>
                  <a:schemeClr val="tx1"/>
                </a:solidFill>
              </a:rPr>
              <a:t>School clinicians (counselors and social workers) provide direct care in the school</a:t>
            </a:r>
          </a:p>
          <a:p>
            <a:pPr lvl="1"/>
            <a:r>
              <a:rPr lang="en-US" sz="2400" dirty="0">
                <a:solidFill>
                  <a:schemeClr val="tx1"/>
                </a:solidFill>
              </a:rPr>
              <a:t>Some schools have access to prescribing from CAP or NP/PNP</a:t>
            </a:r>
          </a:p>
          <a:p>
            <a:pPr lvl="1"/>
            <a:r>
              <a:rPr lang="en-US" sz="2400" dirty="0">
                <a:solidFill>
                  <a:schemeClr val="tx1"/>
                </a:solidFill>
              </a:rPr>
              <a:t>Provides primary, secondary, tertiary prevention efforts</a:t>
            </a:r>
          </a:p>
          <a:p>
            <a:r>
              <a:rPr lang="en-US" sz="2400" dirty="0">
                <a:solidFill>
                  <a:schemeClr val="tx1"/>
                </a:solidFill>
              </a:rPr>
              <a:t>Afterschool/Intensive Outpatient Program</a:t>
            </a:r>
          </a:p>
          <a:p>
            <a:pPr lvl="1"/>
            <a:r>
              <a:rPr lang="en-US" sz="2400" dirty="0">
                <a:solidFill>
                  <a:schemeClr val="tx1"/>
                </a:solidFill>
              </a:rPr>
              <a:t>A few hours/day (staring ~2P, ending ~6p), variable therapeutic activities</a:t>
            </a:r>
          </a:p>
          <a:p>
            <a:pPr lvl="1"/>
            <a:r>
              <a:rPr lang="en-US" sz="2400" dirty="0">
                <a:solidFill>
                  <a:schemeClr val="tx1"/>
                </a:solidFill>
              </a:rPr>
              <a:t>2-5 days/week</a:t>
            </a:r>
          </a:p>
          <a:p>
            <a:pPr lvl="1"/>
            <a:r>
              <a:rPr lang="en-US" sz="2400" dirty="0">
                <a:solidFill>
                  <a:schemeClr val="tx1"/>
                </a:solidFill>
              </a:rPr>
              <a:t>May see PNP/PhD/CAP MD once/week</a:t>
            </a:r>
          </a:p>
          <a:p>
            <a:pPr lvl="1"/>
            <a:r>
              <a:rPr lang="en-US" sz="2400" dirty="0">
                <a:solidFill>
                  <a:schemeClr val="tx1"/>
                </a:solidFill>
              </a:rPr>
              <a:t>LOS ~2weeks -12 weeks typically, with variation in average length of stay by program</a:t>
            </a:r>
          </a:p>
          <a:p>
            <a:pPr lvl="1"/>
            <a:r>
              <a:rPr lang="en-US" sz="2400" dirty="0">
                <a:solidFill>
                  <a:schemeClr val="tx1"/>
                </a:solidFill>
              </a:rPr>
              <a:t>Step up or step down service</a:t>
            </a:r>
          </a:p>
          <a:p>
            <a:endParaRPr lang="en-US" dirty="0"/>
          </a:p>
        </p:txBody>
      </p:sp>
    </p:spTree>
    <p:extLst>
      <p:ext uri="{BB962C8B-B14F-4D97-AF65-F5344CB8AC3E}">
        <p14:creationId xmlns:p14="http://schemas.microsoft.com/office/powerpoint/2010/main" val="12520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F5D1-8B8D-44FF-93B4-B65C838BF213}"/>
              </a:ext>
            </a:extLst>
          </p:cNvPr>
          <p:cNvSpPr>
            <a:spLocks noGrp="1"/>
          </p:cNvSpPr>
          <p:nvPr>
            <p:ph type="title"/>
          </p:nvPr>
        </p:nvSpPr>
        <p:spPr/>
        <p:txBody>
          <a:bodyPr/>
          <a:lstStyle/>
          <a:p>
            <a:r>
              <a:rPr lang="en-US" dirty="0"/>
              <a:t>MARYLAND PUBLIC SCHOOLS </a:t>
            </a:r>
          </a:p>
        </p:txBody>
      </p:sp>
      <p:sp>
        <p:nvSpPr>
          <p:cNvPr id="3" name="Content Placeholder 2">
            <a:extLst>
              <a:ext uri="{FF2B5EF4-FFF2-40B4-BE49-F238E27FC236}">
                <a16:creationId xmlns:a16="http://schemas.microsoft.com/office/drawing/2014/main" id="{4FA606F5-FF5B-4310-B926-EE7E209002C2}"/>
              </a:ext>
            </a:extLst>
          </p:cNvPr>
          <p:cNvSpPr>
            <a:spLocks noGrp="1"/>
          </p:cNvSpPr>
          <p:nvPr>
            <p:ph idx="1"/>
          </p:nvPr>
        </p:nvSpPr>
        <p:spPr>
          <a:xfrm>
            <a:off x="345715" y="1463041"/>
            <a:ext cx="11500567" cy="5190007"/>
          </a:xfrm>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https://marylandpublicschools.org/about/Pages/DSFSS/SSSP/SMH/index.aspx</a:t>
            </a:r>
            <a:endParaRPr lang="en-US" dirty="0"/>
          </a:p>
          <a:p>
            <a:endParaRPr lang="en-US" dirty="0"/>
          </a:p>
        </p:txBody>
      </p:sp>
      <p:pic>
        <p:nvPicPr>
          <p:cNvPr id="4" name="Picture 3">
            <a:extLst>
              <a:ext uri="{FF2B5EF4-FFF2-40B4-BE49-F238E27FC236}">
                <a16:creationId xmlns:a16="http://schemas.microsoft.com/office/drawing/2014/main" id="{C50F508B-8D18-4367-B942-124E80D76FA2}"/>
              </a:ext>
            </a:extLst>
          </p:cNvPr>
          <p:cNvPicPr>
            <a:picLocks noChangeAspect="1"/>
          </p:cNvPicPr>
          <p:nvPr/>
        </p:nvPicPr>
        <p:blipFill>
          <a:blip r:embed="rId4"/>
          <a:stretch>
            <a:fillRect/>
          </a:stretch>
        </p:blipFill>
        <p:spPr>
          <a:xfrm>
            <a:off x="441435" y="1463041"/>
            <a:ext cx="8434460" cy="4280174"/>
          </a:xfrm>
          <a:prstGeom prst="rect">
            <a:avLst/>
          </a:prstGeom>
        </p:spPr>
      </p:pic>
    </p:spTree>
    <p:extLst>
      <p:ext uri="{BB962C8B-B14F-4D97-AF65-F5344CB8AC3E}">
        <p14:creationId xmlns:p14="http://schemas.microsoft.com/office/powerpoint/2010/main" val="25512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600" b="1" dirty="0"/>
              <a:t>Who We Are – Maryland BHIPP</a:t>
            </a: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4294967295"/>
          </p:nvPr>
        </p:nvPicPr>
        <p:blipFill>
          <a:blip r:embed="rId3"/>
          <a:stretch>
            <a:fillRect/>
          </a:stretch>
        </p:blipFill>
        <p:spPr>
          <a:xfrm>
            <a:off x="280434" y="1674673"/>
            <a:ext cx="4721225" cy="4281487"/>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4803355" y="1674673"/>
            <a:ext cx="6905820"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lang="en-US" sz="2000" dirty="0">
                <a:solidFill>
                  <a:srgbClr val="000000"/>
                </a:solidFill>
                <a:latin typeface="Calibri" panose="020F0502020204030204"/>
              </a:rPr>
              <a:t>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elemental health services:</a:t>
            </a:r>
          </a:p>
          <a:p>
            <a:pPr marL="1200150" lvl="2" indent="-285750" defTabSz="4572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1200150" lvl="2" indent="-285750" defTabSz="457200">
              <a:buFont typeface="Arial" panose="020B0604020202020204" pitchFamily="34" charset="0"/>
              <a:buChar char="•"/>
              <a:defRPr/>
            </a:pPr>
            <a:r>
              <a:rPr lang="en-US" sz="2000" dirty="0">
                <a:solidFill>
                  <a:srgbClr val="000000"/>
                </a:solidFill>
                <a:latin typeface="Calibri" panose="020F0502020204030204"/>
              </a:rPr>
              <a:t>Psychiatry</a:t>
            </a:r>
          </a:p>
          <a:p>
            <a:pPr marL="1200150" lvl="2" indent="-285750" defTabSz="457200">
              <a:buFont typeface="Arial" panose="020B0604020202020204" pitchFamily="34" charset="0"/>
              <a:buChar char="•"/>
              <a:defRPr/>
            </a:pPr>
            <a:r>
              <a:rPr lang="en-US" sz="2000" dirty="0">
                <a:solidFill>
                  <a:srgbClr val="000000"/>
                </a:solidFill>
                <a:latin typeface="Calibri" panose="020F0502020204030204"/>
              </a:rPr>
              <a:t>Psychology</a:t>
            </a:r>
          </a:p>
          <a:p>
            <a:pPr marL="1200150" lvl="2" indent="-285750" defTabSz="4572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Counseling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C656-BE9A-4290-ACF1-AA9ED1E78C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4B37043-1599-4D98-9C51-D5FF75D8EE6A}"/>
              </a:ext>
            </a:extLst>
          </p:cNvPr>
          <p:cNvPicPr>
            <a:picLocks noGrp="1" noChangeAspect="1"/>
          </p:cNvPicPr>
          <p:nvPr>
            <p:ph idx="1"/>
          </p:nvPr>
        </p:nvPicPr>
        <p:blipFill>
          <a:blip r:embed="rId2"/>
          <a:stretch>
            <a:fillRect/>
          </a:stretch>
        </p:blipFill>
        <p:spPr>
          <a:xfrm>
            <a:off x="1840230" y="1463674"/>
            <a:ext cx="6852463" cy="5104643"/>
          </a:xfrm>
          <a:prstGeom prst="rect">
            <a:avLst/>
          </a:prstGeom>
        </p:spPr>
      </p:pic>
    </p:spTree>
    <p:extLst>
      <p:ext uri="{BB962C8B-B14F-4D97-AF65-F5344CB8AC3E}">
        <p14:creationId xmlns:p14="http://schemas.microsoft.com/office/powerpoint/2010/main" val="352426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BCF-A1A4-4E4E-9415-B86E3E812A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D4B5243-FAD7-4D52-BC16-D726A8FB8147}"/>
              </a:ext>
            </a:extLst>
          </p:cNvPr>
          <p:cNvPicPr>
            <a:picLocks noChangeAspect="1"/>
          </p:cNvPicPr>
          <p:nvPr/>
        </p:nvPicPr>
        <p:blipFill>
          <a:blip r:embed="rId3"/>
          <a:stretch>
            <a:fillRect/>
          </a:stretch>
        </p:blipFill>
        <p:spPr>
          <a:xfrm>
            <a:off x="170481" y="95896"/>
            <a:ext cx="11851037" cy="6211914"/>
          </a:xfrm>
          <a:prstGeom prst="rect">
            <a:avLst/>
          </a:prstGeom>
        </p:spPr>
      </p:pic>
      <p:sp>
        <p:nvSpPr>
          <p:cNvPr id="5" name="TextBox 4">
            <a:extLst>
              <a:ext uri="{FF2B5EF4-FFF2-40B4-BE49-F238E27FC236}">
                <a16:creationId xmlns:a16="http://schemas.microsoft.com/office/drawing/2014/main" id="{98A09590-30C1-4901-A39C-C77C5B16D9F2}"/>
              </a:ext>
            </a:extLst>
          </p:cNvPr>
          <p:cNvSpPr txBox="1"/>
          <p:nvPr/>
        </p:nvSpPr>
        <p:spPr>
          <a:xfrm flipV="1">
            <a:off x="3983064" y="1348617"/>
            <a:ext cx="573437" cy="232210"/>
          </a:xfrm>
          <a:prstGeom prst="rect">
            <a:avLst/>
          </a:prstGeom>
          <a:solidFill>
            <a:srgbClr val="60B884"/>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51BF9F2-7BB0-4C74-9AB5-425D483F2796}"/>
              </a:ext>
            </a:extLst>
          </p:cNvPr>
          <p:cNvSpPr txBox="1"/>
          <p:nvPr/>
        </p:nvSpPr>
        <p:spPr>
          <a:xfrm>
            <a:off x="72902" y="6485105"/>
            <a:ext cx="7056318" cy="276999"/>
          </a:xfrm>
          <a:prstGeom prst="rect">
            <a:avLst/>
          </a:prstGeom>
          <a:noFill/>
        </p:spPr>
        <p:txBody>
          <a:bodyPr wrap="square" rtlCol="0">
            <a:spAutoFit/>
          </a:bodyPr>
          <a:lstStyle/>
          <a:p>
            <a:r>
              <a:rPr lang="en-US" sz="1200" dirty="0"/>
              <a:t>Figure modified from aris-clinica.com</a:t>
            </a:r>
          </a:p>
        </p:txBody>
      </p:sp>
    </p:spTree>
    <p:extLst>
      <p:ext uri="{BB962C8B-B14F-4D97-AF65-F5344CB8AC3E}">
        <p14:creationId xmlns:p14="http://schemas.microsoft.com/office/powerpoint/2010/main" val="127269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8AE9-CC5E-4AB3-833E-FC8E3D0375ED}"/>
              </a:ext>
            </a:extLst>
          </p:cNvPr>
          <p:cNvSpPr>
            <a:spLocks noGrp="1"/>
          </p:cNvSpPr>
          <p:nvPr>
            <p:ph type="title"/>
          </p:nvPr>
        </p:nvSpPr>
        <p:spPr/>
        <p:txBody>
          <a:bodyPr>
            <a:normAutofit/>
          </a:bodyPr>
          <a:lstStyle/>
          <a:p>
            <a:r>
              <a:rPr lang="en-US" sz="4000" dirty="0"/>
              <a:t>Levels of care</a:t>
            </a:r>
          </a:p>
        </p:txBody>
      </p:sp>
      <p:sp>
        <p:nvSpPr>
          <p:cNvPr id="3" name="Content Placeholder 2">
            <a:extLst>
              <a:ext uri="{FF2B5EF4-FFF2-40B4-BE49-F238E27FC236}">
                <a16:creationId xmlns:a16="http://schemas.microsoft.com/office/drawing/2014/main" id="{0F29E5EE-06E6-4318-8979-4147C9223579}"/>
              </a:ext>
            </a:extLst>
          </p:cNvPr>
          <p:cNvSpPr>
            <a:spLocks noGrp="1"/>
          </p:cNvSpPr>
          <p:nvPr>
            <p:ph idx="1"/>
          </p:nvPr>
        </p:nvSpPr>
        <p:spPr>
          <a:xfrm>
            <a:off x="390525" y="1030014"/>
            <a:ext cx="10963275" cy="5827986"/>
          </a:xfrm>
        </p:spPr>
        <p:txBody>
          <a:bodyPr>
            <a:normAutofit/>
          </a:bodyPr>
          <a:lstStyle/>
          <a:p>
            <a:r>
              <a:rPr lang="en-US" sz="2000" dirty="0">
                <a:solidFill>
                  <a:schemeClr val="tx1"/>
                </a:solidFill>
              </a:rPr>
              <a:t>Partial Hospitalization Program (“Day Hospital”)</a:t>
            </a:r>
          </a:p>
          <a:p>
            <a:pPr lvl="1"/>
            <a:r>
              <a:rPr lang="en-US" sz="2000" dirty="0">
                <a:solidFill>
                  <a:schemeClr val="tx1"/>
                </a:solidFill>
              </a:rPr>
              <a:t>School day hours (~8-3p) 5 days/week, M-F</a:t>
            </a:r>
          </a:p>
          <a:p>
            <a:pPr lvl="1"/>
            <a:r>
              <a:rPr lang="en-US" sz="2000" dirty="0">
                <a:solidFill>
                  <a:schemeClr val="tx1"/>
                </a:solidFill>
              </a:rPr>
              <a:t>Marked “present” in school</a:t>
            </a:r>
          </a:p>
          <a:p>
            <a:pPr lvl="1"/>
            <a:r>
              <a:rPr lang="en-US" sz="2000" dirty="0">
                <a:solidFill>
                  <a:schemeClr val="tx1"/>
                </a:solidFill>
              </a:rPr>
              <a:t>Sees PNP/PhD/CAP MD once/day </a:t>
            </a:r>
          </a:p>
          <a:p>
            <a:pPr lvl="1"/>
            <a:r>
              <a:rPr lang="en-US" sz="2000" dirty="0">
                <a:solidFill>
                  <a:schemeClr val="tx1"/>
                </a:solidFill>
              </a:rPr>
              <a:t>Family participation required</a:t>
            </a:r>
          </a:p>
          <a:p>
            <a:pPr lvl="1"/>
            <a:r>
              <a:rPr lang="en-US" sz="2000" dirty="0">
                <a:solidFill>
                  <a:schemeClr val="tx1"/>
                </a:solidFill>
              </a:rPr>
              <a:t>LOS ~1-3 weeks typically</a:t>
            </a:r>
          </a:p>
          <a:p>
            <a:pPr lvl="1"/>
            <a:r>
              <a:rPr lang="en-US" sz="2000" dirty="0">
                <a:solidFill>
                  <a:schemeClr val="tx1"/>
                </a:solidFill>
              </a:rPr>
              <a:t>Multidisciplinary team—may include MD, PhD, MA, LCSW, OT, others</a:t>
            </a:r>
          </a:p>
          <a:p>
            <a:pPr lvl="1"/>
            <a:r>
              <a:rPr lang="en-US" sz="2000" dirty="0">
                <a:solidFill>
                  <a:schemeClr val="tx1"/>
                </a:solidFill>
              </a:rPr>
              <a:t>Step up or step down service</a:t>
            </a:r>
          </a:p>
          <a:p>
            <a:pPr lvl="1"/>
            <a:r>
              <a:rPr lang="en-US" sz="2000" dirty="0">
                <a:solidFill>
                  <a:schemeClr val="tx1"/>
                </a:solidFill>
              </a:rPr>
              <a:t>Planned/urgent admission not emergent admission</a:t>
            </a:r>
          </a:p>
          <a:p>
            <a:pPr lvl="1"/>
            <a:endParaRPr lang="en-US" sz="2000" dirty="0">
              <a:solidFill>
                <a:schemeClr val="tx1"/>
              </a:solidFill>
            </a:endParaRPr>
          </a:p>
          <a:p>
            <a:pPr marL="0" indent="0">
              <a:buNone/>
            </a:pPr>
            <a:endParaRPr lang="en-US" dirty="0"/>
          </a:p>
        </p:txBody>
      </p:sp>
    </p:spTree>
    <p:extLst>
      <p:ext uri="{BB962C8B-B14F-4D97-AF65-F5344CB8AC3E}">
        <p14:creationId xmlns:p14="http://schemas.microsoft.com/office/powerpoint/2010/main" val="332472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01DD-C22B-4160-A17F-F128CD338AE1}"/>
              </a:ext>
            </a:extLst>
          </p:cNvPr>
          <p:cNvSpPr>
            <a:spLocks noGrp="1"/>
          </p:cNvSpPr>
          <p:nvPr>
            <p:ph type="title"/>
          </p:nvPr>
        </p:nvSpPr>
        <p:spPr/>
        <p:txBody>
          <a:bodyPr/>
          <a:lstStyle/>
          <a:p>
            <a:r>
              <a:rPr lang="en-US" dirty="0"/>
              <a:t>PARTIAL HOSPITALIZATION PROGRAMS &amp; DAY HOSPITAL PROGRAMS</a:t>
            </a:r>
          </a:p>
        </p:txBody>
      </p:sp>
      <p:pic>
        <p:nvPicPr>
          <p:cNvPr id="8" name="Content Placeholder 7">
            <a:extLst>
              <a:ext uri="{FF2B5EF4-FFF2-40B4-BE49-F238E27FC236}">
                <a16:creationId xmlns:a16="http://schemas.microsoft.com/office/drawing/2014/main" id="{4B140619-1D55-427E-BD20-8BF247460CC2}"/>
              </a:ext>
            </a:extLst>
          </p:cNvPr>
          <p:cNvPicPr>
            <a:picLocks noGrp="1" noChangeAspect="1"/>
          </p:cNvPicPr>
          <p:nvPr>
            <p:ph idx="1"/>
          </p:nvPr>
        </p:nvPicPr>
        <p:blipFill>
          <a:blip r:embed="rId3"/>
          <a:stretch>
            <a:fillRect/>
          </a:stretch>
        </p:blipFill>
        <p:spPr>
          <a:xfrm>
            <a:off x="1227533" y="1463675"/>
            <a:ext cx="9195345" cy="4110860"/>
          </a:xfrm>
          <a:prstGeom prst="rect">
            <a:avLst/>
          </a:prstGeom>
        </p:spPr>
      </p:pic>
    </p:spTree>
    <p:extLst>
      <p:ext uri="{BB962C8B-B14F-4D97-AF65-F5344CB8AC3E}">
        <p14:creationId xmlns:p14="http://schemas.microsoft.com/office/powerpoint/2010/main" val="239135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8AE9-CC5E-4AB3-833E-FC8E3D0375ED}"/>
              </a:ext>
            </a:extLst>
          </p:cNvPr>
          <p:cNvSpPr>
            <a:spLocks noGrp="1"/>
          </p:cNvSpPr>
          <p:nvPr>
            <p:ph type="title"/>
          </p:nvPr>
        </p:nvSpPr>
        <p:spPr/>
        <p:txBody>
          <a:bodyPr>
            <a:normAutofit/>
          </a:bodyPr>
          <a:lstStyle/>
          <a:p>
            <a:r>
              <a:rPr lang="en-US" sz="4000" dirty="0"/>
              <a:t>Levels of care</a:t>
            </a:r>
          </a:p>
        </p:txBody>
      </p:sp>
      <p:sp>
        <p:nvSpPr>
          <p:cNvPr id="3" name="Content Placeholder 2">
            <a:extLst>
              <a:ext uri="{FF2B5EF4-FFF2-40B4-BE49-F238E27FC236}">
                <a16:creationId xmlns:a16="http://schemas.microsoft.com/office/drawing/2014/main" id="{0F29E5EE-06E6-4318-8979-4147C9223579}"/>
              </a:ext>
            </a:extLst>
          </p:cNvPr>
          <p:cNvSpPr>
            <a:spLocks noGrp="1"/>
          </p:cNvSpPr>
          <p:nvPr>
            <p:ph idx="1"/>
          </p:nvPr>
        </p:nvSpPr>
        <p:spPr>
          <a:xfrm>
            <a:off x="390525" y="1030014"/>
            <a:ext cx="10963275" cy="4913586"/>
          </a:xfrm>
        </p:spPr>
        <p:txBody>
          <a:bodyPr>
            <a:normAutofit/>
          </a:bodyPr>
          <a:lstStyle/>
          <a:p>
            <a:r>
              <a:rPr lang="en-US" sz="2000" dirty="0">
                <a:solidFill>
                  <a:schemeClr val="tx1"/>
                </a:solidFill>
              </a:rPr>
              <a:t>Urgent care/Crisis Center/Walk in</a:t>
            </a:r>
          </a:p>
          <a:p>
            <a:pPr lvl="1"/>
            <a:r>
              <a:rPr lang="en-US" sz="2000" dirty="0">
                <a:solidFill>
                  <a:schemeClr val="tx1"/>
                </a:solidFill>
              </a:rPr>
              <a:t>Vary by county</a:t>
            </a:r>
          </a:p>
          <a:p>
            <a:pPr lvl="1"/>
            <a:r>
              <a:rPr lang="en-US" sz="2000" dirty="0">
                <a:solidFill>
                  <a:schemeClr val="tx1"/>
                </a:solidFill>
              </a:rPr>
              <a:t>Can sometimes be 1x can be ongoing can be referral/connector</a:t>
            </a:r>
          </a:p>
          <a:p>
            <a:endParaRPr lang="en-US" dirty="0"/>
          </a:p>
        </p:txBody>
      </p:sp>
    </p:spTree>
    <p:extLst>
      <p:ext uri="{BB962C8B-B14F-4D97-AF65-F5344CB8AC3E}">
        <p14:creationId xmlns:p14="http://schemas.microsoft.com/office/powerpoint/2010/main" val="65577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13FF-0DC2-4BD1-9749-432BDFCC16D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B57D17F-88DA-4563-BBC9-6E2715380595}"/>
              </a:ext>
            </a:extLst>
          </p:cNvPr>
          <p:cNvGraphicFramePr>
            <a:graphicFrameLocks noGrp="1"/>
          </p:cNvGraphicFramePr>
          <p:nvPr>
            <p:ph idx="1"/>
            <p:extLst>
              <p:ext uri="{D42A27DB-BD31-4B8C-83A1-F6EECF244321}">
                <p14:modId xmlns:p14="http://schemas.microsoft.com/office/powerpoint/2010/main" val="140271450"/>
              </p:ext>
            </p:extLst>
          </p:nvPr>
        </p:nvGraphicFramePr>
        <p:xfrm>
          <a:off x="308472" y="143219"/>
          <a:ext cx="11600761" cy="6497363"/>
        </p:xfrm>
        <a:graphic>
          <a:graphicData uri="http://schemas.openxmlformats.org/drawingml/2006/table">
            <a:tbl>
              <a:tblPr firstRow="1" firstCol="1" bandRow="1">
                <a:tableStyleId>{5C22544A-7EE6-4342-B048-85BDC9FD1C3A}</a:tableStyleId>
              </a:tblPr>
              <a:tblGrid>
                <a:gridCol w="6702263">
                  <a:extLst>
                    <a:ext uri="{9D8B030D-6E8A-4147-A177-3AD203B41FA5}">
                      <a16:colId xmlns:a16="http://schemas.microsoft.com/office/drawing/2014/main" val="2179255313"/>
                    </a:ext>
                  </a:extLst>
                </a:gridCol>
                <a:gridCol w="2335708">
                  <a:extLst>
                    <a:ext uri="{9D8B030D-6E8A-4147-A177-3AD203B41FA5}">
                      <a16:colId xmlns:a16="http://schemas.microsoft.com/office/drawing/2014/main" val="2458900160"/>
                    </a:ext>
                  </a:extLst>
                </a:gridCol>
                <a:gridCol w="2562790">
                  <a:extLst>
                    <a:ext uri="{9D8B030D-6E8A-4147-A177-3AD203B41FA5}">
                      <a16:colId xmlns:a16="http://schemas.microsoft.com/office/drawing/2014/main" val="2609729066"/>
                    </a:ext>
                  </a:extLst>
                </a:gridCol>
              </a:tblGrid>
              <a:tr h="1186417">
                <a:tc>
                  <a:txBody>
                    <a:bodyPr/>
                    <a:lstStyle/>
                    <a:p>
                      <a:pPr marL="0" marR="0" algn="ctr">
                        <a:spcBef>
                          <a:spcPts val="0"/>
                        </a:spcBef>
                        <a:spcAft>
                          <a:spcPts val="0"/>
                        </a:spcAft>
                      </a:pPr>
                      <a:r>
                        <a:rPr lang="en-US" sz="2400" b="1" dirty="0">
                          <a:effectLst/>
                        </a:rPr>
                        <a:t>COUNTY/REGION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 EMERGENCY DEPARTMENTS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 URGENT CARE CENTERS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573762"/>
                  </a:ext>
                </a:extLst>
              </a:tr>
              <a:tr h="416698">
                <a:tc>
                  <a:txBody>
                    <a:bodyPr/>
                    <a:lstStyle/>
                    <a:p>
                      <a:pPr marL="0" marR="0" algn="ctr">
                        <a:spcBef>
                          <a:spcPts val="0"/>
                        </a:spcBef>
                        <a:spcAft>
                          <a:spcPts val="0"/>
                        </a:spcAft>
                      </a:pPr>
                      <a:r>
                        <a:rPr lang="en-US" sz="2400" b="1" dirty="0">
                          <a:effectLst/>
                        </a:rPr>
                        <a:t>Anne Arundel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2</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4</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982400"/>
                  </a:ext>
                </a:extLst>
              </a:tr>
              <a:tr h="416698">
                <a:tc>
                  <a:txBody>
                    <a:bodyPr/>
                    <a:lstStyle/>
                    <a:p>
                      <a:pPr marL="0" marR="0" algn="ctr">
                        <a:spcBef>
                          <a:spcPts val="0"/>
                        </a:spcBef>
                        <a:spcAft>
                          <a:spcPts val="0"/>
                        </a:spcAft>
                      </a:pPr>
                      <a:r>
                        <a:rPr lang="en-US" sz="2400" b="1" dirty="0">
                          <a:effectLst/>
                        </a:rPr>
                        <a:t>Baltimore City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16</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2</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3041513"/>
                  </a:ext>
                </a:extLst>
              </a:tr>
              <a:tr h="416698">
                <a:tc>
                  <a:txBody>
                    <a:bodyPr/>
                    <a:lstStyle/>
                    <a:p>
                      <a:pPr marL="0" marR="0" algn="ctr">
                        <a:spcBef>
                          <a:spcPts val="0"/>
                        </a:spcBef>
                        <a:spcAft>
                          <a:spcPts val="0"/>
                        </a:spcAft>
                      </a:pPr>
                      <a:r>
                        <a:rPr lang="en-US" sz="2400" b="1" dirty="0">
                          <a:effectLst/>
                        </a:rPr>
                        <a:t>Baltimore County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6</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371786"/>
                  </a:ext>
                </a:extLst>
              </a:tr>
              <a:tr h="790945">
                <a:tc>
                  <a:txBody>
                    <a:bodyPr/>
                    <a:lstStyle/>
                    <a:p>
                      <a:pPr marL="0" marR="0" algn="ctr">
                        <a:spcBef>
                          <a:spcPts val="0"/>
                        </a:spcBef>
                        <a:spcAft>
                          <a:spcPts val="0"/>
                        </a:spcAft>
                      </a:pPr>
                      <a:r>
                        <a:rPr lang="en-US" sz="2400" b="1" dirty="0">
                          <a:effectLst/>
                        </a:rPr>
                        <a:t>Central Maryland (Frederick, Howard, Carroll, Harford)</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7</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8</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687257"/>
                  </a:ext>
                </a:extLst>
              </a:tr>
              <a:tr h="1186417">
                <a:tc>
                  <a:txBody>
                    <a:bodyPr/>
                    <a:lstStyle/>
                    <a:p>
                      <a:pPr marL="0" marR="0" algn="ctr">
                        <a:spcBef>
                          <a:spcPts val="0"/>
                        </a:spcBef>
                        <a:spcAft>
                          <a:spcPts val="0"/>
                        </a:spcAft>
                      </a:pPr>
                      <a:r>
                        <a:rPr lang="en-US" sz="2400" b="1">
                          <a:effectLst/>
                        </a:rPr>
                        <a:t>Eastern Shore (Caroline, Cecil, Dorchester, Queen Anne’s, Somerset, Talbot, Wicomico, Worchester)</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8</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9</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297389"/>
                  </a:ext>
                </a:extLst>
              </a:tr>
              <a:tr h="416698">
                <a:tc>
                  <a:txBody>
                    <a:bodyPr/>
                    <a:lstStyle/>
                    <a:p>
                      <a:pPr marL="0" marR="0" algn="ctr">
                        <a:spcBef>
                          <a:spcPts val="0"/>
                        </a:spcBef>
                        <a:spcAft>
                          <a:spcPts val="0"/>
                        </a:spcAft>
                      </a:pPr>
                      <a:r>
                        <a:rPr lang="en-US" sz="2400" b="1">
                          <a:effectLst/>
                        </a:rPr>
                        <a:t>Montgomery</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17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13</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97867"/>
                  </a:ext>
                </a:extLst>
              </a:tr>
              <a:tr h="416698">
                <a:tc>
                  <a:txBody>
                    <a:bodyPr/>
                    <a:lstStyle/>
                    <a:p>
                      <a:pPr marL="0" marR="0" algn="ctr">
                        <a:spcBef>
                          <a:spcPts val="0"/>
                        </a:spcBef>
                        <a:spcAft>
                          <a:spcPts val="0"/>
                        </a:spcAft>
                      </a:pPr>
                      <a:r>
                        <a:rPr lang="en-US" sz="2400" b="1">
                          <a:effectLst/>
                        </a:rPr>
                        <a:t>Prince George’s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519026"/>
                  </a:ext>
                </a:extLst>
              </a:tr>
              <a:tr h="416698">
                <a:tc>
                  <a:txBody>
                    <a:bodyPr/>
                    <a:lstStyle/>
                    <a:p>
                      <a:pPr marL="0" marR="0" algn="ctr">
                        <a:spcBef>
                          <a:spcPts val="0"/>
                        </a:spcBef>
                        <a:spcAft>
                          <a:spcPts val="0"/>
                        </a:spcAft>
                      </a:pPr>
                      <a:r>
                        <a:rPr lang="en-US" sz="2400" b="1">
                          <a:effectLst/>
                        </a:rPr>
                        <a:t>Southern Maryland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3</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1138815"/>
                  </a:ext>
                </a:extLst>
              </a:tr>
              <a:tr h="416698">
                <a:tc>
                  <a:txBody>
                    <a:bodyPr/>
                    <a:lstStyle/>
                    <a:p>
                      <a:pPr marL="0" marR="0" algn="ctr">
                        <a:spcBef>
                          <a:spcPts val="0"/>
                        </a:spcBef>
                        <a:spcAft>
                          <a:spcPts val="0"/>
                        </a:spcAft>
                      </a:pPr>
                      <a:r>
                        <a:rPr lang="en-US" sz="2400" b="1">
                          <a:effectLst/>
                        </a:rPr>
                        <a:t>Western Maryland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rPr>
                        <a:t>3</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rPr>
                        <a:t>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423438"/>
                  </a:ext>
                </a:extLst>
              </a:tr>
              <a:tr h="416698">
                <a:tc>
                  <a:txBody>
                    <a:bodyPr/>
                    <a:lstStyle/>
                    <a:p>
                      <a:pPr marL="0" marR="0" algn="ctr">
                        <a:spcBef>
                          <a:spcPts val="0"/>
                        </a:spcBef>
                        <a:spcAft>
                          <a:spcPts val="0"/>
                        </a:spcAft>
                      </a:pPr>
                      <a:r>
                        <a:rPr lang="en-US" sz="2400" b="1" dirty="0">
                          <a:effectLst/>
                        </a:rPr>
                        <a:t>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gn="ctr">
                        <a:spcBef>
                          <a:spcPts val="0"/>
                        </a:spcBef>
                        <a:spcAft>
                          <a:spcPts val="0"/>
                        </a:spcAft>
                      </a:pPr>
                      <a:r>
                        <a:rPr lang="en-US" sz="2400" b="1" dirty="0">
                          <a:solidFill>
                            <a:schemeClr val="bg1"/>
                          </a:solidFill>
                          <a:effectLst/>
                        </a:rPr>
                        <a:t>69</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gn="ctr">
                        <a:spcBef>
                          <a:spcPts val="0"/>
                        </a:spcBef>
                        <a:spcAft>
                          <a:spcPts val="0"/>
                        </a:spcAft>
                      </a:pPr>
                      <a:r>
                        <a:rPr lang="en-US" sz="2400" b="1" dirty="0">
                          <a:solidFill>
                            <a:schemeClr val="bg1"/>
                          </a:solidFill>
                          <a:effectLst/>
                        </a:rPr>
                        <a:t>48</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extLst>
                  <a:ext uri="{0D108BD9-81ED-4DB2-BD59-A6C34878D82A}">
                    <a16:rowId xmlns:a16="http://schemas.microsoft.com/office/drawing/2014/main" val="2194951074"/>
                  </a:ext>
                </a:extLst>
              </a:tr>
            </a:tbl>
          </a:graphicData>
        </a:graphic>
      </p:graphicFrame>
    </p:spTree>
    <p:extLst>
      <p:ext uri="{BB962C8B-B14F-4D97-AF65-F5344CB8AC3E}">
        <p14:creationId xmlns:p14="http://schemas.microsoft.com/office/powerpoint/2010/main" val="121902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ACB-2EEC-43E6-B87A-2D3D32C992E0}"/>
              </a:ext>
            </a:extLst>
          </p:cNvPr>
          <p:cNvSpPr>
            <a:spLocks noGrp="1"/>
          </p:cNvSpPr>
          <p:nvPr>
            <p:ph type="title"/>
          </p:nvPr>
        </p:nvSpPr>
        <p:spPr/>
        <p:txBody>
          <a:bodyPr/>
          <a:lstStyle/>
          <a:p>
            <a:r>
              <a:rPr lang="en-US" dirty="0"/>
              <a:t>SHEPPARD PRATT URGENT CARE SERVICES</a:t>
            </a:r>
          </a:p>
        </p:txBody>
      </p:sp>
      <p:pic>
        <p:nvPicPr>
          <p:cNvPr id="4" name="Content Placeholder 3">
            <a:extLst>
              <a:ext uri="{FF2B5EF4-FFF2-40B4-BE49-F238E27FC236}">
                <a16:creationId xmlns:a16="http://schemas.microsoft.com/office/drawing/2014/main" id="{D579972F-CA34-45DB-ABDF-8E22931210DB}"/>
              </a:ext>
            </a:extLst>
          </p:cNvPr>
          <p:cNvPicPr>
            <a:picLocks noGrp="1" noChangeAspect="1"/>
          </p:cNvPicPr>
          <p:nvPr>
            <p:ph idx="1"/>
          </p:nvPr>
        </p:nvPicPr>
        <p:blipFill>
          <a:blip r:embed="rId3"/>
          <a:stretch>
            <a:fillRect/>
          </a:stretch>
        </p:blipFill>
        <p:spPr>
          <a:xfrm>
            <a:off x="630841" y="2438773"/>
            <a:ext cx="9489461" cy="3868738"/>
          </a:xfrm>
          <a:prstGeom prst="rect">
            <a:avLst/>
          </a:prstGeom>
        </p:spPr>
      </p:pic>
      <p:sp>
        <p:nvSpPr>
          <p:cNvPr id="3" name="Rectangle 2">
            <a:extLst>
              <a:ext uri="{FF2B5EF4-FFF2-40B4-BE49-F238E27FC236}">
                <a16:creationId xmlns:a16="http://schemas.microsoft.com/office/drawing/2014/main" id="{AFAD9052-F8CD-4D64-9E5E-5277375A64CD}"/>
              </a:ext>
            </a:extLst>
          </p:cNvPr>
          <p:cNvSpPr/>
          <p:nvPr/>
        </p:nvSpPr>
        <p:spPr>
          <a:xfrm>
            <a:off x="2743200" y="1710267"/>
            <a:ext cx="6400800" cy="400110"/>
          </a:xfrm>
          <a:prstGeom prst="rect">
            <a:avLst/>
          </a:prstGeom>
        </p:spPr>
        <p:txBody>
          <a:bodyPr wrap="square">
            <a:spAutoFit/>
          </a:bodyPr>
          <a:lstStyle/>
          <a:p>
            <a:pPr lvl="1"/>
            <a:r>
              <a:rPr lang="en-US" sz="2000" dirty="0">
                <a:hlinkClick r:id="rId4"/>
              </a:rPr>
              <a:t>Psychiatric Urgent Care | Care Finder | Sheppard Pratt</a:t>
            </a:r>
            <a:endParaRPr lang="en-US" sz="2000" dirty="0"/>
          </a:p>
        </p:txBody>
      </p:sp>
    </p:spTree>
    <p:extLst>
      <p:ext uri="{BB962C8B-B14F-4D97-AF65-F5344CB8AC3E}">
        <p14:creationId xmlns:p14="http://schemas.microsoft.com/office/powerpoint/2010/main" val="144981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BCF-A1A4-4E4E-9415-B86E3E812A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D4B5243-FAD7-4D52-BC16-D726A8FB8147}"/>
              </a:ext>
            </a:extLst>
          </p:cNvPr>
          <p:cNvPicPr>
            <a:picLocks noChangeAspect="1"/>
          </p:cNvPicPr>
          <p:nvPr/>
        </p:nvPicPr>
        <p:blipFill>
          <a:blip r:embed="rId3"/>
          <a:stretch>
            <a:fillRect/>
          </a:stretch>
        </p:blipFill>
        <p:spPr>
          <a:xfrm>
            <a:off x="170481" y="95896"/>
            <a:ext cx="11851037" cy="6211914"/>
          </a:xfrm>
          <a:prstGeom prst="rect">
            <a:avLst/>
          </a:prstGeom>
        </p:spPr>
      </p:pic>
      <p:sp>
        <p:nvSpPr>
          <p:cNvPr id="5" name="TextBox 4">
            <a:extLst>
              <a:ext uri="{FF2B5EF4-FFF2-40B4-BE49-F238E27FC236}">
                <a16:creationId xmlns:a16="http://schemas.microsoft.com/office/drawing/2014/main" id="{98A09590-30C1-4901-A39C-C77C5B16D9F2}"/>
              </a:ext>
            </a:extLst>
          </p:cNvPr>
          <p:cNvSpPr txBox="1"/>
          <p:nvPr/>
        </p:nvSpPr>
        <p:spPr>
          <a:xfrm flipV="1">
            <a:off x="3983064" y="1348617"/>
            <a:ext cx="573437" cy="232210"/>
          </a:xfrm>
          <a:prstGeom prst="rect">
            <a:avLst/>
          </a:prstGeom>
          <a:solidFill>
            <a:srgbClr val="60B8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1BF9F2-7BB0-4C74-9AB5-425D483F2796}"/>
              </a:ext>
            </a:extLst>
          </p:cNvPr>
          <p:cNvSpPr txBox="1"/>
          <p:nvPr/>
        </p:nvSpPr>
        <p:spPr>
          <a:xfrm>
            <a:off x="72902" y="6485105"/>
            <a:ext cx="70563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Figure modified from aris-clinica.com</a:t>
            </a:r>
          </a:p>
        </p:txBody>
      </p:sp>
    </p:spTree>
    <p:extLst>
      <p:ext uri="{BB962C8B-B14F-4D97-AF65-F5344CB8AC3E}">
        <p14:creationId xmlns:p14="http://schemas.microsoft.com/office/powerpoint/2010/main" val="519189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A38-AD31-4453-9A26-4D0C5B978568}"/>
              </a:ext>
            </a:extLst>
          </p:cNvPr>
          <p:cNvSpPr>
            <a:spLocks noGrp="1"/>
          </p:cNvSpPr>
          <p:nvPr>
            <p:ph type="title"/>
          </p:nvPr>
        </p:nvSpPr>
        <p:spPr/>
        <p:txBody>
          <a:bodyPr>
            <a:normAutofit/>
          </a:bodyPr>
          <a:lstStyle/>
          <a:p>
            <a:r>
              <a:rPr lang="en-US" sz="4000" dirty="0"/>
              <a:t>Levels of care</a:t>
            </a:r>
          </a:p>
        </p:txBody>
      </p:sp>
      <p:sp>
        <p:nvSpPr>
          <p:cNvPr id="3" name="Content Placeholder 2">
            <a:extLst>
              <a:ext uri="{FF2B5EF4-FFF2-40B4-BE49-F238E27FC236}">
                <a16:creationId xmlns:a16="http://schemas.microsoft.com/office/drawing/2014/main" id="{96BBC1AC-B49C-4172-BFDB-BD0E55F6E2D7}"/>
              </a:ext>
            </a:extLst>
          </p:cNvPr>
          <p:cNvSpPr>
            <a:spLocks noGrp="1"/>
          </p:cNvSpPr>
          <p:nvPr>
            <p:ph idx="1"/>
          </p:nvPr>
        </p:nvSpPr>
        <p:spPr/>
        <p:txBody>
          <a:bodyPr/>
          <a:lstStyle/>
          <a:p>
            <a:r>
              <a:rPr lang="en-US" sz="2000" dirty="0">
                <a:solidFill>
                  <a:schemeClr val="tx1"/>
                </a:solidFill>
              </a:rPr>
              <a:t>Inpatient Hospitalization</a:t>
            </a:r>
          </a:p>
          <a:p>
            <a:pPr lvl="1"/>
            <a:r>
              <a:rPr lang="en-US" sz="2000" dirty="0">
                <a:solidFill>
                  <a:schemeClr val="tx1"/>
                </a:solidFill>
              </a:rPr>
              <a:t>24/7 care for acute illness/safety concerns</a:t>
            </a:r>
          </a:p>
          <a:p>
            <a:pPr lvl="1"/>
            <a:r>
              <a:rPr lang="en-US" sz="2000" dirty="0">
                <a:solidFill>
                  <a:schemeClr val="tx1"/>
                </a:solidFill>
              </a:rPr>
              <a:t>Multidisciplinary team</a:t>
            </a:r>
          </a:p>
          <a:p>
            <a:pPr lvl="1"/>
            <a:r>
              <a:rPr lang="en-US" sz="2000" dirty="0">
                <a:solidFill>
                  <a:schemeClr val="tx1"/>
                </a:solidFill>
              </a:rPr>
              <a:t>LOS 5-10 days typically “ICU” model, leave when less acutely ill vs well</a:t>
            </a:r>
          </a:p>
          <a:p>
            <a:r>
              <a:rPr lang="en-US" sz="2000" dirty="0">
                <a:solidFill>
                  <a:schemeClr val="tx1"/>
                </a:solidFill>
              </a:rPr>
              <a:t>Residential Treatment Center</a:t>
            </a:r>
          </a:p>
          <a:p>
            <a:pPr lvl="1"/>
            <a:r>
              <a:rPr lang="en-US" sz="2000" dirty="0">
                <a:solidFill>
                  <a:schemeClr val="tx1"/>
                </a:solidFill>
              </a:rPr>
              <a:t>24/7 care for </a:t>
            </a:r>
            <a:r>
              <a:rPr lang="en-US" sz="2000" b="1" dirty="0">
                <a:solidFill>
                  <a:schemeClr val="tx1"/>
                </a:solidFill>
              </a:rPr>
              <a:t>non-acute</a:t>
            </a:r>
            <a:r>
              <a:rPr lang="en-US" sz="2000" dirty="0">
                <a:solidFill>
                  <a:schemeClr val="tx1"/>
                </a:solidFill>
              </a:rPr>
              <a:t> situation in which youth is unable to be maintained in the home and community—requires a primary agency to sponsor</a:t>
            </a:r>
          </a:p>
          <a:p>
            <a:endParaRPr lang="en-US" dirty="0"/>
          </a:p>
        </p:txBody>
      </p:sp>
    </p:spTree>
    <p:extLst>
      <p:ext uri="{BB962C8B-B14F-4D97-AF65-F5344CB8AC3E}">
        <p14:creationId xmlns:p14="http://schemas.microsoft.com/office/powerpoint/2010/main" val="23767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314CE-81EA-4626-9059-DF3A08CE166D}"/>
              </a:ext>
            </a:extLst>
          </p:cNvPr>
          <p:cNvSpPr>
            <a:spLocks noGrp="1"/>
          </p:cNvSpPr>
          <p:nvPr>
            <p:ph type="title"/>
          </p:nvPr>
        </p:nvSpPr>
        <p:spPr/>
        <p:txBody>
          <a:bodyPr/>
          <a:lstStyle/>
          <a:p>
            <a:r>
              <a:rPr lang="en-US" dirty="0"/>
              <a:t>INPATIENT PSYCHIATRIC SERVICES  </a:t>
            </a:r>
          </a:p>
        </p:txBody>
      </p:sp>
      <p:pic>
        <p:nvPicPr>
          <p:cNvPr id="5" name="Content Placeholder 4">
            <a:extLst>
              <a:ext uri="{FF2B5EF4-FFF2-40B4-BE49-F238E27FC236}">
                <a16:creationId xmlns:a16="http://schemas.microsoft.com/office/drawing/2014/main" id="{C31A1EB0-A77E-431F-8EFF-3A802438A5E4}"/>
              </a:ext>
            </a:extLst>
          </p:cNvPr>
          <p:cNvPicPr>
            <a:picLocks noGrp="1" noChangeAspect="1"/>
          </p:cNvPicPr>
          <p:nvPr>
            <p:ph idx="1"/>
          </p:nvPr>
        </p:nvPicPr>
        <p:blipFill>
          <a:blip r:embed="rId3"/>
          <a:stretch>
            <a:fillRect/>
          </a:stretch>
        </p:blipFill>
        <p:spPr>
          <a:xfrm>
            <a:off x="1534510" y="1463674"/>
            <a:ext cx="7375117" cy="5070393"/>
          </a:xfrm>
          <a:prstGeom prst="rect">
            <a:avLst/>
          </a:prstGeom>
        </p:spPr>
      </p:pic>
    </p:spTree>
    <p:extLst>
      <p:ext uri="{BB962C8B-B14F-4D97-AF65-F5344CB8AC3E}">
        <p14:creationId xmlns:p14="http://schemas.microsoft.com/office/powerpoint/2010/main" val="162197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Partners &amp; Funding</a:t>
            </a:r>
          </a:p>
        </p:txBody>
      </p:sp>
      <p:sp>
        <p:nvSpPr>
          <p:cNvPr id="3" name="Content Placeholder 2"/>
          <p:cNvSpPr>
            <a:spLocks noGrp="1"/>
          </p:cNvSpPr>
          <p:nvPr>
            <p:ph idx="1"/>
          </p:nvPr>
        </p:nvSpPr>
        <p:spPr>
          <a:xfrm>
            <a:off x="345716" y="1350269"/>
            <a:ext cx="11500567" cy="3869595"/>
          </a:xfrm>
        </p:spPr>
        <p:txBody>
          <a:bodyPr/>
          <a:lstStyle/>
          <a:p>
            <a:r>
              <a:rPr lang="en-US" dirty="0">
                <a:solidFill>
                  <a:schemeClr val="tx1"/>
                </a:solidFill>
              </a:rPr>
              <a:t>BHIPP is supported by funding from the </a:t>
            </a:r>
            <a:r>
              <a:rPr lang="en-US" b="1" dirty="0">
                <a:solidFill>
                  <a:schemeClr val="tx1"/>
                </a:solidFill>
              </a:rPr>
              <a:t>Maryland Department of Health, Behavioral Health Administration </a:t>
            </a:r>
            <a:r>
              <a:rPr lang="en-US" dirty="0">
                <a:solidFill>
                  <a:schemeClr val="tx1"/>
                </a:solidFill>
              </a:rPr>
              <a:t>and operates as a collaboration between the </a:t>
            </a:r>
            <a:r>
              <a:rPr lang="en-US" b="1" dirty="0">
                <a:solidFill>
                  <a:schemeClr val="tx1"/>
                </a:solidFill>
              </a:rPr>
              <a:t>University of Maryland School of Medicine</a:t>
            </a:r>
            <a:r>
              <a:rPr lang="en-US" dirty="0">
                <a:solidFill>
                  <a:schemeClr val="tx1"/>
                </a:solidFill>
              </a:rPr>
              <a:t>, the </a:t>
            </a:r>
            <a:r>
              <a:rPr lang="en-US" b="1" dirty="0">
                <a:solidFill>
                  <a:schemeClr val="tx1"/>
                </a:solidFill>
              </a:rPr>
              <a:t>Johns Hopkins University School of Medicine</a:t>
            </a:r>
            <a:r>
              <a:rPr lang="en-US" dirty="0">
                <a:solidFill>
                  <a:schemeClr val="tx1"/>
                </a:solidFill>
              </a:rPr>
              <a:t>, </a:t>
            </a:r>
            <a:r>
              <a:rPr lang="en-US" b="1" dirty="0">
                <a:solidFill>
                  <a:schemeClr val="tx1"/>
                </a:solidFill>
              </a:rPr>
              <a:t>Salisbury University </a:t>
            </a:r>
            <a:r>
              <a:rPr lang="en-US" dirty="0">
                <a:solidFill>
                  <a:schemeClr val="tx1"/>
                </a:solidFill>
              </a:rPr>
              <a:t>and </a:t>
            </a:r>
            <a:r>
              <a:rPr lang="en-US" b="1" dirty="0">
                <a:solidFill>
                  <a:schemeClr val="tx1"/>
                </a:solidFill>
              </a:rPr>
              <a:t>Morgan State University</a:t>
            </a:r>
            <a:r>
              <a:rPr lang="en-US" dirty="0">
                <a:solidFill>
                  <a:schemeClr val="tx1"/>
                </a:solidFill>
              </a:rPr>
              <a:t>.</a:t>
            </a:r>
          </a:p>
          <a:p>
            <a:endParaRPr lang="en-US" dirty="0">
              <a:solidFill>
                <a:schemeClr val="tx1"/>
              </a:solidFill>
            </a:endParaRPr>
          </a:p>
          <a:p>
            <a:r>
              <a:rPr lang="en-US" i="1" dirty="0">
                <a:solidFill>
                  <a:schemeClr val="tx1"/>
                </a:solidFill>
              </a:rPr>
              <a:t>This program is supported by the </a:t>
            </a:r>
            <a:r>
              <a:rPr lang="en-US" b="1" i="1" dirty="0">
                <a:solidFill>
                  <a:schemeClr val="tx1"/>
                </a:solidFill>
              </a:rPr>
              <a:t>Health Resources and Services Administration (HRSA) </a:t>
            </a:r>
            <a:r>
              <a:rPr lang="en-US" i="1" dirty="0">
                <a:solidFill>
                  <a:schemeClr val="tx1"/>
                </a:solidFill>
              </a:rPr>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3"/>
              </a:rPr>
              <a:t>www.hrsa.gov</a:t>
            </a:r>
            <a:r>
              <a:rPr lang="en-US" i="1" dirty="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98" y="5760964"/>
            <a:ext cx="2461508" cy="661402"/>
          </a:xfrm>
          <a:prstGeom prst="rect">
            <a:avLst/>
          </a:prstGeom>
        </p:spPr>
      </p:pic>
      <p:pic>
        <p:nvPicPr>
          <p:cNvPr id="7" name="Picture 6"/>
          <p:cNvPicPr>
            <a:picLocks noChangeAspect="1"/>
          </p:cNvPicPr>
          <p:nvPr/>
        </p:nvPicPr>
        <p:blipFill>
          <a:blip r:embed="rId5"/>
          <a:stretch>
            <a:fillRect/>
          </a:stretch>
        </p:blipFill>
        <p:spPr>
          <a:xfrm>
            <a:off x="3489386" y="5665625"/>
            <a:ext cx="1493825" cy="756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654" y="588923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9521" y="5219864"/>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69CF-9851-43CF-8503-2CFA326D3807}"/>
              </a:ext>
            </a:extLst>
          </p:cNvPr>
          <p:cNvSpPr>
            <a:spLocks noGrp="1"/>
          </p:cNvSpPr>
          <p:nvPr>
            <p:ph type="title"/>
          </p:nvPr>
        </p:nvSpPr>
        <p:spPr/>
        <p:txBody>
          <a:bodyPr/>
          <a:lstStyle/>
          <a:p>
            <a:r>
              <a:rPr lang="en-US" dirty="0"/>
              <a:t>Delaware Child and Adolescent Inpatient Services</a:t>
            </a:r>
          </a:p>
        </p:txBody>
      </p:sp>
      <p:pic>
        <p:nvPicPr>
          <p:cNvPr id="4" name="Content Placeholder 3">
            <a:extLst>
              <a:ext uri="{FF2B5EF4-FFF2-40B4-BE49-F238E27FC236}">
                <a16:creationId xmlns:a16="http://schemas.microsoft.com/office/drawing/2014/main" id="{25119B6A-5EFD-4205-8D5B-6F61F577D9E2}"/>
              </a:ext>
            </a:extLst>
          </p:cNvPr>
          <p:cNvPicPr>
            <a:picLocks noGrp="1" noChangeAspect="1"/>
          </p:cNvPicPr>
          <p:nvPr>
            <p:ph idx="1"/>
          </p:nvPr>
        </p:nvPicPr>
        <p:blipFill>
          <a:blip r:embed="rId3"/>
          <a:stretch>
            <a:fillRect/>
          </a:stretch>
        </p:blipFill>
        <p:spPr>
          <a:xfrm>
            <a:off x="2205991" y="1329661"/>
            <a:ext cx="6526530" cy="5374789"/>
          </a:xfrm>
          <a:prstGeom prst="rect">
            <a:avLst/>
          </a:prstGeom>
        </p:spPr>
      </p:pic>
    </p:spTree>
    <p:extLst>
      <p:ext uri="{BB962C8B-B14F-4D97-AF65-F5344CB8AC3E}">
        <p14:creationId xmlns:p14="http://schemas.microsoft.com/office/powerpoint/2010/main" val="39031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1A78-B8AE-4828-A3C2-936E9D2AD03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31C1418A-F487-461B-99D9-C62350B6693C}"/>
              </a:ext>
            </a:extLst>
          </p:cNvPr>
          <p:cNvGraphicFramePr>
            <a:graphicFrameLocks noGrp="1"/>
          </p:cNvGraphicFramePr>
          <p:nvPr>
            <p:ph idx="1"/>
            <p:extLst>
              <p:ext uri="{D42A27DB-BD31-4B8C-83A1-F6EECF244321}">
                <p14:modId xmlns:p14="http://schemas.microsoft.com/office/powerpoint/2010/main" val="3956771536"/>
              </p:ext>
            </p:extLst>
          </p:nvPr>
        </p:nvGraphicFramePr>
        <p:xfrm>
          <a:off x="377190" y="91440"/>
          <a:ext cx="11475718" cy="6663690"/>
        </p:xfrm>
        <a:graphic>
          <a:graphicData uri="http://schemas.openxmlformats.org/drawingml/2006/table">
            <a:tbl>
              <a:tblPr firstRow="1" firstCol="1" bandRow="1">
                <a:tableStyleId>{5C22544A-7EE6-4342-B048-85BDC9FD1C3A}</a:tableStyleId>
              </a:tblPr>
              <a:tblGrid>
                <a:gridCol w="4348693">
                  <a:extLst>
                    <a:ext uri="{9D8B030D-6E8A-4147-A177-3AD203B41FA5}">
                      <a16:colId xmlns:a16="http://schemas.microsoft.com/office/drawing/2014/main" val="762010198"/>
                    </a:ext>
                  </a:extLst>
                </a:gridCol>
                <a:gridCol w="1449564">
                  <a:extLst>
                    <a:ext uri="{9D8B030D-6E8A-4147-A177-3AD203B41FA5}">
                      <a16:colId xmlns:a16="http://schemas.microsoft.com/office/drawing/2014/main" val="3835362773"/>
                    </a:ext>
                  </a:extLst>
                </a:gridCol>
                <a:gridCol w="1932753">
                  <a:extLst>
                    <a:ext uri="{9D8B030D-6E8A-4147-A177-3AD203B41FA5}">
                      <a16:colId xmlns:a16="http://schemas.microsoft.com/office/drawing/2014/main" val="3686432825"/>
                    </a:ext>
                  </a:extLst>
                </a:gridCol>
                <a:gridCol w="3744708">
                  <a:extLst>
                    <a:ext uri="{9D8B030D-6E8A-4147-A177-3AD203B41FA5}">
                      <a16:colId xmlns:a16="http://schemas.microsoft.com/office/drawing/2014/main" val="2957319606"/>
                    </a:ext>
                  </a:extLst>
                </a:gridCol>
              </a:tblGrid>
              <a:tr h="262228">
                <a:tc>
                  <a:txBody>
                    <a:bodyPr/>
                    <a:lstStyle/>
                    <a:p>
                      <a:pPr marL="0" marR="0" algn="ctr">
                        <a:lnSpc>
                          <a:spcPct val="107000"/>
                        </a:lnSpc>
                        <a:spcBef>
                          <a:spcPts val="0"/>
                        </a:spcBef>
                        <a:spcAft>
                          <a:spcPts val="0"/>
                        </a:spcAft>
                      </a:pPr>
                      <a:r>
                        <a:rPr lang="en-US" sz="1400">
                          <a:effectLst/>
                        </a:rPr>
                        <a:t>Hospital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Age Range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Legal Status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Number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15209"/>
                  </a:ext>
                </a:extLst>
              </a:tr>
              <a:tr h="536591">
                <a:tc>
                  <a:txBody>
                    <a:bodyPr/>
                    <a:lstStyle/>
                    <a:p>
                      <a:pPr marL="0" marR="0" algn="ctr">
                        <a:lnSpc>
                          <a:spcPct val="107000"/>
                        </a:lnSpc>
                        <a:spcBef>
                          <a:spcPts val="0"/>
                        </a:spcBef>
                        <a:spcAft>
                          <a:spcPts val="0"/>
                        </a:spcAft>
                      </a:pPr>
                      <a:r>
                        <a:rPr lang="en-US" sz="1400" dirty="0">
                          <a:effectLst/>
                        </a:rPr>
                        <a:t>Medstar Franklin Square Hospital</a:t>
                      </a:r>
                    </a:p>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12-17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443-777-7207 or 2718</a:t>
                      </a:r>
                    </a:p>
                    <a:p>
                      <a:pPr marL="0" marR="0" algn="ctr">
                        <a:lnSpc>
                          <a:spcPct val="107000"/>
                        </a:lnSpc>
                        <a:spcBef>
                          <a:spcPts val="0"/>
                        </a:spcBef>
                        <a:spcAft>
                          <a:spcPts val="0"/>
                        </a:spcAft>
                      </a:pPr>
                      <a:r>
                        <a:rPr lang="en-US" sz="1400">
                          <a:effectLst/>
                        </a:rPr>
                        <a:t>Fax: 410-350-7590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31143"/>
                  </a:ext>
                </a:extLst>
              </a:tr>
              <a:tr h="810954">
                <a:tc>
                  <a:txBody>
                    <a:bodyPr/>
                    <a:lstStyle/>
                    <a:p>
                      <a:pPr marL="0" marR="0" algn="ctr">
                        <a:lnSpc>
                          <a:spcPct val="107000"/>
                        </a:lnSpc>
                        <a:spcBef>
                          <a:spcPts val="0"/>
                        </a:spcBef>
                        <a:spcAft>
                          <a:spcPts val="0"/>
                        </a:spcAft>
                      </a:pPr>
                      <a:r>
                        <a:rPr lang="en-US" sz="1400">
                          <a:effectLst/>
                        </a:rPr>
                        <a:t>Johns Hopkins Hospital</a:t>
                      </a:r>
                    </a:p>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Voluntary only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410-955-5280</a:t>
                      </a:r>
                    </a:p>
                    <a:p>
                      <a:pPr marL="0" marR="0" algn="ctr">
                        <a:lnSpc>
                          <a:spcPct val="107000"/>
                        </a:lnSpc>
                        <a:spcBef>
                          <a:spcPts val="0"/>
                        </a:spcBef>
                        <a:spcAft>
                          <a:spcPts val="0"/>
                        </a:spcAft>
                      </a:pPr>
                      <a:r>
                        <a:rPr lang="en-US" sz="1400">
                          <a:effectLst/>
                        </a:rPr>
                        <a:t>After hours: 443-287-2798</a:t>
                      </a:r>
                    </a:p>
                    <a:p>
                      <a:pPr marL="0" marR="0" algn="ctr">
                        <a:lnSpc>
                          <a:spcPct val="107000"/>
                        </a:lnSpc>
                        <a:spcBef>
                          <a:spcPts val="0"/>
                        </a:spcBef>
                        <a:spcAft>
                          <a:spcPts val="0"/>
                        </a:spcAft>
                      </a:pPr>
                      <a:r>
                        <a:rPr lang="en-US" sz="1400">
                          <a:effectLst/>
                        </a:rPr>
                        <a:t>Fax: 410-502-5283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989499"/>
                  </a:ext>
                </a:extLst>
              </a:tr>
              <a:tr h="536591">
                <a:tc>
                  <a:txBody>
                    <a:bodyPr/>
                    <a:lstStyle/>
                    <a:p>
                      <a:pPr marL="0" marR="0" algn="ctr">
                        <a:lnSpc>
                          <a:spcPct val="107000"/>
                        </a:lnSpc>
                        <a:spcBef>
                          <a:spcPts val="0"/>
                        </a:spcBef>
                        <a:spcAft>
                          <a:spcPts val="0"/>
                        </a:spcAft>
                      </a:pPr>
                      <a:r>
                        <a:rPr lang="en-US" sz="1400" dirty="0">
                          <a:effectLst/>
                        </a:rPr>
                        <a:t>Sheppard Pratt Hospital</a:t>
                      </a:r>
                    </a:p>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410-938-3800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177010"/>
                  </a:ext>
                </a:extLst>
              </a:tr>
              <a:tr h="536591">
                <a:tc>
                  <a:txBody>
                    <a:bodyPr/>
                    <a:lstStyle/>
                    <a:p>
                      <a:pPr marL="0" marR="0" algn="ctr">
                        <a:lnSpc>
                          <a:spcPct val="107000"/>
                        </a:lnSpc>
                        <a:spcBef>
                          <a:spcPts val="0"/>
                        </a:spcBef>
                        <a:spcAft>
                          <a:spcPts val="0"/>
                        </a:spcAft>
                      </a:pPr>
                      <a:r>
                        <a:rPr lang="en-US" sz="1400">
                          <a:effectLst/>
                        </a:rPr>
                        <a:t>Medstar Montgomery General</a:t>
                      </a:r>
                    </a:p>
                    <a:p>
                      <a:pPr marL="0" marR="0" algn="ctr">
                        <a:lnSpc>
                          <a:spcPct val="107000"/>
                        </a:lnSpc>
                        <a:spcBef>
                          <a:spcPts val="0"/>
                        </a:spcBef>
                        <a:spcAft>
                          <a:spcPts val="0"/>
                        </a:spcAft>
                      </a:pPr>
                      <a:r>
                        <a:rPr lang="en-US" sz="1400">
                          <a:effectLst/>
                        </a:rPr>
                        <a:t>(Mixed with adults)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Voluntary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301-774-8888</a:t>
                      </a:r>
                    </a:p>
                    <a:p>
                      <a:pPr marL="0" marR="0" algn="ctr">
                        <a:lnSpc>
                          <a:spcPct val="107000"/>
                        </a:lnSpc>
                        <a:spcBef>
                          <a:spcPts val="0"/>
                        </a:spcBef>
                        <a:spcAft>
                          <a:spcPts val="0"/>
                        </a:spcAft>
                      </a:pPr>
                      <a:r>
                        <a:rPr lang="en-US" sz="1400">
                          <a:effectLst/>
                        </a:rPr>
                        <a:t>Fax: 301-570-7422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129066"/>
                  </a:ext>
                </a:extLst>
              </a:tr>
              <a:tr h="536591">
                <a:tc>
                  <a:txBody>
                    <a:bodyPr/>
                    <a:lstStyle/>
                    <a:p>
                      <a:pPr marL="0" marR="0" algn="ctr">
                        <a:lnSpc>
                          <a:spcPct val="107000"/>
                        </a:lnSpc>
                        <a:spcBef>
                          <a:spcPts val="0"/>
                        </a:spcBef>
                        <a:spcAft>
                          <a:spcPts val="0"/>
                        </a:spcAft>
                      </a:pPr>
                      <a:r>
                        <a:rPr lang="en-US" sz="1400">
                          <a:effectLst/>
                        </a:rPr>
                        <a:t>Carroll County</a:t>
                      </a:r>
                    </a:p>
                    <a:p>
                      <a:pPr marL="0" marR="0" algn="ctr">
                        <a:lnSpc>
                          <a:spcPct val="107000"/>
                        </a:lnSpc>
                        <a:spcBef>
                          <a:spcPts val="0"/>
                        </a:spcBef>
                        <a:spcAft>
                          <a:spcPts val="0"/>
                        </a:spcAft>
                      </a:pPr>
                      <a:r>
                        <a:rPr lang="en-US" sz="1400">
                          <a:effectLst/>
                        </a:rPr>
                        <a:t> (Mixed with adults)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410-871-6971</a:t>
                      </a:r>
                    </a:p>
                    <a:p>
                      <a:pPr marL="0" marR="0" algn="ctr">
                        <a:lnSpc>
                          <a:spcPct val="107000"/>
                        </a:lnSpc>
                        <a:spcBef>
                          <a:spcPts val="0"/>
                        </a:spcBef>
                        <a:spcAft>
                          <a:spcPts val="0"/>
                        </a:spcAft>
                      </a:pPr>
                      <a:r>
                        <a:rPr lang="en-US" sz="1400">
                          <a:effectLst/>
                        </a:rPr>
                        <a:t>Fax: 410-840-4015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2721640"/>
                  </a:ext>
                </a:extLst>
              </a:tr>
              <a:tr h="536591">
                <a:tc>
                  <a:txBody>
                    <a:bodyPr/>
                    <a:lstStyle/>
                    <a:p>
                      <a:pPr marL="0" marR="0" algn="ctr">
                        <a:lnSpc>
                          <a:spcPct val="107000"/>
                        </a:lnSpc>
                        <a:spcBef>
                          <a:spcPts val="0"/>
                        </a:spcBef>
                        <a:spcAft>
                          <a:spcPts val="0"/>
                        </a:spcAft>
                      </a:pPr>
                      <a:r>
                        <a:rPr lang="en-US" sz="1400">
                          <a:effectLst/>
                        </a:rPr>
                        <a:t>Calvert Health Medical Center</a:t>
                      </a:r>
                    </a:p>
                    <a:p>
                      <a:pPr marL="0" marR="0" algn="ctr">
                        <a:lnSpc>
                          <a:spcPct val="107000"/>
                        </a:lnSpc>
                        <a:spcBef>
                          <a:spcPts val="0"/>
                        </a:spcBef>
                        <a:spcAft>
                          <a:spcPts val="0"/>
                        </a:spcAft>
                      </a:pPr>
                      <a:r>
                        <a:rPr lang="en-US" sz="1400">
                          <a:effectLst/>
                        </a:rPr>
                        <a:t> (Mixed with adults)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410-535-4000 or 8144</a:t>
                      </a:r>
                    </a:p>
                    <a:p>
                      <a:pPr marL="0" marR="0" algn="ctr">
                        <a:lnSpc>
                          <a:spcPct val="107000"/>
                        </a:lnSpc>
                        <a:spcBef>
                          <a:spcPts val="0"/>
                        </a:spcBef>
                        <a:spcAft>
                          <a:spcPts val="0"/>
                        </a:spcAft>
                      </a:pPr>
                      <a:r>
                        <a:rPr lang="en-US" sz="1400">
                          <a:effectLst/>
                        </a:rPr>
                        <a:t>Fax: 410-535-8136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495654"/>
                  </a:ext>
                </a:extLst>
              </a:tr>
              <a:tr h="749054">
                <a:tc>
                  <a:txBody>
                    <a:bodyPr/>
                    <a:lstStyle/>
                    <a:p>
                      <a:pPr marL="0" marR="0" algn="ctr">
                        <a:lnSpc>
                          <a:spcPct val="107000"/>
                        </a:lnSpc>
                        <a:spcBef>
                          <a:spcPts val="0"/>
                        </a:spcBef>
                        <a:spcAft>
                          <a:spcPts val="0"/>
                        </a:spcAft>
                      </a:pPr>
                      <a:r>
                        <a:rPr lang="en-US" sz="1400">
                          <a:effectLst/>
                        </a:rPr>
                        <a:t>Adventist Behavioral Health Shady Grove</a:t>
                      </a:r>
                    </a:p>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13-17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301-251-4545</a:t>
                      </a:r>
                    </a:p>
                    <a:p>
                      <a:pPr marL="0" marR="0" algn="ctr">
                        <a:lnSpc>
                          <a:spcPct val="107000"/>
                        </a:lnSpc>
                        <a:spcBef>
                          <a:spcPts val="0"/>
                        </a:spcBef>
                        <a:spcAft>
                          <a:spcPts val="0"/>
                        </a:spcAft>
                      </a:pPr>
                      <a:r>
                        <a:rPr lang="en-US" sz="1400">
                          <a:effectLst/>
                        </a:rPr>
                        <a:t>Fax: 301-251-4519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356300"/>
                  </a:ext>
                </a:extLst>
              </a:tr>
              <a:tr h="536591">
                <a:tc>
                  <a:txBody>
                    <a:bodyPr/>
                    <a:lstStyle/>
                    <a:p>
                      <a:pPr marL="0" marR="0" algn="ctr">
                        <a:lnSpc>
                          <a:spcPct val="107000"/>
                        </a:lnSpc>
                        <a:spcBef>
                          <a:spcPts val="0"/>
                        </a:spcBef>
                        <a:spcAft>
                          <a:spcPts val="0"/>
                        </a:spcAft>
                      </a:pPr>
                      <a:r>
                        <a:rPr lang="en-US" sz="1400">
                          <a:effectLst/>
                        </a:rPr>
                        <a:t>Brooklane</a:t>
                      </a:r>
                    </a:p>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Vol/Certs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301-733-0330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0614124"/>
                  </a:ext>
                </a:extLst>
              </a:tr>
              <a:tr h="1085317">
                <a:tc>
                  <a:txBody>
                    <a:bodyPr/>
                    <a:lstStyle/>
                    <a:p>
                      <a:pPr marL="0" marR="0" algn="ctr">
                        <a:lnSpc>
                          <a:spcPct val="107000"/>
                        </a:lnSpc>
                        <a:spcBef>
                          <a:spcPts val="0"/>
                        </a:spcBef>
                        <a:spcAft>
                          <a:spcPts val="0"/>
                        </a:spcAft>
                      </a:pPr>
                      <a:r>
                        <a:rPr lang="en-US" sz="1400">
                          <a:effectLst/>
                        </a:rPr>
                        <a:t>Children’s National Hospital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2-12</a:t>
                      </a:r>
                    </a:p>
                    <a:p>
                      <a:pPr marL="0" marR="0" algn="ctr">
                        <a:lnSpc>
                          <a:spcPct val="107000"/>
                        </a:lnSpc>
                        <a:spcBef>
                          <a:spcPts val="0"/>
                        </a:spcBef>
                        <a:spcAft>
                          <a:spcPts val="0"/>
                        </a:spcAft>
                      </a:pPr>
                      <a:r>
                        <a:rPr lang="en-US" sz="1400">
                          <a:effectLst/>
                        </a:rPr>
                        <a:t>13-17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Voluntary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202-476-4085</a:t>
                      </a:r>
                    </a:p>
                    <a:p>
                      <a:pPr marL="0" marR="0" algn="ctr">
                        <a:lnSpc>
                          <a:spcPct val="107000"/>
                        </a:lnSpc>
                        <a:spcBef>
                          <a:spcPts val="0"/>
                        </a:spcBef>
                        <a:spcAft>
                          <a:spcPts val="0"/>
                        </a:spcAft>
                      </a:pPr>
                      <a:r>
                        <a:rPr lang="en-US" sz="1400">
                          <a:effectLst/>
                        </a:rPr>
                        <a:t>After hours </a:t>
                      </a:r>
                    </a:p>
                    <a:p>
                      <a:pPr marL="0" marR="0" algn="ctr">
                        <a:lnSpc>
                          <a:spcPct val="107000"/>
                        </a:lnSpc>
                        <a:spcBef>
                          <a:spcPts val="0"/>
                        </a:spcBef>
                        <a:spcAft>
                          <a:spcPts val="0"/>
                        </a:spcAft>
                      </a:pPr>
                      <a:r>
                        <a:rPr lang="en-US" sz="1400">
                          <a:effectLst/>
                        </a:rPr>
                        <a:t>Child: 202-476-5166</a:t>
                      </a:r>
                    </a:p>
                    <a:p>
                      <a:pPr marL="0" marR="0" algn="ctr">
                        <a:lnSpc>
                          <a:spcPct val="107000"/>
                        </a:lnSpc>
                        <a:spcBef>
                          <a:spcPts val="0"/>
                        </a:spcBef>
                        <a:spcAft>
                          <a:spcPts val="0"/>
                        </a:spcAft>
                      </a:pPr>
                      <a:r>
                        <a:rPr lang="en-US" sz="1400">
                          <a:effectLst/>
                        </a:rPr>
                        <a:t>Adolescent: 202-476-3867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219880"/>
                  </a:ext>
                </a:extLst>
              </a:tr>
              <a:tr h="536591">
                <a:tc>
                  <a:txBody>
                    <a:bodyPr/>
                    <a:lstStyle/>
                    <a:p>
                      <a:pPr marL="0" marR="0" algn="ctr">
                        <a:lnSpc>
                          <a:spcPct val="107000"/>
                        </a:lnSpc>
                        <a:spcBef>
                          <a:spcPts val="0"/>
                        </a:spcBef>
                        <a:spcAft>
                          <a:spcPts val="0"/>
                        </a:spcAft>
                      </a:pPr>
                      <a:r>
                        <a:rPr lang="en-US" sz="1400">
                          <a:effectLst/>
                        </a:rPr>
                        <a:t>PIW</a:t>
                      </a:r>
                    </a:p>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Voluntary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202-885-5610</a:t>
                      </a:r>
                    </a:p>
                    <a:p>
                      <a:pPr marL="0" marR="0" algn="ctr">
                        <a:lnSpc>
                          <a:spcPct val="107000"/>
                        </a:lnSpc>
                        <a:spcBef>
                          <a:spcPts val="0"/>
                        </a:spcBef>
                        <a:spcAft>
                          <a:spcPts val="0"/>
                        </a:spcAft>
                      </a:pPr>
                      <a:r>
                        <a:rPr lang="en-US" sz="1400" dirty="0">
                          <a:effectLst/>
                        </a:rPr>
                        <a:t>Fax: 202-885-5614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583539"/>
                  </a:ext>
                </a:extLst>
              </a:tr>
            </a:tbl>
          </a:graphicData>
        </a:graphic>
      </p:graphicFrame>
    </p:spTree>
    <p:extLst>
      <p:ext uri="{BB962C8B-B14F-4D97-AF65-F5344CB8AC3E}">
        <p14:creationId xmlns:p14="http://schemas.microsoft.com/office/powerpoint/2010/main" val="2040305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5BDD-54AC-42C8-B9FF-4C84AA36F5CB}"/>
              </a:ext>
            </a:extLst>
          </p:cNvPr>
          <p:cNvSpPr>
            <a:spLocks noGrp="1"/>
          </p:cNvSpPr>
          <p:nvPr>
            <p:ph type="title"/>
          </p:nvPr>
        </p:nvSpPr>
        <p:spPr/>
        <p:txBody>
          <a:bodyPr/>
          <a:lstStyle/>
          <a:p>
            <a:r>
              <a:rPr lang="en-US" dirty="0"/>
              <a:t>Emergency Departments</a:t>
            </a:r>
          </a:p>
        </p:txBody>
      </p:sp>
      <p:sp>
        <p:nvSpPr>
          <p:cNvPr id="3" name="Content Placeholder 2">
            <a:extLst>
              <a:ext uri="{FF2B5EF4-FFF2-40B4-BE49-F238E27FC236}">
                <a16:creationId xmlns:a16="http://schemas.microsoft.com/office/drawing/2014/main" id="{4510ECBD-668D-4132-A635-9628EE6B125D}"/>
              </a:ext>
            </a:extLst>
          </p:cNvPr>
          <p:cNvSpPr>
            <a:spLocks noGrp="1"/>
          </p:cNvSpPr>
          <p:nvPr>
            <p:ph idx="1"/>
          </p:nvPr>
        </p:nvSpPr>
        <p:spPr>
          <a:xfrm>
            <a:off x="345716" y="1696599"/>
            <a:ext cx="11500567" cy="5023690"/>
          </a:xfrm>
        </p:spPr>
        <p:txBody>
          <a:bodyPr>
            <a:normAutofit fontScale="92500" lnSpcReduction="20000"/>
          </a:bodyPr>
          <a:lstStyle/>
          <a:p>
            <a:r>
              <a:rPr lang="en-US" sz="2200" dirty="0"/>
              <a:t>Setting of “last resort”</a:t>
            </a:r>
          </a:p>
          <a:p>
            <a:pPr lvl="1"/>
            <a:r>
              <a:rPr lang="en-US" sz="2200" dirty="0"/>
              <a:t>After hours</a:t>
            </a:r>
          </a:p>
          <a:p>
            <a:pPr lvl="1"/>
            <a:r>
              <a:rPr lang="en-US" sz="2200" dirty="0"/>
              <a:t>Acute safety</a:t>
            </a:r>
          </a:p>
          <a:p>
            <a:pPr lvl="1"/>
            <a:r>
              <a:rPr lang="en-US" sz="2200" dirty="0"/>
              <a:t>Delays in accessing other services</a:t>
            </a:r>
          </a:p>
          <a:p>
            <a:pPr lvl="1"/>
            <a:r>
              <a:rPr lang="en-US" sz="2200" dirty="0"/>
              <a:t>Uncertainty of what else can be done/how to do it</a:t>
            </a:r>
          </a:p>
          <a:p>
            <a:pPr lvl="1"/>
            <a:r>
              <a:rPr lang="en-US" sz="2200" dirty="0"/>
              <a:t>Repeated use can unintentionally reinforce maladaptive behaviors</a:t>
            </a:r>
          </a:p>
          <a:p>
            <a:r>
              <a:rPr lang="en-US" sz="2200" dirty="0"/>
              <a:t>Staffing</a:t>
            </a:r>
          </a:p>
          <a:p>
            <a:pPr lvl="1"/>
            <a:r>
              <a:rPr lang="en-US" sz="2200" dirty="0"/>
              <a:t>May or may not have behavioral health staff</a:t>
            </a:r>
          </a:p>
          <a:p>
            <a:pPr lvl="1"/>
            <a:r>
              <a:rPr lang="en-US" sz="2200" dirty="0"/>
              <a:t>Few have in house child psychiatrists</a:t>
            </a:r>
          </a:p>
          <a:p>
            <a:r>
              <a:rPr lang="en-US" sz="2200" dirty="0"/>
              <a:t>Resources</a:t>
            </a:r>
          </a:p>
          <a:p>
            <a:pPr lvl="1"/>
            <a:r>
              <a:rPr lang="en-US" sz="2200" dirty="0"/>
              <a:t>May have social workers who can make referrals/connections</a:t>
            </a:r>
          </a:p>
          <a:p>
            <a:pPr lvl="1"/>
            <a:r>
              <a:rPr lang="en-US" sz="2200" dirty="0"/>
              <a:t>BHIPP</a:t>
            </a:r>
          </a:p>
          <a:p>
            <a:r>
              <a:rPr lang="en-US" sz="2200" dirty="0"/>
              <a:t>ED’s Purpose</a:t>
            </a:r>
          </a:p>
          <a:p>
            <a:pPr lvl="1"/>
            <a:r>
              <a:rPr lang="en-US" sz="2200" dirty="0"/>
              <a:t>Admit/discharge vs diagnose/treat</a:t>
            </a:r>
          </a:p>
          <a:p>
            <a:pPr lvl="1"/>
            <a:r>
              <a:rPr lang="en-US" sz="2200" dirty="0"/>
              <a:t>Dilemma of waiting for other levels of care, especially inpatient</a:t>
            </a:r>
          </a:p>
          <a:p>
            <a:endParaRPr lang="en-US" dirty="0"/>
          </a:p>
        </p:txBody>
      </p:sp>
    </p:spTree>
    <p:extLst>
      <p:ext uri="{BB962C8B-B14F-4D97-AF65-F5344CB8AC3E}">
        <p14:creationId xmlns:p14="http://schemas.microsoft.com/office/powerpoint/2010/main" val="34238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D70B-36B6-4A83-A374-4078EBD3E0CB}"/>
              </a:ext>
            </a:extLst>
          </p:cNvPr>
          <p:cNvSpPr>
            <a:spLocks noGrp="1"/>
          </p:cNvSpPr>
          <p:nvPr>
            <p:ph type="title"/>
          </p:nvPr>
        </p:nvSpPr>
        <p:spPr/>
        <p:txBody>
          <a:bodyPr/>
          <a:lstStyle/>
          <a:p>
            <a:r>
              <a:rPr lang="en-US" dirty="0"/>
              <a:t>New Approach</a:t>
            </a:r>
          </a:p>
        </p:txBody>
      </p:sp>
      <p:pic>
        <p:nvPicPr>
          <p:cNvPr id="4" name="Content Placeholder 3">
            <a:extLst>
              <a:ext uri="{FF2B5EF4-FFF2-40B4-BE49-F238E27FC236}">
                <a16:creationId xmlns:a16="http://schemas.microsoft.com/office/drawing/2014/main" id="{EA3D678D-823C-4A55-8765-6D3034ED9955}"/>
              </a:ext>
            </a:extLst>
          </p:cNvPr>
          <p:cNvPicPr>
            <a:picLocks noGrp="1" noChangeAspect="1"/>
          </p:cNvPicPr>
          <p:nvPr>
            <p:ph idx="1"/>
          </p:nvPr>
        </p:nvPicPr>
        <p:blipFill>
          <a:blip r:embed="rId3"/>
          <a:stretch>
            <a:fillRect/>
          </a:stretch>
        </p:blipFill>
        <p:spPr>
          <a:xfrm>
            <a:off x="1134737" y="1463675"/>
            <a:ext cx="8032855" cy="5058778"/>
          </a:xfrm>
          <a:prstGeom prst="rect">
            <a:avLst/>
          </a:prstGeom>
        </p:spPr>
      </p:pic>
    </p:spTree>
    <p:extLst>
      <p:ext uri="{BB962C8B-B14F-4D97-AF65-F5344CB8AC3E}">
        <p14:creationId xmlns:p14="http://schemas.microsoft.com/office/powerpoint/2010/main" val="294680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0629-73DC-4852-BADE-FD01003B5E74}"/>
              </a:ext>
            </a:extLst>
          </p:cNvPr>
          <p:cNvSpPr>
            <a:spLocks noGrp="1"/>
          </p:cNvSpPr>
          <p:nvPr>
            <p:ph type="title"/>
          </p:nvPr>
        </p:nvSpPr>
        <p:spPr/>
        <p:txBody>
          <a:bodyPr/>
          <a:lstStyle/>
          <a:p>
            <a:r>
              <a:rPr lang="en-US" dirty="0"/>
              <a:t>New Approach</a:t>
            </a:r>
          </a:p>
        </p:txBody>
      </p:sp>
      <p:pic>
        <p:nvPicPr>
          <p:cNvPr id="4" name="Content Placeholder 3">
            <a:extLst>
              <a:ext uri="{FF2B5EF4-FFF2-40B4-BE49-F238E27FC236}">
                <a16:creationId xmlns:a16="http://schemas.microsoft.com/office/drawing/2014/main" id="{9413ABD5-CF8A-4639-9ACE-862847FE3A44}"/>
              </a:ext>
            </a:extLst>
          </p:cNvPr>
          <p:cNvPicPr>
            <a:picLocks noGrp="1" noChangeAspect="1"/>
          </p:cNvPicPr>
          <p:nvPr>
            <p:ph idx="1"/>
          </p:nvPr>
        </p:nvPicPr>
        <p:blipFill>
          <a:blip r:embed="rId3"/>
          <a:stretch>
            <a:fillRect/>
          </a:stretch>
        </p:blipFill>
        <p:spPr>
          <a:xfrm>
            <a:off x="387108" y="1463674"/>
            <a:ext cx="4971760" cy="3747303"/>
          </a:xfrm>
          <a:prstGeom prst="rect">
            <a:avLst/>
          </a:prstGeom>
        </p:spPr>
      </p:pic>
      <p:pic>
        <p:nvPicPr>
          <p:cNvPr id="5" name="Picture 4">
            <a:extLst>
              <a:ext uri="{FF2B5EF4-FFF2-40B4-BE49-F238E27FC236}">
                <a16:creationId xmlns:a16="http://schemas.microsoft.com/office/drawing/2014/main" id="{BF0307BB-460C-4669-9E40-9B305747138A}"/>
              </a:ext>
            </a:extLst>
          </p:cNvPr>
          <p:cNvPicPr>
            <a:picLocks noChangeAspect="1"/>
          </p:cNvPicPr>
          <p:nvPr/>
        </p:nvPicPr>
        <p:blipFill>
          <a:blip r:embed="rId4"/>
          <a:stretch>
            <a:fillRect/>
          </a:stretch>
        </p:blipFill>
        <p:spPr>
          <a:xfrm>
            <a:off x="5522333" y="1618613"/>
            <a:ext cx="6528351" cy="4003975"/>
          </a:xfrm>
          <a:prstGeom prst="rect">
            <a:avLst/>
          </a:prstGeom>
        </p:spPr>
      </p:pic>
    </p:spTree>
    <p:extLst>
      <p:ext uri="{BB962C8B-B14F-4D97-AF65-F5344CB8AC3E}">
        <p14:creationId xmlns:p14="http://schemas.microsoft.com/office/powerpoint/2010/main" val="1004694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EF94-2314-40A6-8D5E-9543F041D54E}"/>
              </a:ext>
            </a:extLst>
          </p:cNvPr>
          <p:cNvSpPr>
            <a:spLocks noGrp="1"/>
          </p:cNvSpPr>
          <p:nvPr>
            <p:ph type="title"/>
          </p:nvPr>
        </p:nvSpPr>
        <p:spPr/>
        <p:txBody>
          <a:bodyPr/>
          <a:lstStyle/>
          <a:p>
            <a:r>
              <a:rPr lang="en-US" dirty="0"/>
              <a:t>New Approach</a:t>
            </a:r>
          </a:p>
        </p:txBody>
      </p:sp>
      <p:pic>
        <p:nvPicPr>
          <p:cNvPr id="4" name="Content Placeholder 3">
            <a:extLst>
              <a:ext uri="{FF2B5EF4-FFF2-40B4-BE49-F238E27FC236}">
                <a16:creationId xmlns:a16="http://schemas.microsoft.com/office/drawing/2014/main" id="{7617FFCA-A083-479D-8CED-EC72C4F166AE}"/>
              </a:ext>
            </a:extLst>
          </p:cNvPr>
          <p:cNvPicPr>
            <a:picLocks noGrp="1" noChangeAspect="1"/>
          </p:cNvPicPr>
          <p:nvPr>
            <p:ph idx="1"/>
          </p:nvPr>
        </p:nvPicPr>
        <p:blipFill>
          <a:blip r:embed="rId3"/>
          <a:stretch>
            <a:fillRect/>
          </a:stretch>
        </p:blipFill>
        <p:spPr>
          <a:xfrm>
            <a:off x="4126491" y="2796716"/>
            <a:ext cx="5191179" cy="2458330"/>
          </a:xfrm>
          <a:prstGeom prst="rect">
            <a:avLst/>
          </a:prstGeom>
        </p:spPr>
      </p:pic>
      <p:sp>
        <p:nvSpPr>
          <p:cNvPr id="5" name="Rectangle 4">
            <a:extLst>
              <a:ext uri="{FF2B5EF4-FFF2-40B4-BE49-F238E27FC236}">
                <a16:creationId xmlns:a16="http://schemas.microsoft.com/office/drawing/2014/main" id="{B80298EC-0F2C-45E2-BCF4-DE11DC9010A6}"/>
              </a:ext>
            </a:extLst>
          </p:cNvPr>
          <p:cNvSpPr/>
          <p:nvPr/>
        </p:nvSpPr>
        <p:spPr>
          <a:xfrm>
            <a:off x="706087" y="1944343"/>
            <a:ext cx="3028971" cy="369332"/>
          </a:xfrm>
          <a:prstGeom prst="rect">
            <a:avLst/>
          </a:prstGeom>
        </p:spPr>
        <p:txBody>
          <a:bodyPr wrap="none">
            <a:spAutoFit/>
          </a:bodyPr>
          <a:lstStyle/>
          <a:p>
            <a:r>
              <a:rPr lang="en-US" dirty="0">
                <a:hlinkClick r:id="rId4"/>
              </a:rPr>
              <a:t>Pages - 988md (maryland.gov)</a:t>
            </a:r>
            <a:endParaRPr lang="en-US" dirty="0"/>
          </a:p>
        </p:txBody>
      </p:sp>
    </p:spTree>
    <p:extLst>
      <p:ext uri="{BB962C8B-B14F-4D97-AF65-F5344CB8AC3E}">
        <p14:creationId xmlns:p14="http://schemas.microsoft.com/office/powerpoint/2010/main" val="4219390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4C59-6C38-48F5-BCA4-7D32D46FB512}"/>
              </a:ext>
            </a:extLst>
          </p:cNvPr>
          <p:cNvSpPr>
            <a:spLocks noGrp="1"/>
          </p:cNvSpPr>
          <p:nvPr>
            <p:ph type="title"/>
          </p:nvPr>
        </p:nvSpPr>
        <p:spPr/>
        <p:txBody>
          <a:bodyPr/>
          <a:lstStyle/>
          <a:p>
            <a:r>
              <a:rPr lang="en-US" dirty="0"/>
              <a:t>988</a:t>
            </a:r>
          </a:p>
        </p:txBody>
      </p:sp>
      <p:sp>
        <p:nvSpPr>
          <p:cNvPr id="3" name="Content Placeholder 2">
            <a:extLst>
              <a:ext uri="{FF2B5EF4-FFF2-40B4-BE49-F238E27FC236}">
                <a16:creationId xmlns:a16="http://schemas.microsoft.com/office/drawing/2014/main" id="{7E8578B8-0E89-428A-9A90-91DFFC207CF5}"/>
              </a:ext>
            </a:extLst>
          </p:cNvPr>
          <p:cNvSpPr>
            <a:spLocks noGrp="1"/>
          </p:cNvSpPr>
          <p:nvPr>
            <p:ph idx="1"/>
          </p:nvPr>
        </p:nvSpPr>
        <p:spPr>
          <a:xfrm>
            <a:off x="330507" y="1641513"/>
            <a:ext cx="11736114" cy="4252511"/>
          </a:xfrm>
        </p:spPr>
        <p:txBody>
          <a:bodyPr>
            <a:normAutofit fontScale="92500" lnSpcReduction="20000"/>
          </a:bodyPr>
          <a:lstStyle/>
          <a:p>
            <a:pPr marL="0" indent="0">
              <a:lnSpc>
                <a:spcPct val="120000"/>
              </a:lnSpc>
              <a:spcBef>
                <a:spcPts val="0"/>
              </a:spcBef>
              <a:buNone/>
            </a:pPr>
            <a:r>
              <a:rPr lang="en-US" b="1" dirty="0"/>
              <a:t>Calling 988 </a:t>
            </a:r>
            <a:r>
              <a:rPr lang="en-US" dirty="0"/>
              <a:t> connects callers directly to the National Suicide &amp; Crisis Lifeline which encompasses</a:t>
            </a:r>
            <a:r>
              <a:rPr lang="en-US" b="1" dirty="0"/>
              <a:t> all behavioral crisis services, to include all mental health and substance use (problems with drug and alcohol use).</a:t>
            </a:r>
          </a:p>
          <a:p>
            <a:pPr>
              <a:lnSpc>
                <a:spcPct val="120000"/>
              </a:lnSpc>
              <a:spcBef>
                <a:spcPts val="0"/>
              </a:spcBef>
            </a:pPr>
            <a:r>
              <a:rPr lang="en-US" dirty="0"/>
              <a:t>The 988 Suicide &amp; Crisis Lifeline replaces the National Suicide Prevention Lifeline AND expands services to cover all behavioral health crisis services. </a:t>
            </a:r>
          </a:p>
          <a:p>
            <a:pPr marL="0" indent="0">
              <a:lnSpc>
                <a:spcPct val="120000"/>
              </a:lnSpc>
              <a:spcBef>
                <a:spcPts val="0"/>
              </a:spcBef>
              <a:buNone/>
            </a:pPr>
            <a:endParaRPr lang="en-US" b="1" dirty="0"/>
          </a:p>
          <a:p>
            <a:pPr marL="0" indent="0">
              <a:lnSpc>
                <a:spcPct val="120000"/>
              </a:lnSpc>
              <a:spcBef>
                <a:spcPts val="0"/>
              </a:spcBef>
              <a:buNone/>
            </a:pPr>
            <a:r>
              <a:rPr lang="en-US" b="1" dirty="0"/>
              <a:t>What does this mean for Marylanders?</a:t>
            </a:r>
            <a:r>
              <a:rPr lang="en-US" dirty="0"/>
              <a:t> </a:t>
            </a:r>
          </a:p>
          <a:p>
            <a:pPr>
              <a:lnSpc>
                <a:spcPct val="120000"/>
              </a:lnSpc>
              <a:spcBef>
                <a:spcPts val="0"/>
              </a:spcBef>
            </a:pPr>
            <a:r>
              <a:rPr lang="en-US" dirty="0"/>
              <a:t>When someone in Maryland calls 988, they routed to one of the state’s  eight call centers. These centers provide phone-based support and information regarding local resources. Marylanders can also text 98​8.</a:t>
            </a:r>
          </a:p>
          <a:p>
            <a:pPr>
              <a:lnSpc>
                <a:spcPct val="120000"/>
              </a:lnSpc>
              <a:spcBef>
                <a:spcPts val="0"/>
              </a:spcBef>
            </a:pPr>
            <a:r>
              <a:rPr lang="en-US" dirty="0"/>
              <a:t> Maryland has been operating its own crisis hotline, 211 press 1, and that number  will remain in operation and accessible to Marylanders throughout the transition period and beyond.</a:t>
            </a:r>
            <a:br>
              <a:rPr lang="en-US" dirty="0"/>
            </a:br>
            <a:endParaRPr lang="en-US" dirty="0"/>
          </a:p>
          <a:p>
            <a:pPr marL="0" indent="0">
              <a:lnSpc>
                <a:spcPct val="120000"/>
              </a:lnSpc>
              <a:spcBef>
                <a:spcPts val="0"/>
              </a:spcBef>
              <a:buNone/>
            </a:pPr>
            <a:r>
              <a:rPr lang="en-US" b="1" dirty="0"/>
              <a:t>Who can call 988?</a:t>
            </a:r>
            <a:endParaRPr lang="en-US" dirty="0"/>
          </a:p>
          <a:p>
            <a:pPr>
              <a:lnSpc>
                <a:spcPct val="120000"/>
              </a:lnSpc>
              <a:spcBef>
                <a:spcPts val="0"/>
              </a:spcBef>
            </a:pPr>
            <a:r>
              <a:rPr lang="en-US" dirty="0"/>
              <a:t>Anyone  in need of assistance with behavioral health related needs can call 988. </a:t>
            </a:r>
          </a:p>
          <a:p>
            <a:pPr>
              <a:lnSpc>
                <a:spcPct val="120000"/>
              </a:lnSpc>
              <a:spcBef>
                <a:spcPts val="0"/>
              </a:spcBef>
            </a:pPr>
            <a:r>
              <a:rPr lang="en-US" dirty="0"/>
              <a:t>The new 988 feature is available nationwide for call (multiple languages), text or chat (English only). Both “211, press 1” </a:t>
            </a:r>
          </a:p>
          <a:p>
            <a:pPr>
              <a:lnSpc>
                <a:spcPct val="120000"/>
              </a:lnSpc>
              <a:spcBef>
                <a:spcPts val="0"/>
              </a:spcBef>
            </a:pPr>
            <a:r>
              <a:rPr lang="en-US" dirty="0"/>
              <a:t>The existing Lifeline phone number (1-800-273-8255) will remain available throughout the transition period and beyond. </a:t>
            </a:r>
          </a:p>
          <a:p>
            <a:endParaRPr lang="en-US" dirty="0"/>
          </a:p>
        </p:txBody>
      </p:sp>
    </p:spTree>
    <p:extLst>
      <p:ext uri="{BB962C8B-B14F-4D97-AF65-F5344CB8AC3E}">
        <p14:creationId xmlns:p14="http://schemas.microsoft.com/office/powerpoint/2010/main" val="1578443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0AAE-C804-4257-8FFF-3123283897F6}"/>
              </a:ext>
            </a:extLst>
          </p:cNvPr>
          <p:cNvSpPr>
            <a:spLocks noGrp="1"/>
          </p:cNvSpPr>
          <p:nvPr>
            <p:ph type="title"/>
          </p:nvPr>
        </p:nvSpPr>
        <p:spPr/>
        <p:txBody>
          <a:bodyPr/>
          <a:lstStyle/>
          <a:p>
            <a:r>
              <a:rPr lang="en-US" dirty="0"/>
              <a:t>988</a:t>
            </a:r>
          </a:p>
        </p:txBody>
      </p:sp>
      <p:sp>
        <p:nvSpPr>
          <p:cNvPr id="3" name="Content Placeholder 2">
            <a:extLst>
              <a:ext uri="{FF2B5EF4-FFF2-40B4-BE49-F238E27FC236}">
                <a16:creationId xmlns:a16="http://schemas.microsoft.com/office/drawing/2014/main" id="{4B37DF0D-666E-47C4-A298-E409B0CB9AAE}"/>
              </a:ext>
            </a:extLst>
          </p:cNvPr>
          <p:cNvSpPr>
            <a:spLocks noGrp="1"/>
          </p:cNvSpPr>
          <p:nvPr>
            <p:ph idx="1"/>
          </p:nvPr>
        </p:nvSpPr>
        <p:spPr>
          <a:xfrm>
            <a:off x="341523" y="1463041"/>
            <a:ext cx="11504759" cy="5394959"/>
          </a:xfrm>
        </p:spPr>
        <p:txBody>
          <a:bodyPr>
            <a:normAutofit fontScale="92500" lnSpcReduction="20000"/>
          </a:bodyPr>
          <a:lstStyle/>
          <a:p>
            <a:pPr marL="0" indent="0">
              <a:lnSpc>
                <a:spcPct val="110000"/>
              </a:lnSpc>
              <a:spcBef>
                <a:spcPts val="0"/>
              </a:spcBef>
              <a:buNone/>
            </a:pPr>
            <a:r>
              <a:rPr lang="en-US" b="1" dirty="0"/>
              <a:t>What can you expect when calling 988?</a:t>
            </a:r>
            <a:endParaRPr lang="en-US" dirty="0"/>
          </a:p>
          <a:p>
            <a:pPr>
              <a:lnSpc>
                <a:spcPct val="110000"/>
              </a:lnSpc>
              <a:spcBef>
                <a:spcPts val="0"/>
              </a:spcBef>
            </a:pPr>
            <a:r>
              <a:rPr lang="en-US" dirty="0"/>
              <a:t>Callers will hear a greeting message while their call is routed to the Maryland Lifeline network crisis center (based on the caller’s area code) </a:t>
            </a:r>
          </a:p>
          <a:p>
            <a:pPr>
              <a:lnSpc>
                <a:spcPct val="110000"/>
              </a:lnSpc>
              <a:spcBef>
                <a:spcPts val="0"/>
              </a:spcBef>
            </a:pPr>
            <a:r>
              <a:rPr lang="en-US" dirty="0"/>
              <a:t>A trained call specialist will answer the phone, listen to the caller, understand how their problem is affecting them, provide support, and share resources if needed </a:t>
            </a:r>
          </a:p>
          <a:p>
            <a:pPr>
              <a:lnSpc>
                <a:spcPct val="110000"/>
              </a:lnSpc>
              <a:spcBef>
                <a:spcPts val="0"/>
              </a:spcBef>
            </a:pPr>
            <a:r>
              <a:rPr lang="en-US" dirty="0"/>
              <a:t>If the Maryland crisis center is unable to take </a:t>
            </a:r>
            <a:r>
              <a:rPr lang="en-US" dirty="0" err="1"/>
              <a:t>th</a:t>
            </a:r>
            <a:r>
              <a:rPr lang="en-US" dirty="0"/>
              <a:t>​e call, the caller will be automatically routed to a national backup crisis center </a:t>
            </a:r>
          </a:p>
          <a:p>
            <a:pPr>
              <a:lnSpc>
                <a:spcPct val="110000"/>
              </a:lnSpc>
              <a:spcBef>
                <a:spcPts val="0"/>
              </a:spcBef>
            </a:pPr>
            <a:r>
              <a:rPr lang="en-US" dirty="0"/>
              <a:t>The Lifeline provides live crisis center phone services in English and Spanish and uses Language Line Solutions to provide translation services in over 150 additional languages for people who call 988</a:t>
            </a:r>
          </a:p>
          <a:p>
            <a:pPr marL="0" indent="0">
              <a:lnSpc>
                <a:spcPct val="110000"/>
              </a:lnSpc>
              <a:spcBef>
                <a:spcPts val="0"/>
              </a:spcBef>
              <a:buNone/>
            </a:pPr>
            <a:endParaRPr lang="en-US" b="1" dirty="0"/>
          </a:p>
          <a:p>
            <a:pPr marL="0" indent="0">
              <a:lnSpc>
                <a:spcPct val="110000"/>
              </a:lnSpc>
              <a:spcBef>
                <a:spcPts val="0"/>
              </a:spcBef>
              <a:buNone/>
            </a:pPr>
            <a:r>
              <a:rPr lang="en-US" b="1" dirty="0"/>
              <a:t>How does 988 help Marylanders?</a:t>
            </a:r>
            <a:endParaRPr lang="en-US" dirty="0"/>
          </a:p>
          <a:p>
            <a:pPr>
              <a:lnSpc>
                <a:spcPct val="110000"/>
              </a:lnSpc>
              <a:spcBef>
                <a:spcPts val="0"/>
              </a:spcBef>
            </a:pPr>
            <a:r>
              <a:rPr lang="en-US" dirty="0"/>
              <a:t>988 call specialists located at crisis call centers around Maryland can immediately provide phone-based support and connections to local resources.</a:t>
            </a:r>
          </a:p>
          <a:p>
            <a:pPr>
              <a:lnSpc>
                <a:spcPct val="110000"/>
              </a:lnSpc>
              <a:spcBef>
                <a:spcPts val="0"/>
              </a:spcBef>
            </a:pPr>
            <a:r>
              <a:rPr lang="en-US" dirty="0"/>
              <a:t>By directing cases to 988 when a behavioral health crisis (mental health and substance use) isn't life threatening, the response provided by public services, such as law enforcement and EMS, can be reserved for situations in which lives are endangered. </a:t>
            </a:r>
          </a:p>
          <a:p>
            <a:pPr>
              <a:lnSpc>
                <a:spcPct val="110000"/>
              </a:lnSpc>
              <a:spcBef>
                <a:spcPts val="0"/>
              </a:spcBef>
            </a:pPr>
            <a:r>
              <a:rPr lang="en-US" dirty="0"/>
              <a:t>In 2020, Congress designated the new 988 calling code to be operated through the existing  National Suicide Prevention Lifeline​.  The ​</a:t>
            </a:r>
            <a:r>
              <a:rPr lang="en-US" dirty="0">
                <a:hlinkClick r:id="rId3"/>
              </a:rPr>
              <a:t>Sub​stance Abuse and Mental Health Services Administration</a:t>
            </a:r>
            <a:r>
              <a:rPr lang="en-US" dirty="0"/>
              <a:t> (SAMHSA) sees 988 as a first step towards a transformed crisis care system in America.​​</a:t>
            </a:r>
          </a:p>
          <a:p>
            <a:pPr marL="0" indent="0">
              <a:buNone/>
            </a:pPr>
            <a:br>
              <a:rPr lang="en-US" dirty="0"/>
            </a:br>
            <a:endParaRPr lang="en-US" dirty="0"/>
          </a:p>
        </p:txBody>
      </p:sp>
    </p:spTree>
    <p:extLst>
      <p:ext uri="{BB962C8B-B14F-4D97-AF65-F5344CB8AC3E}">
        <p14:creationId xmlns:p14="http://schemas.microsoft.com/office/powerpoint/2010/main" val="815082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0603-DFD2-4E91-8CE1-F23E6BF04E4D}"/>
              </a:ext>
            </a:extLst>
          </p:cNvPr>
          <p:cNvSpPr>
            <a:spLocks noGrp="1"/>
          </p:cNvSpPr>
          <p:nvPr>
            <p:ph type="title"/>
          </p:nvPr>
        </p:nvSpPr>
        <p:spPr/>
        <p:txBody>
          <a:bodyPr>
            <a:normAutofit/>
          </a:bodyPr>
          <a:lstStyle/>
          <a:p>
            <a:r>
              <a:rPr lang="en-US" sz="4000" dirty="0"/>
              <a:t>Why might care escalate to a higher level?</a:t>
            </a:r>
          </a:p>
        </p:txBody>
      </p:sp>
      <p:sp>
        <p:nvSpPr>
          <p:cNvPr id="3" name="Content Placeholder 2">
            <a:extLst>
              <a:ext uri="{FF2B5EF4-FFF2-40B4-BE49-F238E27FC236}">
                <a16:creationId xmlns:a16="http://schemas.microsoft.com/office/drawing/2014/main" id="{80F278E5-E237-4719-9D40-9189DC06AC25}"/>
              </a:ext>
            </a:extLst>
          </p:cNvPr>
          <p:cNvSpPr>
            <a:spLocks noGrp="1"/>
          </p:cNvSpPr>
          <p:nvPr>
            <p:ph idx="1"/>
          </p:nvPr>
        </p:nvSpPr>
        <p:spPr>
          <a:xfrm>
            <a:off x="342900" y="1357313"/>
            <a:ext cx="10973586" cy="5021197"/>
          </a:xfrm>
        </p:spPr>
        <p:txBody>
          <a:bodyPr anchor="t">
            <a:normAutofit/>
          </a:bodyPr>
          <a:lstStyle/>
          <a:p>
            <a:r>
              <a:rPr lang="en-US" sz="2400" b="1" dirty="0">
                <a:solidFill>
                  <a:schemeClr val="tx1"/>
                </a:solidFill>
              </a:rPr>
              <a:t>Anxiety</a:t>
            </a:r>
            <a:r>
              <a:rPr lang="en-US" sz="2400" dirty="0">
                <a:solidFill>
                  <a:schemeClr val="tx1"/>
                </a:solidFill>
              </a:rPr>
              <a:t>—someone is worried…might be the youth, caregiver, clinician, teacher…something about what is going on is increasing distress in the system surrounding the youth. </a:t>
            </a:r>
          </a:p>
          <a:p>
            <a:pPr lvl="1"/>
            <a:r>
              <a:rPr lang="en-US" sz="2400" dirty="0">
                <a:solidFill>
                  <a:schemeClr val="tx1"/>
                </a:solidFill>
              </a:rPr>
              <a:t>This might be related to illness (whose?) or temperament (whose?) or behavior (whose?) or life events (whose?)</a:t>
            </a:r>
          </a:p>
          <a:p>
            <a:r>
              <a:rPr lang="en-US" sz="2400" b="1" dirty="0">
                <a:solidFill>
                  <a:schemeClr val="tx1"/>
                </a:solidFill>
              </a:rPr>
              <a:t>Anger</a:t>
            </a:r>
            <a:r>
              <a:rPr lang="en-US" sz="2400" dirty="0">
                <a:solidFill>
                  <a:schemeClr val="tx1"/>
                </a:solidFill>
              </a:rPr>
              <a:t>—someone is angry…might be the youth, caregiver, clinician, teacher…something about what is going on needs to be interrupted to ensure safety.</a:t>
            </a:r>
          </a:p>
          <a:p>
            <a:pPr lvl="1"/>
            <a:r>
              <a:rPr lang="en-US" sz="2400" dirty="0">
                <a:solidFill>
                  <a:schemeClr val="tx1"/>
                </a:solidFill>
              </a:rPr>
              <a:t>This might be related to illness (whose?) or temperament (whose?) or behavior (whose?) or life events (whose?)</a:t>
            </a:r>
          </a:p>
          <a:p>
            <a:r>
              <a:rPr lang="en-US" sz="2400" b="1" dirty="0">
                <a:solidFill>
                  <a:schemeClr val="tx1"/>
                </a:solidFill>
              </a:rPr>
              <a:t>Ability</a:t>
            </a:r>
            <a:r>
              <a:rPr lang="en-US" sz="2400" dirty="0">
                <a:solidFill>
                  <a:schemeClr val="tx1"/>
                </a:solidFill>
              </a:rPr>
              <a:t>—someone is not able to manage what is going on, despite best efforts…might be due to competing demands, inadequate resources, caregiver distress/illness, etc.</a:t>
            </a:r>
          </a:p>
          <a:p>
            <a:pPr lvl="1"/>
            <a:r>
              <a:rPr lang="en-US" sz="2400" dirty="0">
                <a:solidFill>
                  <a:schemeClr val="tx1"/>
                </a:solidFill>
              </a:rPr>
              <a:t>This might be related to illness (whose?) or temperament (whose?) or behavior (whose?) or life events (whose?)</a:t>
            </a:r>
          </a:p>
          <a:p>
            <a:pPr lvl="1"/>
            <a:endParaRPr lang="en-US" dirty="0"/>
          </a:p>
        </p:txBody>
      </p:sp>
    </p:spTree>
    <p:extLst>
      <p:ext uri="{BB962C8B-B14F-4D97-AF65-F5344CB8AC3E}">
        <p14:creationId xmlns:p14="http://schemas.microsoft.com/office/powerpoint/2010/main" val="26048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1120-5D45-4C8C-B2CC-44D733FF79DA}"/>
              </a:ext>
            </a:extLst>
          </p:cNvPr>
          <p:cNvSpPr>
            <a:spLocks noGrp="1"/>
          </p:cNvSpPr>
          <p:nvPr>
            <p:ph type="title"/>
          </p:nvPr>
        </p:nvSpPr>
        <p:spPr/>
        <p:txBody>
          <a:bodyPr>
            <a:normAutofit/>
          </a:bodyPr>
          <a:lstStyle/>
          <a:p>
            <a:r>
              <a:rPr lang="en-US" sz="4000" dirty="0"/>
              <a:t>How do youth move to a higher level of care?</a:t>
            </a:r>
          </a:p>
        </p:txBody>
      </p:sp>
      <p:sp>
        <p:nvSpPr>
          <p:cNvPr id="3" name="Content Placeholder 2">
            <a:extLst>
              <a:ext uri="{FF2B5EF4-FFF2-40B4-BE49-F238E27FC236}">
                <a16:creationId xmlns:a16="http://schemas.microsoft.com/office/drawing/2014/main" id="{E7FA674E-AB35-4151-AC7F-B52BBF3650A0}"/>
              </a:ext>
            </a:extLst>
          </p:cNvPr>
          <p:cNvSpPr>
            <a:spLocks noGrp="1"/>
          </p:cNvSpPr>
          <p:nvPr>
            <p:ph idx="1"/>
          </p:nvPr>
        </p:nvSpPr>
        <p:spPr>
          <a:xfrm>
            <a:off x="345715" y="1861851"/>
            <a:ext cx="11500567" cy="4690595"/>
          </a:xfrm>
        </p:spPr>
        <p:txBody>
          <a:bodyPr anchor="t">
            <a:normAutofit/>
          </a:bodyPr>
          <a:lstStyle/>
          <a:p>
            <a:r>
              <a:rPr lang="en-US" sz="2400" dirty="0">
                <a:solidFill>
                  <a:schemeClr val="tx1"/>
                </a:solidFill>
              </a:rPr>
              <a:t>Acute event</a:t>
            </a:r>
          </a:p>
          <a:p>
            <a:pPr lvl="1"/>
            <a:r>
              <a:rPr lang="en-US" sz="2400" dirty="0">
                <a:solidFill>
                  <a:schemeClr val="tx1"/>
                </a:solidFill>
              </a:rPr>
              <a:t>Suicide attempt or serious threats with impulsive/unpredictable behavior, aggressive/markedly disruptive behavior, other acutely unsafe behavior </a:t>
            </a:r>
          </a:p>
          <a:p>
            <a:r>
              <a:rPr lang="en-US" sz="2400" dirty="0">
                <a:solidFill>
                  <a:schemeClr val="tx1"/>
                </a:solidFill>
              </a:rPr>
              <a:t>Failure of progress/worsening of symptoms</a:t>
            </a:r>
          </a:p>
          <a:p>
            <a:pPr lvl="1"/>
            <a:r>
              <a:rPr lang="en-US" sz="2400" dirty="0">
                <a:solidFill>
                  <a:schemeClr val="tx1"/>
                </a:solidFill>
              </a:rPr>
              <a:t>Despite various efforts, persistent and potentially worsening psychiatric sxs</a:t>
            </a:r>
          </a:p>
          <a:p>
            <a:pPr lvl="2"/>
            <a:r>
              <a:rPr lang="en-US" sz="2400" dirty="0">
                <a:solidFill>
                  <a:schemeClr val="tx1"/>
                </a:solidFill>
              </a:rPr>
              <a:t>E.g. affective illness that starts to impact eating/drinking and may be sliding into catatonia</a:t>
            </a:r>
          </a:p>
          <a:p>
            <a:r>
              <a:rPr lang="en-US" sz="2400" dirty="0">
                <a:solidFill>
                  <a:schemeClr val="tx1"/>
                </a:solidFill>
              </a:rPr>
              <a:t>Diagnostic dilemma</a:t>
            </a:r>
          </a:p>
          <a:p>
            <a:pPr lvl="1"/>
            <a:r>
              <a:rPr lang="en-US" sz="2400" dirty="0">
                <a:solidFill>
                  <a:schemeClr val="tx1"/>
                </a:solidFill>
              </a:rPr>
              <a:t>Similar to prior bullet—when nothing is working, patient is decompensating, and it is unclear what to do next </a:t>
            </a:r>
          </a:p>
          <a:p>
            <a:endParaRPr lang="en-US" dirty="0"/>
          </a:p>
        </p:txBody>
      </p:sp>
    </p:spTree>
    <p:extLst>
      <p:ext uri="{BB962C8B-B14F-4D97-AF65-F5344CB8AC3E}">
        <p14:creationId xmlns:p14="http://schemas.microsoft.com/office/powerpoint/2010/main" val="9775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9B50-6EA1-49EF-96E1-38D29F5A807F}"/>
              </a:ext>
            </a:extLst>
          </p:cNvPr>
          <p:cNvSpPr>
            <a:spLocks noGrp="1"/>
          </p:cNvSpPr>
          <p:nvPr>
            <p:ph type="title"/>
          </p:nvPr>
        </p:nvSpPr>
        <p:spPr/>
        <p:txBody>
          <a:bodyPr>
            <a:normAutofit/>
          </a:bodyPr>
          <a:lstStyle/>
          <a:p>
            <a:r>
              <a:rPr lang="en-US" sz="4000" dirty="0"/>
              <a:t>Disclosures</a:t>
            </a:r>
          </a:p>
        </p:txBody>
      </p:sp>
      <p:sp>
        <p:nvSpPr>
          <p:cNvPr id="3" name="Content Placeholder 2">
            <a:extLst>
              <a:ext uri="{FF2B5EF4-FFF2-40B4-BE49-F238E27FC236}">
                <a16:creationId xmlns:a16="http://schemas.microsoft.com/office/drawing/2014/main" id="{21BED2D6-83AC-4E88-B1AD-6C898E311C1A}"/>
              </a:ext>
            </a:extLst>
          </p:cNvPr>
          <p:cNvSpPr>
            <a:spLocks noGrp="1"/>
          </p:cNvSpPr>
          <p:nvPr>
            <p:ph idx="1"/>
          </p:nvPr>
        </p:nvSpPr>
        <p:spPr/>
        <p:txBody>
          <a:bodyPr anchor="t">
            <a:normAutofit/>
          </a:bodyPr>
          <a:lstStyle/>
          <a:p>
            <a:r>
              <a:rPr lang="en-US" sz="3200" dirty="0">
                <a:solidFill>
                  <a:schemeClr val="tx1"/>
                </a:solidFill>
              </a:rPr>
              <a:t>None</a:t>
            </a:r>
          </a:p>
        </p:txBody>
      </p:sp>
    </p:spTree>
    <p:extLst>
      <p:ext uri="{BB962C8B-B14F-4D97-AF65-F5344CB8AC3E}">
        <p14:creationId xmlns:p14="http://schemas.microsoft.com/office/powerpoint/2010/main" val="282755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F38A-5EA4-4BDC-8E65-20A623EC8225}"/>
              </a:ext>
            </a:extLst>
          </p:cNvPr>
          <p:cNvSpPr>
            <a:spLocks noGrp="1"/>
          </p:cNvSpPr>
          <p:nvPr>
            <p:ph type="title"/>
          </p:nvPr>
        </p:nvSpPr>
        <p:spPr>
          <a:xfrm>
            <a:off x="630841" y="305554"/>
            <a:ext cx="11350952" cy="909304"/>
          </a:xfrm>
        </p:spPr>
        <p:txBody>
          <a:bodyPr>
            <a:noAutofit/>
          </a:bodyPr>
          <a:lstStyle/>
          <a:p>
            <a:r>
              <a:rPr lang="en-US" sz="4000" dirty="0"/>
              <a:t>What can a provider expect from a higher level of care?</a:t>
            </a:r>
          </a:p>
        </p:txBody>
      </p:sp>
      <p:sp>
        <p:nvSpPr>
          <p:cNvPr id="3" name="Content Placeholder 2">
            <a:extLst>
              <a:ext uri="{FF2B5EF4-FFF2-40B4-BE49-F238E27FC236}">
                <a16:creationId xmlns:a16="http://schemas.microsoft.com/office/drawing/2014/main" id="{FAF3BEA1-9D14-4851-9BDB-8453148D53C1}"/>
              </a:ext>
            </a:extLst>
          </p:cNvPr>
          <p:cNvSpPr>
            <a:spLocks noGrp="1"/>
          </p:cNvSpPr>
          <p:nvPr>
            <p:ph idx="1"/>
          </p:nvPr>
        </p:nvSpPr>
        <p:spPr>
          <a:xfrm>
            <a:off x="630841" y="1630496"/>
            <a:ext cx="11215441" cy="5075103"/>
          </a:xfrm>
        </p:spPr>
        <p:txBody>
          <a:bodyPr>
            <a:normAutofit fontScale="92500" lnSpcReduction="20000"/>
          </a:bodyPr>
          <a:lstStyle/>
          <a:p>
            <a:endParaRPr lang="en-US" sz="2000" dirty="0"/>
          </a:p>
          <a:p>
            <a:r>
              <a:rPr lang="en-US" sz="2400" dirty="0"/>
              <a:t>IOP/Afterschool</a:t>
            </a:r>
          </a:p>
          <a:p>
            <a:pPr lvl="1"/>
            <a:r>
              <a:rPr lang="en-US" sz="2400" u="sng" dirty="0"/>
              <a:t>Planned admission</a:t>
            </a:r>
          </a:p>
          <a:p>
            <a:pPr lvl="1"/>
            <a:r>
              <a:rPr lang="en-US" sz="2400" dirty="0"/>
              <a:t>Several days/week for several weeks at a time</a:t>
            </a:r>
          </a:p>
          <a:p>
            <a:pPr lvl="1"/>
            <a:r>
              <a:rPr lang="en-US" sz="2400" dirty="0"/>
              <a:t>Group activities</a:t>
            </a:r>
          </a:p>
          <a:p>
            <a:r>
              <a:rPr lang="en-US" sz="2400" dirty="0"/>
              <a:t>PHP/Day Program</a:t>
            </a:r>
          </a:p>
          <a:p>
            <a:pPr lvl="1"/>
            <a:r>
              <a:rPr lang="en-US" sz="2400" u="sng" dirty="0"/>
              <a:t>Planned admission</a:t>
            </a:r>
          </a:p>
          <a:p>
            <a:pPr lvl="1"/>
            <a:r>
              <a:rPr lang="en-US" sz="2400" dirty="0"/>
              <a:t>Multidisciplinary team</a:t>
            </a:r>
          </a:p>
          <a:p>
            <a:pPr lvl="1"/>
            <a:r>
              <a:rPr lang="en-US" sz="2400" dirty="0"/>
              <a:t>Therapeutic groups</a:t>
            </a:r>
          </a:p>
          <a:p>
            <a:pPr lvl="1"/>
            <a:r>
              <a:rPr lang="en-US" sz="2400" dirty="0"/>
              <a:t>Individual and family meetings</a:t>
            </a:r>
          </a:p>
          <a:p>
            <a:pPr lvl="1"/>
            <a:r>
              <a:rPr lang="en-US" sz="2400" dirty="0"/>
              <a:t>Medication adjustment</a:t>
            </a:r>
          </a:p>
          <a:p>
            <a:pPr lvl="1"/>
            <a:r>
              <a:rPr lang="en-US" sz="2400" dirty="0"/>
              <a:t>Discharge planning</a:t>
            </a:r>
          </a:p>
          <a:p>
            <a:r>
              <a:rPr lang="en-US" sz="2400" dirty="0"/>
              <a:t>Urgent Care/Crisis</a:t>
            </a:r>
          </a:p>
          <a:p>
            <a:pPr lvl="1"/>
            <a:r>
              <a:rPr lang="en-US" sz="2400" dirty="0"/>
              <a:t>One time contact typically</a:t>
            </a:r>
          </a:p>
          <a:p>
            <a:pPr lvl="1"/>
            <a:r>
              <a:rPr lang="en-US" sz="2400" dirty="0"/>
              <a:t>Referral resources</a:t>
            </a:r>
          </a:p>
          <a:p>
            <a:endParaRPr lang="en-US" dirty="0"/>
          </a:p>
        </p:txBody>
      </p:sp>
    </p:spTree>
    <p:extLst>
      <p:ext uri="{BB962C8B-B14F-4D97-AF65-F5344CB8AC3E}">
        <p14:creationId xmlns:p14="http://schemas.microsoft.com/office/powerpoint/2010/main" val="362345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5BF0-4287-45E3-9D0A-CE24500A003F}"/>
              </a:ext>
            </a:extLst>
          </p:cNvPr>
          <p:cNvSpPr>
            <a:spLocks noGrp="1"/>
          </p:cNvSpPr>
          <p:nvPr>
            <p:ph type="title"/>
          </p:nvPr>
        </p:nvSpPr>
        <p:spPr>
          <a:xfrm>
            <a:off x="630841" y="305554"/>
            <a:ext cx="11215441" cy="909304"/>
          </a:xfrm>
        </p:spPr>
        <p:txBody>
          <a:bodyPr>
            <a:noAutofit/>
          </a:bodyPr>
          <a:lstStyle/>
          <a:p>
            <a:r>
              <a:rPr lang="en-US" sz="4000" dirty="0"/>
              <a:t>What can a provider expect from a higher level of care?</a:t>
            </a:r>
          </a:p>
        </p:txBody>
      </p:sp>
      <p:sp>
        <p:nvSpPr>
          <p:cNvPr id="3" name="Content Placeholder 2">
            <a:extLst>
              <a:ext uri="{FF2B5EF4-FFF2-40B4-BE49-F238E27FC236}">
                <a16:creationId xmlns:a16="http://schemas.microsoft.com/office/drawing/2014/main" id="{1BB35DAF-9A6D-4E99-875C-692CC56C26AD}"/>
              </a:ext>
            </a:extLst>
          </p:cNvPr>
          <p:cNvSpPr>
            <a:spLocks noGrp="1"/>
          </p:cNvSpPr>
          <p:nvPr>
            <p:ph idx="1"/>
          </p:nvPr>
        </p:nvSpPr>
        <p:spPr>
          <a:xfrm>
            <a:off x="345715" y="1686776"/>
            <a:ext cx="11500567" cy="5089405"/>
          </a:xfrm>
        </p:spPr>
        <p:txBody>
          <a:bodyPr>
            <a:normAutofit lnSpcReduction="10000"/>
          </a:bodyPr>
          <a:lstStyle/>
          <a:p>
            <a:r>
              <a:rPr lang="en-US" sz="2000" dirty="0"/>
              <a:t>Inpatient Psychiatric Hospital</a:t>
            </a:r>
          </a:p>
          <a:p>
            <a:pPr lvl="1"/>
            <a:r>
              <a:rPr lang="en-US" sz="2000" dirty="0"/>
              <a:t>Admitted from an ED or other care setting—they may or may not be connected to outpatient care</a:t>
            </a:r>
          </a:p>
          <a:p>
            <a:pPr lvl="1"/>
            <a:r>
              <a:rPr lang="en-US" sz="2000" dirty="0"/>
              <a:t>3-10 day stay </a:t>
            </a:r>
          </a:p>
          <a:p>
            <a:pPr lvl="1"/>
            <a:r>
              <a:rPr lang="en-US" sz="2000" dirty="0"/>
              <a:t>Multidisciplinary team</a:t>
            </a:r>
          </a:p>
          <a:p>
            <a:pPr lvl="1"/>
            <a:r>
              <a:rPr lang="en-US" sz="2000" dirty="0"/>
              <a:t>Diagnostic assessment, medication adjustments, individual and group work, family meetings, therapeutic milieu</a:t>
            </a:r>
          </a:p>
          <a:p>
            <a:pPr lvl="1"/>
            <a:r>
              <a:rPr lang="en-US" sz="2000" dirty="0"/>
              <a:t>Discharge planning with aftercare including formalized safety plan</a:t>
            </a:r>
          </a:p>
          <a:p>
            <a:r>
              <a:rPr lang="en-US" sz="2000" dirty="0"/>
              <a:t>Residential Treatment Center</a:t>
            </a:r>
          </a:p>
          <a:p>
            <a:pPr lvl="1"/>
            <a:r>
              <a:rPr lang="en-US" sz="2000" dirty="0"/>
              <a:t>Requires lengthy process to be accepted (at times an interview)</a:t>
            </a:r>
          </a:p>
          <a:p>
            <a:pPr lvl="1"/>
            <a:r>
              <a:rPr lang="en-US" sz="2000" dirty="0"/>
              <a:t>Requires multiple failed other placements/levels of care</a:t>
            </a:r>
          </a:p>
          <a:p>
            <a:pPr lvl="1"/>
            <a:r>
              <a:rPr lang="en-US" sz="2000" dirty="0"/>
              <a:t>Requires funding from DHMH, PS, or DSS (or private pay…)</a:t>
            </a:r>
          </a:p>
          <a:p>
            <a:pPr lvl="1"/>
            <a:r>
              <a:rPr lang="en-US" sz="2000" dirty="0"/>
              <a:t>LOS may range from 6 weeks to 6 months depending upon type of facility</a:t>
            </a:r>
          </a:p>
          <a:p>
            <a:pPr lvl="1"/>
            <a:r>
              <a:rPr lang="en-US" sz="2000" dirty="0"/>
              <a:t>Multidisciplinary team</a:t>
            </a:r>
          </a:p>
          <a:p>
            <a:pPr lvl="1"/>
            <a:r>
              <a:rPr lang="en-US" sz="2000" dirty="0"/>
              <a:t>Medication adjustments, family meetings, therapeutic milieu</a:t>
            </a:r>
          </a:p>
          <a:p>
            <a:pPr lvl="1"/>
            <a:r>
              <a:rPr lang="en-US" sz="2000" dirty="0"/>
              <a:t>Discharge planning with aftercare including safety plan</a:t>
            </a:r>
          </a:p>
          <a:p>
            <a:pPr marL="502920" lvl="1" indent="0">
              <a:buNone/>
            </a:pPr>
            <a:endParaRPr lang="en-US" sz="2000" dirty="0"/>
          </a:p>
          <a:p>
            <a:endParaRPr lang="en-US" dirty="0"/>
          </a:p>
        </p:txBody>
      </p:sp>
    </p:spTree>
    <p:extLst>
      <p:ext uri="{BB962C8B-B14F-4D97-AF65-F5344CB8AC3E}">
        <p14:creationId xmlns:p14="http://schemas.microsoft.com/office/powerpoint/2010/main" val="137815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2207-3CA8-48F0-8944-877ACF9E70C0}"/>
              </a:ext>
            </a:extLst>
          </p:cNvPr>
          <p:cNvSpPr>
            <a:spLocks noGrp="1"/>
          </p:cNvSpPr>
          <p:nvPr>
            <p:ph type="title"/>
          </p:nvPr>
        </p:nvSpPr>
        <p:spPr/>
        <p:txBody>
          <a:bodyPr>
            <a:normAutofit/>
          </a:bodyPr>
          <a:lstStyle/>
          <a:p>
            <a:r>
              <a:rPr lang="en-US" sz="4000" dirty="0"/>
              <a:t>How do youth move to lower level of care?</a:t>
            </a:r>
          </a:p>
        </p:txBody>
      </p:sp>
      <p:sp>
        <p:nvSpPr>
          <p:cNvPr id="3" name="Content Placeholder 2">
            <a:extLst>
              <a:ext uri="{FF2B5EF4-FFF2-40B4-BE49-F238E27FC236}">
                <a16:creationId xmlns:a16="http://schemas.microsoft.com/office/drawing/2014/main" id="{71249CBE-DB7E-4839-8E58-6B8700C307D7}"/>
              </a:ext>
            </a:extLst>
          </p:cNvPr>
          <p:cNvSpPr>
            <a:spLocks noGrp="1"/>
          </p:cNvSpPr>
          <p:nvPr>
            <p:ph idx="1"/>
          </p:nvPr>
        </p:nvSpPr>
        <p:spPr/>
        <p:txBody>
          <a:bodyPr anchor="t"/>
          <a:lstStyle/>
          <a:p>
            <a:r>
              <a:rPr lang="en-US" sz="2400" dirty="0">
                <a:solidFill>
                  <a:schemeClr val="tx1"/>
                </a:solidFill>
              </a:rPr>
              <a:t>Less clear…</a:t>
            </a:r>
          </a:p>
          <a:p>
            <a:r>
              <a:rPr lang="en-US" sz="2400" dirty="0">
                <a:solidFill>
                  <a:schemeClr val="tx1"/>
                </a:solidFill>
              </a:rPr>
              <a:t>Depends upon variety of factors</a:t>
            </a:r>
          </a:p>
          <a:p>
            <a:pPr lvl="1"/>
            <a:r>
              <a:rPr lang="en-US" sz="2400" dirty="0">
                <a:solidFill>
                  <a:schemeClr val="tx1"/>
                </a:solidFill>
              </a:rPr>
              <a:t>Target sxs—are they present in care setting? If not…harder to keep</a:t>
            </a:r>
          </a:p>
          <a:p>
            <a:pPr lvl="1"/>
            <a:r>
              <a:rPr lang="en-US" sz="2400" dirty="0">
                <a:solidFill>
                  <a:schemeClr val="tx1"/>
                </a:solidFill>
              </a:rPr>
              <a:t>Adherence to program—is family participating? Youth coming to PHP?</a:t>
            </a:r>
          </a:p>
          <a:p>
            <a:pPr lvl="1"/>
            <a:r>
              <a:rPr lang="en-US" sz="2400" dirty="0">
                <a:solidFill>
                  <a:schemeClr val="tx1"/>
                </a:solidFill>
              </a:rPr>
              <a:t>Insurance constraints—”Doc to Doc” reviews</a:t>
            </a:r>
          </a:p>
          <a:p>
            <a:pPr lvl="1"/>
            <a:r>
              <a:rPr lang="en-US" sz="2400" dirty="0">
                <a:solidFill>
                  <a:schemeClr val="tx1"/>
                </a:solidFill>
              </a:rPr>
              <a:t>Program’s own parameters</a:t>
            </a:r>
          </a:p>
          <a:p>
            <a:pPr lvl="1"/>
            <a:r>
              <a:rPr lang="en-US" sz="2400" dirty="0">
                <a:solidFill>
                  <a:schemeClr val="tx1"/>
                </a:solidFill>
              </a:rPr>
              <a:t>Progress—best reason!</a:t>
            </a:r>
          </a:p>
          <a:p>
            <a:endParaRPr lang="en-US" dirty="0"/>
          </a:p>
        </p:txBody>
      </p:sp>
    </p:spTree>
    <p:extLst>
      <p:ext uri="{BB962C8B-B14F-4D97-AF65-F5344CB8AC3E}">
        <p14:creationId xmlns:p14="http://schemas.microsoft.com/office/powerpoint/2010/main" val="378657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BCF-A1A4-4E4E-9415-B86E3E812A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D4B5243-FAD7-4D52-BC16-D726A8FB8147}"/>
              </a:ext>
            </a:extLst>
          </p:cNvPr>
          <p:cNvPicPr>
            <a:picLocks noChangeAspect="1"/>
          </p:cNvPicPr>
          <p:nvPr/>
        </p:nvPicPr>
        <p:blipFill>
          <a:blip r:embed="rId3"/>
          <a:stretch>
            <a:fillRect/>
          </a:stretch>
        </p:blipFill>
        <p:spPr>
          <a:xfrm>
            <a:off x="380650" y="185664"/>
            <a:ext cx="11851037" cy="5934882"/>
          </a:xfrm>
          <a:prstGeom prst="rect">
            <a:avLst/>
          </a:prstGeom>
        </p:spPr>
      </p:pic>
      <p:sp>
        <p:nvSpPr>
          <p:cNvPr id="5" name="TextBox 4">
            <a:extLst>
              <a:ext uri="{FF2B5EF4-FFF2-40B4-BE49-F238E27FC236}">
                <a16:creationId xmlns:a16="http://schemas.microsoft.com/office/drawing/2014/main" id="{98A09590-30C1-4901-A39C-C77C5B16D9F2}"/>
              </a:ext>
            </a:extLst>
          </p:cNvPr>
          <p:cNvSpPr txBox="1"/>
          <p:nvPr/>
        </p:nvSpPr>
        <p:spPr>
          <a:xfrm flipV="1">
            <a:off x="4186129" y="1413516"/>
            <a:ext cx="573437" cy="232210"/>
          </a:xfrm>
          <a:prstGeom prst="rect">
            <a:avLst/>
          </a:prstGeom>
          <a:solidFill>
            <a:srgbClr val="60B884"/>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51BF9F2-7BB0-4C74-9AB5-425D483F2796}"/>
              </a:ext>
            </a:extLst>
          </p:cNvPr>
          <p:cNvSpPr txBox="1"/>
          <p:nvPr/>
        </p:nvSpPr>
        <p:spPr>
          <a:xfrm>
            <a:off x="155173" y="6358992"/>
            <a:ext cx="11504962" cy="707886"/>
          </a:xfrm>
          <a:prstGeom prst="rect">
            <a:avLst/>
          </a:prstGeom>
          <a:noFill/>
        </p:spPr>
        <p:txBody>
          <a:bodyPr wrap="square" rtlCol="0">
            <a:spAutoFit/>
          </a:bodyPr>
          <a:lstStyle/>
          <a:p>
            <a:r>
              <a:rPr lang="en-US" sz="2800" b="1" dirty="0">
                <a:solidFill>
                  <a:srgbClr val="FF0000"/>
                </a:solidFill>
              </a:rPr>
              <a:t>URGENT CARE or MOBILE CRISIS or EMERGENCY DEPT</a:t>
            </a:r>
            <a:r>
              <a:rPr lang="en-US" sz="1200" dirty="0"/>
              <a:t>		Figure modified from aris-clinica.com</a:t>
            </a:r>
          </a:p>
        </p:txBody>
      </p:sp>
      <p:cxnSp>
        <p:nvCxnSpPr>
          <p:cNvPr id="7" name="Straight Arrow Connector 6">
            <a:extLst>
              <a:ext uri="{FF2B5EF4-FFF2-40B4-BE49-F238E27FC236}">
                <a16:creationId xmlns:a16="http://schemas.microsoft.com/office/drawing/2014/main" id="{8758A8C3-CCA3-4BDC-BFFA-6BEC3A802A35}"/>
              </a:ext>
            </a:extLst>
          </p:cNvPr>
          <p:cNvCxnSpPr/>
          <p:nvPr/>
        </p:nvCxnSpPr>
        <p:spPr>
          <a:xfrm flipV="1">
            <a:off x="8652510" y="1965960"/>
            <a:ext cx="1474470" cy="27774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B9D254-E4A6-4B56-A5B7-C1D0B6D60EF9}"/>
              </a:ext>
            </a:extLst>
          </p:cNvPr>
          <p:cNvCxnSpPr/>
          <p:nvPr/>
        </p:nvCxnSpPr>
        <p:spPr>
          <a:xfrm>
            <a:off x="8938260" y="1703070"/>
            <a:ext cx="3543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28FE45-3338-4561-9FEF-21C520E42BA8}"/>
              </a:ext>
            </a:extLst>
          </p:cNvPr>
          <p:cNvCxnSpPr/>
          <p:nvPr/>
        </p:nvCxnSpPr>
        <p:spPr>
          <a:xfrm>
            <a:off x="6096000" y="1680210"/>
            <a:ext cx="3733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C950AD-ECF3-402C-86E8-C14F0A250853}"/>
              </a:ext>
            </a:extLst>
          </p:cNvPr>
          <p:cNvCxnSpPr/>
          <p:nvPr/>
        </p:nvCxnSpPr>
        <p:spPr>
          <a:xfrm>
            <a:off x="3166110" y="1703070"/>
            <a:ext cx="4349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659BD7-FA18-4C24-9E4B-A50D948CCF90}"/>
              </a:ext>
            </a:extLst>
          </p:cNvPr>
          <p:cNvCxnSpPr/>
          <p:nvPr/>
        </p:nvCxnSpPr>
        <p:spPr>
          <a:xfrm>
            <a:off x="3166110" y="3234690"/>
            <a:ext cx="3543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875926-BB98-4902-9576-C5E8BE8AA13F}"/>
              </a:ext>
            </a:extLst>
          </p:cNvPr>
          <p:cNvCxnSpPr>
            <a:cxnSpLocks/>
          </p:cNvCxnSpPr>
          <p:nvPr/>
        </p:nvCxnSpPr>
        <p:spPr>
          <a:xfrm>
            <a:off x="2034540" y="2526030"/>
            <a:ext cx="0" cy="2971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5154A0-4870-4A08-A794-B91FD2B0A288}"/>
              </a:ext>
            </a:extLst>
          </p:cNvPr>
          <p:cNvCxnSpPr>
            <a:cxnSpLocks/>
          </p:cNvCxnSpPr>
          <p:nvPr/>
        </p:nvCxnSpPr>
        <p:spPr>
          <a:xfrm flipV="1">
            <a:off x="5907654" y="2068830"/>
            <a:ext cx="3624966" cy="971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050DB8-DBD0-4987-9406-D441DB2B52A7}"/>
              </a:ext>
            </a:extLst>
          </p:cNvPr>
          <p:cNvCxnSpPr/>
          <p:nvPr/>
        </p:nvCxnSpPr>
        <p:spPr>
          <a:xfrm flipV="1">
            <a:off x="3166110" y="1941517"/>
            <a:ext cx="6223635" cy="9916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A9298E-5681-4516-BB80-147FD58AEBDF}"/>
              </a:ext>
            </a:extLst>
          </p:cNvPr>
          <p:cNvCxnSpPr/>
          <p:nvPr/>
        </p:nvCxnSpPr>
        <p:spPr>
          <a:xfrm flipH="1">
            <a:off x="2274570" y="1941517"/>
            <a:ext cx="4296712" cy="9973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F215D52-6887-4F5B-B5BD-BE4D78C6A0DD}"/>
              </a:ext>
            </a:extLst>
          </p:cNvPr>
          <p:cNvCxnSpPr/>
          <p:nvPr/>
        </p:nvCxnSpPr>
        <p:spPr>
          <a:xfrm>
            <a:off x="1751682" y="3338111"/>
            <a:ext cx="282858" cy="29415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EC0B911-B80D-4C02-B98B-5BB90523B690}"/>
              </a:ext>
            </a:extLst>
          </p:cNvPr>
          <p:cNvCxnSpPr/>
          <p:nvPr/>
        </p:nvCxnSpPr>
        <p:spPr>
          <a:xfrm flipH="1">
            <a:off x="3166110" y="4247415"/>
            <a:ext cx="579625" cy="2142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7769A8F-6D00-4E73-A9C2-41C950FB9FCE}"/>
              </a:ext>
            </a:extLst>
          </p:cNvPr>
          <p:cNvCxnSpPr/>
          <p:nvPr/>
        </p:nvCxnSpPr>
        <p:spPr>
          <a:xfrm flipH="1">
            <a:off x="3601061" y="2068830"/>
            <a:ext cx="3383633" cy="4410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2D032D0-0A7D-4F14-9461-86B67F2FFD42}"/>
              </a:ext>
            </a:extLst>
          </p:cNvPr>
          <p:cNvCxnSpPr/>
          <p:nvPr/>
        </p:nvCxnSpPr>
        <p:spPr>
          <a:xfrm flipH="1">
            <a:off x="4394658" y="2063761"/>
            <a:ext cx="5461477" cy="45030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73DCFD7-B226-46F8-8403-7B154B628455}"/>
              </a:ext>
            </a:extLst>
          </p:cNvPr>
          <p:cNvCxnSpPr>
            <a:cxnSpLocks/>
          </p:cNvCxnSpPr>
          <p:nvPr/>
        </p:nvCxnSpPr>
        <p:spPr>
          <a:xfrm flipH="1">
            <a:off x="3455922" y="5929794"/>
            <a:ext cx="241684" cy="4865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36AC76B-C7D6-46A2-82AA-731E8401E1A5}"/>
              </a:ext>
            </a:extLst>
          </p:cNvPr>
          <p:cNvCxnSpPr/>
          <p:nvPr/>
        </p:nvCxnSpPr>
        <p:spPr>
          <a:xfrm flipV="1">
            <a:off x="4422926" y="6037243"/>
            <a:ext cx="49922" cy="63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EAFE38B-C55F-41FD-87AE-DA20207FBFDC}"/>
              </a:ext>
            </a:extLst>
          </p:cNvPr>
          <p:cNvCxnSpPr/>
          <p:nvPr/>
        </p:nvCxnSpPr>
        <p:spPr>
          <a:xfrm flipH="1">
            <a:off x="3745735" y="5177790"/>
            <a:ext cx="1718631" cy="1411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457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D063-DB85-43F1-9C2A-FC20236EDFFF}"/>
              </a:ext>
            </a:extLst>
          </p:cNvPr>
          <p:cNvSpPr>
            <a:spLocks noGrp="1"/>
          </p:cNvSpPr>
          <p:nvPr>
            <p:ph type="title"/>
          </p:nvPr>
        </p:nvSpPr>
        <p:spPr/>
        <p:txBody>
          <a:bodyPr/>
          <a:lstStyle/>
          <a:p>
            <a:r>
              <a:rPr lang="en-US" dirty="0"/>
              <a:t>Added Dilemmas</a:t>
            </a:r>
          </a:p>
        </p:txBody>
      </p:sp>
      <p:sp>
        <p:nvSpPr>
          <p:cNvPr id="3" name="Content Placeholder 2">
            <a:extLst>
              <a:ext uri="{FF2B5EF4-FFF2-40B4-BE49-F238E27FC236}">
                <a16:creationId xmlns:a16="http://schemas.microsoft.com/office/drawing/2014/main" id="{8F364FBE-497A-4327-8DDA-51DE3C6407AC}"/>
              </a:ext>
            </a:extLst>
          </p:cNvPr>
          <p:cNvSpPr>
            <a:spLocks noGrp="1"/>
          </p:cNvSpPr>
          <p:nvPr>
            <p:ph idx="1"/>
          </p:nvPr>
        </p:nvSpPr>
        <p:spPr/>
        <p:txBody>
          <a:bodyPr/>
          <a:lstStyle/>
          <a:p>
            <a:r>
              <a:rPr lang="en-US" sz="2400" dirty="0"/>
              <a:t>Waiting lists</a:t>
            </a:r>
          </a:p>
          <a:p>
            <a:r>
              <a:rPr lang="en-US" sz="2400" dirty="0"/>
              <a:t>Inclusion/exclusion criteria</a:t>
            </a:r>
          </a:p>
          <a:p>
            <a:r>
              <a:rPr lang="en-US" sz="2400" dirty="0"/>
              <a:t>Insurance barriers</a:t>
            </a:r>
          </a:p>
          <a:p>
            <a:r>
              <a:rPr lang="en-US" sz="2400" dirty="0"/>
              <a:t>Geographic barriers</a:t>
            </a:r>
          </a:p>
          <a:p>
            <a:r>
              <a:rPr lang="en-US" sz="2400" dirty="0"/>
              <a:t>Youth/family barriers</a:t>
            </a:r>
          </a:p>
          <a:p>
            <a:r>
              <a:rPr lang="en-US" sz="2400" dirty="0"/>
              <a:t>Fit of need/skills</a:t>
            </a:r>
          </a:p>
          <a:p>
            <a:r>
              <a:rPr lang="en-US" sz="2400" dirty="0"/>
              <a:t>And many more…</a:t>
            </a:r>
          </a:p>
          <a:p>
            <a:endParaRPr lang="en-US" dirty="0"/>
          </a:p>
        </p:txBody>
      </p:sp>
    </p:spTree>
    <p:extLst>
      <p:ext uri="{BB962C8B-B14F-4D97-AF65-F5344CB8AC3E}">
        <p14:creationId xmlns:p14="http://schemas.microsoft.com/office/powerpoint/2010/main" val="116982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DC9C-0087-4DCA-9930-E5E922351B83}"/>
              </a:ext>
            </a:extLst>
          </p:cNvPr>
          <p:cNvSpPr>
            <a:spLocks noGrp="1"/>
          </p:cNvSpPr>
          <p:nvPr>
            <p:ph type="title"/>
          </p:nvPr>
        </p:nvSpPr>
        <p:spPr/>
        <p:txBody>
          <a:bodyPr/>
          <a:lstStyle/>
          <a:p>
            <a:r>
              <a:rPr lang="en-US" dirty="0"/>
              <a:t>Case Example </a:t>
            </a:r>
          </a:p>
        </p:txBody>
      </p:sp>
      <p:sp>
        <p:nvSpPr>
          <p:cNvPr id="3" name="Content Placeholder 2">
            <a:extLst>
              <a:ext uri="{FF2B5EF4-FFF2-40B4-BE49-F238E27FC236}">
                <a16:creationId xmlns:a16="http://schemas.microsoft.com/office/drawing/2014/main" id="{18F11BA2-B2A4-40C9-A723-5E2CF5E0EEFF}"/>
              </a:ext>
            </a:extLst>
          </p:cNvPr>
          <p:cNvSpPr>
            <a:spLocks noGrp="1"/>
          </p:cNvSpPr>
          <p:nvPr>
            <p:ph idx="1"/>
          </p:nvPr>
        </p:nvSpPr>
        <p:spPr>
          <a:xfrm>
            <a:off x="345715" y="1463041"/>
            <a:ext cx="11500567" cy="5202164"/>
          </a:xfrm>
        </p:spPr>
        <p:txBody>
          <a:bodyPr>
            <a:normAutofit/>
          </a:bodyPr>
          <a:lstStyle/>
          <a:p>
            <a:r>
              <a:rPr lang="en-US" sz="2200" dirty="0"/>
              <a:t>13yo cis-gender boy, + family hx of maternal anxiety, + personal hx of delayed language development, repeated 2nd grade for failure of majority of classes leading to IEP for speech/language and SW support, family moved mid academic year last year due to financial stressors and now in new middle school, IEP did not continue, and he now presents with escalating disruptive behaviors at school and at home. He has been diagnosed with ADHD/Depressive Disorder NOS in the past, but is not on any medication currently. </a:t>
            </a:r>
          </a:p>
          <a:p>
            <a:r>
              <a:rPr lang="en-US" sz="2200" dirty="0"/>
              <a:t>Had fallen out of treatment with family move, however, his new middle school has School based Mental Health who saw him weekly for several few weeks, but has gotten worried about his mood as he seems really angry and short-fused and referred him to an afterschool program</a:t>
            </a:r>
          </a:p>
          <a:p>
            <a:r>
              <a:rPr lang="en-US" sz="2200" dirty="0"/>
              <a:t>He attended the afterschool program and initially seemed to be doing better—or at least no worse. After about 1 week of participating, he skipped the transportation to the program and decided to walk home, stating he didn’t want to go back. He then refused to go to school the rest of that week. </a:t>
            </a:r>
          </a:p>
          <a:p>
            <a:r>
              <a:rPr lang="en-US" sz="2200" dirty="0"/>
              <a:t>Given this, he was referred to a Day Program and began the next week.</a:t>
            </a:r>
          </a:p>
          <a:p>
            <a:endParaRPr lang="en-US" dirty="0"/>
          </a:p>
        </p:txBody>
      </p:sp>
    </p:spTree>
    <p:extLst>
      <p:ext uri="{BB962C8B-B14F-4D97-AF65-F5344CB8AC3E}">
        <p14:creationId xmlns:p14="http://schemas.microsoft.com/office/powerpoint/2010/main" val="3650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AD8-A275-47E4-B9E6-15C5E1369181}"/>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FD613042-4D57-47DA-AA95-5616600777D3}"/>
              </a:ext>
            </a:extLst>
          </p:cNvPr>
          <p:cNvSpPr>
            <a:spLocks noGrp="1"/>
          </p:cNvSpPr>
          <p:nvPr>
            <p:ph idx="1"/>
          </p:nvPr>
        </p:nvSpPr>
        <p:spPr>
          <a:xfrm>
            <a:off x="345715" y="1784733"/>
            <a:ext cx="11500567" cy="4767713"/>
          </a:xfrm>
        </p:spPr>
        <p:txBody>
          <a:bodyPr>
            <a:normAutofit/>
          </a:bodyPr>
          <a:lstStyle/>
          <a:p>
            <a:r>
              <a:rPr lang="en-US" sz="2200" dirty="0"/>
              <a:t>There, he was noted to be sullen and minimally cooperative with group activities. His mother missed the first family meeting, was late for the 2</a:t>
            </a:r>
            <a:r>
              <a:rPr lang="en-US" sz="2200" baseline="30000" dirty="0"/>
              <a:t>nd</a:t>
            </a:r>
            <a:r>
              <a:rPr lang="en-US" sz="2200" dirty="0"/>
              <a:t> one. He appeared more irritable on the day his mother did not come for the meeting. He was marginally cooperative in individual sessions, appeared easily confused/overwhelmed by group activities but did seem to engage more with art-based activities. </a:t>
            </a:r>
          </a:p>
          <a:p>
            <a:r>
              <a:rPr lang="en-US" sz="2200" dirty="0"/>
              <a:t>In week 2, he did not come to the program on Monday, outreach to the family led to learning he had stayed out all night Friday (unknown whereabouts) and had come home Saturday refusing to say what had happened. His mother was distraught and took him to the closest ED and he was waiting there for an evaluation.</a:t>
            </a:r>
          </a:p>
          <a:p>
            <a:r>
              <a:rPr lang="en-US" sz="2200" dirty="0"/>
              <a:t>His mother stated she cannot handle him at home, sharing he has been increasingly aggressive with his younger sister who is actually in the same grade in school (they are 1 year apart but he repeated a grade).</a:t>
            </a:r>
          </a:p>
          <a:p>
            <a:endParaRPr lang="en-US" dirty="0"/>
          </a:p>
        </p:txBody>
      </p:sp>
    </p:spTree>
    <p:extLst>
      <p:ext uri="{BB962C8B-B14F-4D97-AF65-F5344CB8AC3E}">
        <p14:creationId xmlns:p14="http://schemas.microsoft.com/office/powerpoint/2010/main" val="12820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5D2A-D214-4DFA-84FD-93322FE90C73}"/>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6EDA411C-3AD8-4816-BF53-D607A1FD79B0}"/>
              </a:ext>
            </a:extLst>
          </p:cNvPr>
          <p:cNvSpPr>
            <a:spLocks noGrp="1"/>
          </p:cNvSpPr>
          <p:nvPr>
            <p:ph idx="1"/>
          </p:nvPr>
        </p:nvSpPr>
        <p:spPr>
          <a:xfrm>
            <a:off x="268597" y="1473505"/>
            <a:ext cx="11500567" cy="4993395"/>
          </a:xfrm>
        </p:spPr>
        <p:txBody>
          <a:bodyPr>
            <a:normAutofit lnSpcReduction="10000"/>
          </a:bodyPr>
          <a:lstStyle/>
          <a:p>
            <a:pPr marL="0" indent="0">
              <a:buNone/>
            </a:pPr>
            <a:r>
              <a:rPr lang="en-US" sz="2800" dirty="0"/>
              <a:t>Services used…</a:t>
            </a:r>
          </a:p>
          <a:p>
            <a:r>
              <a:rPr lang="en-US" sz="2800" dirty="0"/>
              <a:t>Outpatient</a:t>
            </a:r>
          </a:p>
          <a:p>
            <a:r>
              <a:rPr lang="en-US" sz="2800" dirty="0"/>
              <a:t>School Mental Health</a:t>
            </a:r>
          </a:p>
          <a:p>
            <a:r>
              <a:rPr lang="en-US" sz="2800" dirty="0"/>
              <a:t>After school + School Mental Health</a:t>
            </a:r>
          </a:p>
          <a:p>
            <a:r>
              <a:rPr lang="en-US" sz="2800" dirty="0"/>
              <a:t>Day Program</a:t>
            </a:r>
          </a:p>
          <a:p>
            <a:r>
              <a:rPr lang="en-US" sz="2800" dirty="0"/>
              <a:t>Emergency Department</a:t>
            </a:r>
          </a:p>
          <a:p>
            <a:pPr marL="0" indent="0">
              <a:buNone/>
            </a:pPr>
            <a:endParaRPr lang="en-US" sz="2800" dirty="0"/>
          </a:p>
          <a:p>
            <a:pPr marL="0" indent="0">
              <a:buNone/>
            </a:pPr>
            <a:r>
              <a:rPr lang="en-US" sz="2800" dirty="0"/>
              <a:t>Reason for movement…</a:t>
            </a:r>
          </a:p>
          <a:p>
            <a:r>
              <a:rPr lang="en-US" sz="2800" dirty="0"/>
              <a:t>Adherence/improvement</a:t>
            </a:r>
          </a:p>
          <a:p>
            <a:r>
              <a:rPr lang="en-US" sz="2800" dirty="0"/>
              <a:t>Anxiety/Anger/Ability</a:t>
            </a:r>
          </a:p>
        </p:txBody>
      </p:sp>
    </p:spTree>
    <p:extLst>
      <p:ext uri="{BB962C8B-B14F-4D97-AF65-F5344CB8AC3E}">
        <p14:creationId xmlns:p14="http://schemas.microsoft.com/office/powerpoint/2010/main" val="32947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361B-3895-4D82-BDED-896D02C5674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EB77DC2-330E-48B4-B4D6-CEAC48C28D99}"/>
              </a:ext>
            </a:extLst>
          </p:cNvPr>
          <p:cNvSpPr>
            <a:spLocks noGrp="1"/>
          </p:cNvSpPr>
          <p:nvPr>
            <p:ph idx="1"/>
          </p:nvPr>
        </p:nvSpPr>
        <p:spPr/>
        <p:txBody>
          <a:bodyPr>
            <a:normAutofit/>
          </a:bodyPr>
          <a:lstStyle/>
          <a:p>
            <a:r>
              <a:rPr lang="en-US" sz="2800" dirty="0"/>
              <a:t>Complex, multilayered system that is both rich with resources in some ways and hard to navigate in other ways</a:t>
            </a:r>
          </a:p>
          <a:p>
            <a:r>
              <a:rPr lang="en-US" sz="2800" dirty="0"/>
              <a:t>Matching services with youth and families in the locations needed and timeframe needed are significant barriers</a:t>
            </a:r>
          </a:p>
          <a:p>
            <a:r>
              <a:rPr lang="en-US" sz="2800" dirty="0"/>
              <a:t>BHIPP is a great resource to help connect and identify options</a:t>
            </a:r>
          </a:p>
        </p:txBody>
      </p:sp>
    </p:spTree>
    <p:extLst>
      <p:ext uri="{BB962C8B-B14F-4D97-AF65-F5344CB8AC3E}">
        <p14:creationId xmlns:p14="http://schemas.microsoft.com/office/powerpoint/2010/main" val="1187855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AC8D-C44C-45D7-95F8-54040D7AAE27}"/>
              </a:ext>
            </a:extLst>
          </p:cNvPr>
          <p:cNvSpPr>
            <a:spLocks noGrp="1"/>
          </p:cNvSpPr>
          <p:nvPr>
            <p:ph type="title"/>
          </p:nvPr>
        </p:nvSpPr>
        <p:spPr/>
        <p:txBody>
          <a:bodyPr/>
          <a:lstStyle/>
          <a:p>
            <a:r>
              <a:rPr lang="en-US" dirty="0"/>
              <a:t>Questions &amp; Discussion</a:t>
            </a:r>
          </a:p>
        </p:txBody>
      </p:sp>
    </p:spTree>
    <p:extLst>
      <p:ext uri="{BB962C8B-B14F-4D97-AF65-F5344CB8AC3E}">
        <p14:creationId xmlns:p14="http://schemas.microsoft.com/office/powerpoint/2010/main" val="428291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A009-7D3E-469F-9325-817DB1F503BC}"/>
              </a:ext>
            </a:extLst>
          </p:cNvPr>
          <p:cNvSpPr>
            <a:spLocks noGrp="1"/>
          </p:cNvSpPr>
          <p:nvPr>
            <p:ph type="title"/>
          </p:nvPr>
        </p:nvSpPr>
        <p:spPr/>
        <p:txBody>
          <a:bodyPr>
            <a:normAutofit/>
          </a:bodyPr>
          <a:lstStyle/>
          <a:p>
            <a:r>
              <a:rPr lang="en-US" sz="4000" dirty="0"/>
              <a:t>Learning Objectives</a:t>
            </a:r>
          </a:p>
        </p:txBody>
      </p:sp>
      <p:sp>
        <p:nvSpPr>
          <p:cNvPr id="3" name="Content Placeholder 2">
            <a:extLst>
              <a:ext uri="{FF2B5EF4-FFF2-40B4-BE49-F238E27FC236}">
                <a16:creationId xmlns:a16="http://schemas.microsoft.com/office/drawing/2014/main" id="{6CDF1F5A-0429-4CA7-9756-1E70CCE9EB0C}"/>
              </a:ext>
            </a:extLst>
          </p:cNvPr>
          <p:cNvSpPr>
            <a:spLocks noGrp="1"/>
          </p:cNvSpPr>
          <p:nvPr>
            <p:ph idx="1"/>
          </p:nvPr>
        </p:nvSpPr>
        <p:spPr>
          <a:xfrm>
            <a:off x="424205" y="1690688"/>
            <a:ext cx="11519555" cy="4486275"/>
          </a:xfrm>
        </p:spPr>
        <p:txBody>
          <a:bodyPr>
            <a:normAutofit fontScale="92500" lnSpcReduction="10000"/>
          </a:bodyPr>
          <a:lstStyle/>
          <a:p>
            <a:endParaRPr lang="en-US" sz="3600" dirty="0"/>
          </a:p>
          <a:p>
            <a:r>
              <a:rPr lang="en-US" sz="3600" dirty="0">
                <a:solidFill>
                  <a:schemeClr val="tx1"/>
                </a:solidFill>
              </a:rPr>
              <a:t>Identify 3 differences between high, medium, and low acuity services for youth</a:t>
            </a:r>
          </a:p>
          <a:p>
            <a:pPr marL="457200" lvl="1" indent="0">
              <a:buNone/>
            </a:pPr>
            <a:endParaRPr lang="en-US" sz="3600" dirty="0">
              <a:solidFill>
                <a:schemeClr val="tx1"/>
              </a:solidFill>
            </a:endParaRPr>
          </a:p>
          <a:p>
            <a:r>
              <a:rPr lang="en-US" sz="3600" dirty="0">
                <a:solidFill>
                  <a:schemeClr val="tx1"/>
                </a:solidFill>
              </a:rPr>
              <a:t>Identify at least 2 situations that allow a youth to access high acuity services</a:t>
            </a:r>
          </a:p>
          <a:p>
            <a:pPr marL="457200" lvl="1" indent="0">
              <a:buNone/>
            </a:pPr>
            <a:endParaRPr lang="en-US" sz="3600" dirty="0">
              <a:solidFill>
                <a:schemeClr val="tx1"/>
              </a:solidFill>
            </a:endParaRPr>
          </a:p>
          <a:p>
            <a:r>
              <a:rPr lang="en-US" sz="3600" dirty="0">
                <a:solidFill>
                  <a:schemeClr val="tx1"/>
                </a:solidFill>
              </a:rPr>
              <a:t>Identify what resources can be combined to support youth and families </a:t>
            </a:r>
          </a:p>
          <a:p>
            <a:endParaRPr lang="en-US" dirty="0"/>
          </a:p>
        </p:txBody>
      </p:sp>
    </p:spTree>
    <p:extLst>
      <p:ext uri="{BB962C8B-B14F-4D97-AF65-F5344CB8AC3E}">
        <p14:creationId xmlns:p14="http://schemas.microsoft.com/office/powerpoint/2010/main" val="3343160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CD8E-9B6F-4AED-BBB7-FDCA7C9288A4}"/>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9B19DC35-4287-487E-AB75-D15A75003A66}"/>
              </a:ext>
            </a:extLst>
          </p:cNvPr>
          <p:cNvSpPr>
            <a:spLocks noGrp="1"/>
          </p:cNvSpPr>
          <p:nvPr>
            <p:ph idx="1"/>
          </p:nvPr>
        </p:nvSpPr>
        <p:spPr/>
        <p:txBody>
          <a:bodyPr/>
          <a:lstStyle/>
          <a:p>
            <a:r>
              <a:rPr lang="en-US" dirty="0">
                <a:hlinkClick r:id="rId2"/>
              </a:rPr>
              <a:t>https://www.mhaonline.org/transforming-health-care/healthy-hospitals-healthy-communities/behavioral-health/maryland-behavioral-health-resources-services-directory</a:t>
            </a:r>
            <a:endParaRPr lang="en-US" dirty="0"/>
          </a:p>
          <a:p>
            <a:r>
              <a:rPr lang="en-US" dirty="0">
                <a:hlinkClick r:id="rId3"/>
              </a:rPr>
              <a:t>https://health.maryland.gov/bha/Documents/MDH%20MRSS%20Document%20-%20Spring%202022.pdf</a:t>
            </a:r>
            <a:endParaRPr lang="en-US" dirty="0"/>
          </a:p>
          <a:p>
            <a:r>
              <a:rPr lang="en-US" dirty="0">
                <a:hlinkClick r:id="rId4"/>
              </a:rPr>
              <a:t>https://health.maryland.gov/bha/Pages/988md.aspx</a:t>
            </a:r>
            <a:endParaRPr lang="en-US" dirty="0"/>
          </a:p>
          <a:p>
            <a:r>
              <a:rPr lang="en-US" dirty="0">
                <a:hlinkClick r:id="rId5"/>
              </a:rPr>
              <a:t>https://health.maryland.gov/bha/Documents/2022%20Suicide%20Prevention%20Toolkit.pdf</a:t>
            </a:r>
            <a:endParaRPr lang="en-US" dirty="0"/>
          </a:p>
          <a:p>
            <a:endParaRPr lang="en-US" dirty="0"/>
          </a:p>
        </p:txBody>
      </p:sp>
    </p:spTree>
    <p:extLst>
      <p:ext uri="{BB962C8B-B14F-4D97-AF65-F5344CB8AC3E}">
        <p14:creationId xmlns:p14="http://schemas.microsoft.com/office/powerpoint/2010/main" val="29876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244-CDB6-41DE-9B26-06EFCF4ADC9B}"/>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58AC4695-FB3B-4326-9411-4169A1C2EB48}"/>
              </a:ext>
            </a:extLst>
          </p:cNvPr>
          <p:cNvSpPr>
            <a:spLocks noGrp="1"/>
          </p:cNvSpPr>
          <p:nvPr>
            <p:ph idx="1"/>
          </p:nvPr>
        </p:nvSpPr>
        <p:spPr/>
        <p:txBody>
          <a:bodyPr anchor="t">
            <a:normAutofit/>
          </a:bodyPr>
          <a:lstStyle/>
          <a:p>
            <a:r>
              <a:rPr lang="en-US" sz="3200" dirty="0">
                <a:solidFill>
                  <a:schemeClr val="tx1"/>
                </a:solidFill>
              </a:rPr>
              <a:t>Dilemmas</a:t>
            </a:r>
          </a:p>
          <a:p>
            <a:r>
              <a:rPr lang="en-US" sz="3200" dirty="0">
                <a:solidFill>
                  <a:schemeClr val="tx1"/>
                </a:solidFill>
              </a:rPr>
              <a:t>Review the various providers &amp; levels of care  </a:t>
            </a:r>
          </a:p>
          <a:p>
            <a:r>
              <a:rPr lang="en-US" sz="3200" dirty="0">
                <a:solidFill>
                  <a:schemeClr val="tx1"/>
                </a:solidFill>
              </a:rPr>
              <a:t>Define (as best is possible) what each level can/cannot offer</a:t>
            </a:r>
          </a:p>
          <a:p>
            <a:r>
              <a:rPr lang="en-US" sz="3200" dirty="0">
                <a:solidFill>
                  <a:schemeClr val="tx1"/>
                </a:solidFill>
              </a:rPr>
              <a:t>Review movement between levels</a:t>
            </a:r>
          </a:p>
          <a:p>
            <a:r>
              <a:rPr lang="en-US" sz="3200">
                <a:solidFill>
                  <a:schemeClr val="tx1"/>
                </a:solidFill>
              </a:rPr>
              <a:t>Case scenario</a:t>
            </a:r>
            <a:endParaRPr lang="en-US" sz="3200" dirty="0">
              <a:solidFill>
                <a:schemeClr val="tx1"/>
              </a:solidFill>
            </a:endParaRPr>
          </a:p>
        </p:txBody>
      </p:sp>
    </p:spTree>
    <p:extLst>
      <p:ext uri="{BB962C8B-B14F-4D97-AF65-F5344CB8AC3E}">
        <p14:creationId xmlns:p14="http://schemas.microsoft.com/office/powerpoint/2010/main" val="125953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E6A8-7247-4700-92ED-505B57D42EBA}"/>
              </a:ext>
            </a:extLst>
          </p:cNvPr>
          <p:cNvSpPr>
            <a:spLocks noGrp="1"/>
          </p:cNvSpPr>
          <p:nvPr>
            <p:ph type="title"/>
          </p:nvPr>
        </p:nvSpPr>
        <p:spPr>
          <a:xfrm>
            <a:off x="609820" y="274023"/>
            <a:ext cx="10553627" cy="909304"/>
          </a:xfrm>
        </p:spPr>
        <p:txBody>
          <a:bodyPr/>
          <a:lstStyle/>
          <a:p>
            <a:r>
              <a:rPr lang="en-US" dirty="0"/>
              <a:t>Dilemmas</a:t>
            </a:r>
          </a:p>
        </p:txBody>
      </p:sp>
      <p:sp>
        <p:nvSpPr>
          <p:cNvPr id="3" name="Content Placeholder 2">
            <a:extLst>
              <a:ext uri="{FF2B5EF4-FFF2-40B4-BE49-F238E27FC236}">
                <a16:creationId xmlns:a16="http://schemas.microsoft.com/office/drawing/2014/main" id="{2E4BA846-6903-4406-AD73-C36B5FA167D9}"/>
              </a:ext>
            </a:extLst>
          </p:cNvPr>
          <p:cNvSpPr>
            <a:spLocks noGrp="1"/>
          </p:cNvSpPr>
          <p:nvPr>
            <p:ph idx="1"/>
          </p:nvPr>
        </p:nvSpPr>
        <p:spPr>
          <a:xfrm>
            <a:off x="345715" y="1061545"/>
            <a:ext cx="11500567" cy="5633545"/>
          </a:xfrm>
        </p:spPr>
        <p:txBody>
          <a:bodyPr>
            <a:normAutofit/>
          </a:bodyPr>
          <a:lstStyle/>
          <a:p>
            <a:r>
              <a:rPr lang="en-US" sz="2600" dirty="0"/>
              <a:t>Variety of providers/settings</a:t>
            </a:r>
          </a:p>
          <a:p>
            <a:pPr lvl="1"/>
            <a:r>
              <a:rPr lang="en-US" sz="2600" dirty="0"/>
              <a:t>Different disciplines contributing</a:t>
            </a:r>
          </a:p>
          <a:p>
            <a:r>
              <a:rPr lang="en-US" sz="2600" dirty="0"/>
              <a:t>Funding streams may change</a:t>
            </a:r>
          </a:p>
          <a:p>
            <a:pPr lvl="1"/>
            <a:r>
              <a:rPr lang="en-US" sz="2600" dirty="0"/>
              <a:t>Programs open/close</a:t>
            </a:r>
          </a:p>
          <a:p>
            <a:r>
              <a:rPr lang="en-US" sz="2600" dirty="0"/>
              <a:t>Availability/affordability of care</a:t>
            </a:r>
          </a:p>
          <a:p>
            <a:pPr lvl="1"/>
            <a:r>
              <a:rPr lang="en-US" sz="2600" dirty="0"/>
              <a:t>Tele/in person</a:t>
            </a:r>
          </a:p>
          <a:p>
            <a:pPr lvl="1"/>
            <a:r>
              <a:rPr lang="en-US" sz="2600" dirty="0"/>
              <a:t>In/out of networks</a:t>
            </a:r>
          </a:p>
          <a:p>
            <a:r>
              <a:rPr lang="en-US" sz="2600" dirty="0"/>
              <a:t>No centralized source of state-wide information  </a:t>
            </a:r>
          </a:p>
          <a:p>
            <a:pPr lvl="1"/>
            <a:r>
              <a:rPr lang="en-US" sz="2600" dirty="0"/>
              <a:t>State oversight but County specific</a:t>
            </a:r>
          </a:p>
          <a:p>
            <a:r>
              <a:rPr lang="en-US" sz="2600" dirty="0"/>
              <a:t>How does a clinician know what the options are for any given youngster &amp; family??</a:t>
            </a:r>
          </a:p>
          <a:p>
            <a:endParaRPr lang="en-US" dirty="0"/>
          </a:p>
        </p:txBody>
      </p:sp>
    </p:spTree>
    <p:extLst>
      <p:ext uri="{BB962C8B-B14F-4D97-AF65-F5344CB8AC3E}">
        <p14:creationId xmlns:p14="http://schemas.microsoft.com/office/powerpoint/2010/main" val="386538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3A1B-0896-4ADE-971B-CF8C240E92FB}"/>
              </a:ext>
            </a:extLst>
          </p:cNvPr>
          <p:cNvSpPr>
            <a:spLocks noGrp="1"/>
          </p:cNvSpPr>
          <p:nvPr>
            <p:ph type="title"/>
          </p:nvPr>
        </p:nvSpPr>
        <p:spPr/>
        <p:txBody>
          <a:bodyPr/>
          <a:lstStyle/>
          <a:p>
            <a:r>
              <a:rPr lang="en-US" dirty="0"/>
              <a:t>Maryland Hospital Association</a:t>
            </a:r>
          </a:p>
        </p:txBody>
      </p:sp>
      <p:sp>
        <p:nvSpPr>
          <p:cNvPr id="3" name="Content Placeholder 2">
            <a:extLst>
              <a:ext uri="{FF2B5EF4-FFF2-40B4-BE49-F238E27FC236}">
                <a16:creationId xmlns:a16="http://schemas.microsoft.com/office/drawing/2014/main" id="{A9649AB3-9AA6-47E5-A73D-3B4F276179EF}"/>
              </a:ext>
            </a:extLst>
          </p:cNvPr>
          <p:cNvSpPr>
            <a:spLocks noGrp="1"/>
          </p:cNvSpPr>
          <p:nvPr>
            <p:ph idx="1"/>
          </p:nvPr>
        </p:nvSpPr>
        <p:spPr>
          <a:xfrm>
            <a:off x="345715" y="1463041"/>
            <a:ext cx="11500567" cy="5266943"/>
          </a:xfrm>
        </p:spPr>
        <p:txBody>
          <a:bodyPr>
            <a:normAutofit/>
          </a:bodyPr>
          <a:lstStyle/>
          <a:p>
            <a:pPr marL="0" indent="0">
              <a:buNone/>
            </a:pPr>
            <a:r>
              <a:rPr lang="en-US" sz="2000" dirty="0"/>
              <a:t>In April 2019, MHA’s Behavioral Health Task Force launched a study of factors that contribute to discharge delays for behavioral health patients in emergency departments.</a:t>
            </a:r>
            <a:br>
              <a:rPr lang="en-US" sz="2000" dirty="0"/>
            </a:br>
            <a:br>
              <a:rPr lang="en-US" sz="2000" dirty="0"/>
            </a:br>
            <a:r>
              <a:rPr lang="en-US" sz="2000" dirty="0"/>
              <a:t>The study found that:</a:t>
            </a:r>
          </a:p>
          <a:p>
            <a:r>
              <a:rPr lang="en-US" sz="2000" dirty="0"/>
              <a:t>42% of behavioral health ED patients experienced a delay being discharged or transferred</a:t>
            </a:r>
          </a:p>
          <a:p>
            <a:r>
              <a:rPr lang="en-US" sz="2000" dirty="0"/>
              <a:t>These patients were delayed for 1,676 days—an average of 20 hours per patient</a:t>
            </a:r>
          </a:p>
          <a:p>
            <a:r>
              <a:rPr lang="en-US" sz="2000" dirty="0"/>
              <a:t>Delays account for 48% of the time those patients spend in Eds</a:t>
            </a:r>
          </a:p>
          <a:p>
            <a:r>
              <a:rPr lang="en-US" sz="2000" dirty="0"/>
              <a:t>Three of the top five causes for a delay were related to actions taken by the prospective receiving “agency” or placement site</a:t>
            </a:r>
          </a:p>
          <a:p>
            <a:r>
              <a:rPr lang="en-US" sz="2400" b="1" dirty="0"/>
              <a:t>Children and teenagers were delayed twice as long as adults; discharge planners cited age as a contributing factor to the delay</a:t>
            </a:r>
          </a:p>
          <a:p>
            <a:endParaRPr lang="en-US" dirty="0"/>
          </a:p>
        </p:txBody>
      </p:sp>
    </p:spTree>
    <p:extLst>
      <p:ext uri="{BB962C8B-B14F-4D97-AF65-F5344CB8AC3E}">
        <p14:creationId xmlns:p14="http://schemas.microsoft.com/office/powerpoint/2010/main" val="235010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C011-2C96-4E8E-8FBE-A073EC0379D1}"/>
              </a:ext>
            </a:extLst>
          </p:cNvPr>
          <p:cNvSpPr>
            <a:spLocks noGrp="1"/>
          </p:cNvSpPr>
          <p:nvPr>
            <p:ph type="title"/>
          </p:nvPr>
        </p:nvSpPr>
        <p:spPr/>
        <p:txBody>
          <a:bodyPr/>
          <a:lstStyle/>
          <a:p>
            <a:r>
              <a:rPr lang="en-US" dirty="0"/>
              <a:t>Maryland Hospital Association</a:t>
            </a:r>
          </a:p>
        </p:txBody>
      </p:sp>
      <p:sp>
        <p:nvSpPr>
          <p:cNvPr id="3" name="Content Placeholder 2">
            <a:extLst>
              <a:ext uri="{FF2B5EF4-FFF2-40B4-BE49-F238E27FC236}">
                <a16:creationId xmlns:a16="http://schemas.microsoft.com/office/drawing/2014/main" id="{0279CC29-E0F0-41CD-87FF-9AD22E69ED7F}"/>
              </a:ext>
            </a:extLst>
          </p:cNvPr>
          <p:cNvSpPr>
            <a:spLocks noGrp="1"/>
          </p:cNvSpPr>
          <p:nvPr>
            <p:ph idx="1"/>
          </p:nvPr>
        </p:nvSpPr>
        <p:spPr>
          <a:xfrm>
            <a:off x="345715" y="1463041"/>
            <a:ext cx="11500567" cy="5089405"/>
          </a:xfrm>
        </p:spPr>
        <p:txBody>
          <a:bodyPr>
            <a:normAutofit/>
          </a:bodyPr>
          <a:lstStyle/>
          <a:p>
            <a:pPr marL="0" indent="0">
              <a:buNone/>
            </a:pPr>
            <a:r>
              <a:rPr lang="en-US" sz="2800" dirty="0"/>
              <a:t>“Heightening the hospital crisis is a </a:t>
            </a:r>
            <a:r>
              <a:rPr lang="en-US" sz="2800" b="1" dirty="0"/>
              <a:t>lack of placement options for children</a:t>
            </a:r>
            <a:r>
              <a:rPr lang="en-US" sz="2800" dirty="0"/>
              <a:t>. One hospital leader recently attributed “an alarming increase” in the lengths of stay for young behavioral health patients to </a:t>
            </a:r>
            <a:r>
              <a:rPr lang="en-US" sz="2800" b="1" dirty="0"/>
              <a:t>an inability to transfer them to more appropriate settings of care, in turn causing longer wait times in the emergency department.</a:t>
            </a:r>
          </a:p>
          <a:p>
            <a:pPr marL="0" indent="0">
              <a:buNone/>
            </a:pPr>
            <a:r>
              <a:rPr lang="en-US" sz="2800" dirty="0"/>
              <a:t> Some hospitals report children being hospitalized more than 100 days beyond what is medically necessary; others have experienced their entire pediatric unit being filled with behavioral health patients. Many hospitals report that when transfers of pediatric and adolescent patients do take place, they are increasingly being sent to an out-of-state facility. “</a:t>
            </a:r>
          </a:p>
        </p:txBody>
      </p:sp>
    </p:spTree>
    <p:extLst>
      <p:ext uri="{BB962C8B-B14F-4D97-AF65-F5344CB8AC3E}">
        <p14:creationId xmlns:p14="http://schemas.microsoft.com/office/powerpoint/2010/main" val="2929219166"/>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JHCP Outreach 8.2.22</Template>
  <TotalTime>6091</TotalTime>
  <Words>4830</Words>
  <Application>Microsoft Office PowerPoint</Application>
  <PresentationFormat>Widescreen</PresentationFormat>
  <Paragraphs>510</Paragraphs>
  <Slides>50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 2</vt:lpstr>
      <vt:lpstr>Frame</vt:lpstr>
      <vt:lpstr>A Primer on Maryland’s Mental Health System of Care for Youth and Families September 29, 2022  Emily Frosch, MD Associate Professor, Department of Psychiatry &amp; Behavioral Sciences Division of Child &amp; Adolescent Pscyhiatry, Johns Hopkins Univ. School of Medicine  </vt:lpstr>
      <vt:lpstr>Who We Are – Maryland BHIPP</vt:lpstr>
      <vt:lpstr>Partners &amp; Funding</vt:lpstr>
      <vt:lpstr>Disclosures</vt:lpstr>
      <vt:lpstr>Learning Objectives</vt:lpstr>
      <vt:lpstr>Outline</vt:lpstr>
      <vt:lpstr>Dilemmas</vt:lpstr>
      <vt:lpstr>Maryland Hospital Association</vt:lpstr>
      <vt:lpstr>Maryland Hospital Association</vt:lpstr>
      <vt:lpstr>Providers who care for youth and families</vt:lpstr>
      <vt:lpstr>PowerPoint Presentation</vt:lpstr>
      <vt:lpstr>Horizontal Levels of Mental Health Care</vt:lpstr>
      <vt:lpstr>Vertical Provider Systems</vt:lpstr>
      <vt:lpstr>PowerPoint Presentation</vt:lpstr>
      <vt:lpstr>Levels of care</vt:lpstr>
      <vt:lpstr>County Resources</vt:lpstr>
      <vt:lpstr>PowerPoint Presentation</vt:lpstr>
      <vt:lpstr>Levels of care</vt:lpstr>
      <vt:lpstr>MARYLAND PUBLIC SCHOOLS </vt:lpstr>
      <vt:lpstr>PowerPoint Presentation</vt:lpstr>
      <vt:lpstr>PowerPoint Presentation</vt:lpstr>
      <vt:lpstr>Levels of care</vt:lpstr>
      <vt:lpstr>PARTIAL HOSPITALIZATION PROGRAMS &amp; DAY HOSPITAL PROGRAMS</vt:lpstr>
      <vt:lpstr>Levels of care</vt:lpstr>
      <vt:lpstr>PowerPoint Presentation</vt:lpstr>
      <vt:lpstr>SHEPPARD PRATT URGENT CARE SERVICES</vt:lpstr>
      <vt:lpstr>PowerPoint Presentation</vt:lpstr>
      <vt:lpstr>Levels of care</vt:lpstr>
      <vt:lpstr>INPATIENT PSYCHIATRIC SERVICES  </vt:lpstr>
      <vt:lpstr>Delaware Child and Adolescent Inpatient Services</vt:lpstr>
      <vt:lpstr>PowerPoint Presentation</vt:lpstr>
      <vt:lpstr>Emergency Departments</vt:lpstr>
      <vt:lpstr>New Approach</vt:lpstr>
      <vt:lpstr>New Approach</vt:lpstr>
      <vt:lpstr>New Approach</vt:lpstr>
      <vt:lpstr>988</vt:lpstr>
      <vt:lpstr>988</vt:lpstr>
      <vt:lpstr>Why might care escalate to a higher level?</vt:lpstr>
      <vt:lpstr>How do youth move to a higher level of care?</vt:lpstr>
      <vt:lpstr>What can a provider expect from a higher level of care?</vt:lpstr>
      <vt:lpstr>What can a provider expect from a higher level of care?</vt:lpstr>
      <vt:lpstr>How do youth move to lower level of care?</vt:lpstr>
      <vt:lpstr>PowerPoint Presentation</vt:lpstr>
      <vt:lpstr>Added Dilemmas</vt:lpstr>
      <vt:lpstr>Case Example </vt:lpstr>
      <vt:lpstr>Case Example</vt:lpstr>
      <vt:lpstr>Case Example</vt:lpstr>
      <vt:lpstr>Summary</vt:lpstr>
      <vt:lpstr>Questions &amp; Discussion</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Maryland Mental Health Care System for Youth</dc:title>
  <dc:creator>Emily Frosch</dc:creator>
  <cp:lastModifiedBy>Crosby Budinger, Meghan</cp:lastModifiedBy>
  <cp:revision>65</cp:revision>
  <dcterms:created xsi:type="dcterms:W3CDTF">2022-08-15T17:51:08Z</dcterms:created>
  <dcterms:modified xsi:type="dcterms:W3CDTF">2022-09-29T17:42:43Z</dcterms:modified>
</cp:coreProperties>
</file>