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4.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1" r:id="rId1"/>
    <p:sldMasterId id="2147483826" r:id="rId2"/>
  </p:sldMasterIdLst>
  <p:notesMasterIdLst>
    <p:notesMasterId r:id="rId45"/>
  </p:notesMasterIdLst>
  <p:sldIdLst>
    <p:sldId id="342" r:id="rId3"/>
    <p:sldId id="397" r:id="rId4"/>
    <p:sldId id="398" r:id="rId5"/>
    <p:sldId id="258" r:id="rId6"/>
    <p:sldId id="257" r:id="rId7"/>
    <p:sldId id="280" r:id="rId8"/>
    <p:sldId id="260" r:id="rId9"/>
    <p:sldId id="272" r:id="rId10"/>
    <p:sldId id="296" r:id="rId11"/>
    <p:sldId id="274" r:id="rId12"/>
    <p:sldId id="297" r:id="rId13"/>
    <p:sldId id="271" r:id="rId14"/>
    <p:sldId id="268" r:id="rId15"/>
    <p:sldId id="302" r:id="rId16"/>
    <p:sldId id="294" r:id="rId17"/>
    <p:sldId id="293" r:id="rId18"/>
    <p:sldId id="301" r:id="rId19"/>
    <p:sldId id="276" r:id="rId20"/>
    <p:sldId id="262" r:id="rId21"/>
    <p:sldId id="299" r:id="rId22"/>
    <p:sldId id="277" r:id="rId23"/>
    <p:sldId id="291" r:id="rId24"/>
    <p:sldId id="292" r:id="rId25"/>
    <p:sldId id="306" r:id="rId26"/>
    <p:sldId id="286" r:id="rId27"/>
    <p:sldId id="290" r:id="rId28"/>
    <p:sldId id="309" r:id="rId29"/>
    <p:sldId id="307" r:id="rId30"/>
    <p:sldId id="310" r:id="rId31"/>
    <p:sldId id="265" r:id="rId32"/>
    <p:sldId id="279" r:id="rId33"/>
    <p:sldId id="266" r:id="rId34"/>
    <p:sldId id="267" r:id="rId35"/>
    <p:sldId id="305" r:id="rId36"/>
    <p:sldId id="281" r:id="rId37"/>
    <p:sldId id="269" r:id="rId38"/>
    <p:sldId id="308" r:id="rId39"/>
    <p:sldId id="303" r:id="rId40"/>
    <p:sldId id="311" r:id="rId41"/>
    <p:sldId id="312" r:id="rId42"/>
    <p:sldId id="313" r:id="rId43"/>
    <p:sldId id="374" r:id="rId44"/>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104" d="100"/>
          <a:sy n="104" d="100"/>
        </p:scale>
        <p:origin x="138"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_rels/data12.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ata16.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 Id="rId14" Type="http://schemas.openxmlformats.org/officeDocument/2006/relationships/image" Target="../media/image48.svg"/></Relationships>
</file>

<file path=ppt/diagrams/_rels/data20.xml.rels><?xml version="1.0" encoding="UTF-8" standalone="yes"?>
<Relationships xmlns="http://schemas.openxmlformats.org/package/2006/relationships"><Relationship Id="rId3" Type="http://schemas.openxmlformats.org/officeDocument/2006/relationships/image" Target="../media/image52.svg"/><Relationship Id="rId7" Type="http://schemas.openxmlformats.org/officeDocument/2006/relationships/image" Target="../media/image56.svg"/><Relationship Id="rId2" Type="http://schemas.openxmlformats.org/officeDocument/2006/relationships/image" Target="../media/image51.png"/><Relationship Id="rId1" Type="http://schemas.openxmlformats.org/officeDocument/2006/relationships/hyperlink" Target="http://www.fsphp.org/" TargetMode="Externa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s>
</file>

<file path=ppt/diagrams/_rels/data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ata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4" Type="http://schemas.openxmlformats.org/officeDocument/2006/relationships/image" Target="../media/image21.svg"/></Relationships>
</file>

<file path=ppt/diagrams/_rels/drawing12.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16.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 Id="rId14" Type="http://schemas.openxmlformats.org/officeDocument/2006/relationships/image" Target="../media/image48.svg"/></Relationships>
</file>

<file path=ppt/diagrams/_rels/drawing2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sv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5.png"/><Relationship Id="rId5" Type="http://schemas.openxmlformats.org/officeDocument/2006/relationships/hyperlink" Target="http://www.fsphp.org/" TargetMode="External"/><Relationship Id="rId4" Type="http://schemas.openxmlformats.org/officeDocument/2006/relationships/image" Target="../media/image54.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980EF2-2A9E-43BC-9127-DBDA4A1795D4}"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17F552E4-6CB5-4756-97C0-E4B4B0733E5B}">
      <dgm:prSet/>
      <dgm:spPr/>
      <dgm:t>
        <a:bodyPr/>
        <a:lstStyle/>
        <a:p>
          <a:r>
            <a:rPr lang="en-US" dirty="0"/>
            <a:t>First described in 1974 by psychiatrist Herbert Freudenberger </a:t>
          </a:r>
        </a:p>
      </dgm:t>
    </dgm:pt>
    <dgm:pt modelId="{9AFED32F-9144-4C90-8307-F66E86407CAD}" type="parTrans" cxnId="{C1581F6B-2246-4D80-9829-65DF01B4796B}">
      <dgm:prSet/>
      <dgm:spPr/>
      <dgm:t>
        <a:bodyPr/>
        <a:lstStyle/>
        <a:p>
          <a:endParaRPr lang="en-US"/>
        </a:p>
      </dgm:t>
    </dgm:pt>
    <dgm:pt modelId="{10B3D562-E2A5-4C37-B4C1-20AB95E73EB5}" type="sibTrans" cxnId="{C1581F6B-2246-4D80-9829-65DF01B4796B}">
      <dgm:prSet/>
      <dgm:spPr/>
      <dgm:t>
        <a:bodyPr/>
        <a:lstStyle/>
        <a:p>
          <a:endParaRPr lang="en-US"/>
        </a:p>
      </dgm:t>
    </dgm:pt>
    <dgm:pt modelId="{65CF2A61-4692-43BE-8956-8C13AE9C30AF}">
      <dgm:prSet/>
      <dgm:spPr/>
      <dgm:t>
        <a:bodyPr/>
        <a:lstStyle/>
        <a:p>
          <a:r>
            <a:rPr lang="en-US" dirty="0"/>
            <a:t>Defined as “a state of mental and physical exhaustion caused by one’s professional life” and clearly distinct from depression or other psychiatric illness </a:t>
          </a:r>
        </a:p>
      </dgm:t>
    </dgm:pt>
    <dgm:pt modelId="{08D04738-90D3-4818-9E33-BD5AF6F6FCA3}" type="parTrans" cxnId="{80E50D3A-9A9B-4EBA-A5BA-C2BF6206A57C}">
      <dgm:prSet/>
      <dgm:spPr/>
      <dgm:t>
        <a:bodyPr/>
        <a:lstStyle/>
        <a:p>
          <a:endParaRPr lang="en-US"/>
        </a:p>
      </dgm:t>
    </dgm:pt>
    <dgm:pt modelId="{822C4D3A-CDBD-4B0D-8A19-D21C7F6FC70C}" type="sibTrans" cxnId="{80E50D3A-9A9B-4EBA-A5BA-C2BF6206A57C}">
      <dgm:prSet/>
      <dgm:spPr/>
      <dgm:t>
        <a:bodyPr/>
        <a:lstStyle/>
        <a:p>
          <a:endParaRPr lang="en-US"/>
        </a:p>
      </dgm:t>
    </dgm:pt>
    <dgm:pt modelId="{D8EA6FDD-5FB9-4BE7-8956-FE7ED9C8A333}">
      <dgm:prSet/>
      <dgm:spPr/>
      <dgm:t>
        <a:bodyPr/>
        <a:lstStyle/>
        <a:p>
          <a:r>
            <a:rPr lang="en-US" dirty="0"/>
            <a:t>Caused by social conditions, in particular “excessively striving to reach some unrealistic expectation imposed by oneself or by the values of society” </a:t>
          </a:r>
        </a:p>
      </dgm:t>
    </dgm:pt>
    <dgm:pt modelId="{0568A48C-F66C-468E-AEB3-7A618890BCC5}" type="parTrans" cxnId="{EBF75803-B8BD-4B88-8E4C-A239D58430D2}">
      <dgm:prSet/>
      <dgm:spPr/>
      <dgm:t>
        <a:bodyPr/>
        <a:lstStyle/>
        <a:p>
          <a:endParaRPr lang="en-US"/>
        </a:p>
      </dgm:t>
    </dgm:pt>
    <dgm:pt modelId="{4F9EDF04-2E64-41E9-8C40-555605161CB8}" type="sibTrans" cxnId="{EBF75803-B8BD-4B88-8E4C-A239D58430D2}">
      <dgm:prSet/>
      <dgm:spPr/>
      <dgm:t>
        <a:bodyPr/>
        <a:lstStyle/>
        <a:p>
          <a:endParaRPr lang="en-US"/>
        </a:p>
      </dgm:t>
    </dgm:pt>
    <dgm:pt modelId="{CFFF3922-A7AF-4ECB-B1D4-36F4473ECCFA}">
      <dgm:prSet/>
      <dgm:spPr/>
      <dgm:t>
        <a:bodyPr/>
        <a:lstStyle/>
        <a:p>
          <a:r>
            <a:rPr lang="en-US" dirty="0"/>
            <a:t>Starts with gradual “emotional depletion” and leads to a loss of motivation and commitment </a:t>
          </a:r>
        </a:p>
        <a:p>
          <a:r>
            <a:rPr lang="en-US" dirty="0"/>
            <a:t>It is both a state and a process</a:t>
          </a:r>
        </a:p>
      </dgm:t>
    </dgm:pt>
    <dgm:pt modelId="{2C595722-E931-419C-A7EA-CF1D18037944}" type="parTrans" cxnId="{EB0D8A62-45D3-45FF-AB86-210771CEBE05}">
      <dgm:prSet/>
      <dgm:spPr/>
      <dgm:t>
        <a:bodyPr/>
        <a:lstStyle/>
        <a:p>
          <a:endParaRPr lang="en-US"/>
        </a:p>
      </dgm:t>
    </dgm:pt>
    <dgm:pt modelId="{477B6301-3795-47DD-9439-3CCE634BADEE}" type="sibTrans" cxnId="{EB0D8A62-45D3-45FF-AB86-210771CEBE05}">
      <dgm:prSet/>
      <dgm:spPr/>
      <dgm:t>
        <a:bodyPr/>
        <a:lstStyle/>
        <a:p>
          <a:endParaRPr lang="en-US"/>
        </a:p>
      </dgm:t>
    </dgm:pt>
    <dgm:pt modelId="{ECAB6AED-8F1D-400B-9926-938B9C854E85}" type="pres">
      <dgm:prSet presAssocID="{97980EF2-2A9E-43BC-9127-DBDA4A1795D4}" presName="linear" presStyleCnt="0">
        <dgm:presLayoutVars>
          <dgm:animLvl val="lvl"/>
          <dgm:resizeHandles val="exact"/>
        </dgm:presLayoutVars>
      </dgm:prSet>
      <dgm:spPr/>
    </dgm:pt>
    <dgm:pt modelId="{ADFED083-D0CC-42CA-92DA-242F7C0176A5}" type="pres">
      <dgm:prSet presAssocID="{17F552E4-6CB5-4756-97C0-E4B4B0733E5B}" presName="parentText" presStyleLbl="node1" presStyleIdx="0" presStyleCnt="4" custLinFactY="5411" custLinFactNeighborY="100000">
        <dgm:presLayoutVars>
          <dgm:chMax val="0"/>
          <dgm:bulletEnabled val="1"/>
        </dgm:presLayoutVars>
      </dgm:prSet>
      <dgm:spPr/>
    </dgm:pt>
    <dgm:pt modelId="{6A2E478D-7894-483A-B74A-348E50A2A08D}" type="pres">
      <dgm:prSet presAssocID="{10B3D562-E2A5-4C37-B4C1-20AB95E73EB5}" presName="spacer" presStyleCnt="0"/>
      <dgm:spPr/>
    </dgm:pt>
    <dgm:pt modelId="{A05F55D4-7F6A-4085-9844-B74A05B39BE2}" type="pres">
      <dgm:prSet presAssocID="{65CF2A61-4692-43BE-8956-8C13AE9C30AF}" presName="parentText" presStyleLbl="node1" presStyleIdx="1" presStyleCnt="4" custLinFactNeighborY="65369">
        <dgm:presLayoutVars>
          <dgm:chMax val="0"/>
          <dgm:bulletEnabled val="1"/>
        </dgm:presLayoutVars>
      </dgm:prSet>
      <dgm:spPr/>
    </dgm:pt>
    <dgm:pt modelId="{8A18D8B0-A41B-410D-98AD-CE2CA7CFFEC6}" type="pres">
      <dgm:prSet presAssocID="{822C4D3A-CDBD-4B0D-8A19-D21C7F6FC70C}" presName="spacer" presStyleCnt="0"/>
      <dgm:spPr/>
    </dgm:pt>
    <dgm:pt modelId="{C6EA8140-4104-47F8-9DC9-FDD1A860279E}" type="pres">
      <dgm:prSet presAssocID="{D8EA6FDD-5FB9-4BE7-8956-FE7ED9C8A333}" presName="parentText" presStyleLbl="node1" presStyleIdx="2" presStyleCnt="4" custLinFactNeighborY="-6089">
        <dgm:presLayoutVars>
          <dgm:chMax val="0"/>
          <dgm:bulletEnabled val="1"/>
        </dgm:presLayoutVars>
      </dgm:prSet>
      <dgm:spPr/>
    </dgm:pt>
    <dgm:pt modelId="{88D3542D-3820-4F2C-AB11-ADA2C8A0D786}" type="pres">
      <dgm:prSet presAssocID="{4F9EDF04-2E64-41E9-8C40-555605161CB8}" presName="spacer" presStyleCnt="0"/>
      <dgm:spPr/>
    </dgm:pt>
    <dgm:pt modelId="{E6E1CE33-6EEA-4A2C-86A8-E70A38004136}" type="pres">
      <dgm:prSet presAssocID="{CFFF3922-A7AF-4ECB-B1D4-36F4473ECCFA}" presName="parentText" presStyleLbl="node1" presStyleIdx="3" presStyleCnt="4" custLinFactY="-1555" custLinFactNeighborX="-254" custLinFactNeighborY="-100000">
        <dgm:presLayoutVars>
          <dgm:chMax val="0"/>
          <dgm:bulletEnabled val="1"/>
        </dgm:presLayoutVars>
      </dgm:prSet>
      <dgm:spPr/>
    </dgm:pt>
  </dgm:ptLst>
  <dgm:cxnLst>
    <dgm:cxn modelId="{EBF75803-B8BD-4B88-8E4C-A239D58430D2}" srcId="{97980EF2-2A9E-43BC-9127-DBDA4A1795D4}" destId="{D8EA6FDD-5FB9-4BE7-8956-FE7ED9C8A333}" srcOrd="2" destOrd="0" parTransId="{0568A48C-F66C-468E-AEB3-7A618890BCC5}" sibTransId="{4F9EDF04-2E64-41E9-8C40-555605161CB8}"/>
    <dgm:cxn modelId="{E4AF3512-A42C-4BCD-A82D-093C63175AE7}" type="presOf" srcId="{65CF2A61-4692-43BE-8956-8C13AE9C30AF}" destId="{A05F55D4-7F6A-4085-9844-B74A05B39BE2}" srcOrd="0" destOrd="0" presId="urn:microsoft.com/office/officeart/2005/8/layout/vList2"/>
    <dgm:cxn modelId="{3DF32F1E-B63B-4DEE-B256-01E83402D069}" type="presOf" srcId="{D8EA6FDD-5FB9-4BE7-8956-FE7ED9C8A333}" destId="{C6EA8140-4104-47F8-9DC9-FDD1A860279E}" srcOrd="0" destOrd="0" presId="urn:microsoft.com/office/officeart/2005/8/layout/vList2"/>
    <dgm:cxn modelId="{80E50D3A-9A9B-4EBA-A5BA-C2BF6206A57C}" srcId="{97980EF2-2A9E-43BC-9127-DBDA4A1795D4}" destId="{65CF2A61-4692-43BE-8956-8C13AE9C30AF}" srcOrd="1" destOrd="0" parTransId="{08D04738-90D3-4818-9E33-BD5AF6F6FCA3}" sibTransId="{822C4D3A-CDBD-4B0D-8A19-D21C7F6FC70C}"/>
    <dgm:cxn modelId="{EB0D8A62-45D3-45FF-AB86-210771CEBE05}" srcId="{97980EF2-2A9E-43BC-9127-DBDA4A1795D4}" destId="{CFFF3922-A7AF-4ECB-B1D4-36F4473ECCFA}" srcOrd="3" destOrd="0" parTransId="{2C595722-E931-419C-A7EA-CF1D18037944}" sibTransId="{477B6301-3795-47DD-9439-3CCE634BADEE}"/>
    <dgm:cxn modelId="{C1581F6B-2246-4D80-9829-65DF01B4796B}" srcId="{97980EF2-2A9E-43BC-9127-DBDA4A1795D4}" destId="{17F552E4-6CB5-4756-97C0-E4B4B0733E5B}" srcOrd="0" destOrd="0" parTransId="{9AFED32F-9144-4C90-8307-F66E86407CAD}" sibTransId="{10B3D562-E2A5-4C37-B4C1-20AB95E73EB5}"/>
    <dgm:cxn modelId="{A07DE37A-81BA-46C9-AEDD-8BBE9F7E9796}" type="presOf" srcId="{97980EF2-2A9E-43BC-9127-DBDA4A1795D4}" destId="{ECAB6AED-8F1D-400B-9926-938B9C854E85}" srcOrd="0" destOrd="0" presId="urn:microsoft.com/office/officeart/2005/8/layout/vList2"/>
    <dgm:cxn modelId="{3754E58E-24B1-41AE-85FA-8532EC2B25E1}" type="presOf" srcId="{17F552E4-6CB5-4756-97C0-E4B4B0733E5B}" destId="{ADFED083-D0CC-42CA-92DA-242F7C0176A5}" srcOrd="0" destOrd="0" presId="urn:microsoft.com/office/officeart/2005/8/layout/vList2"/>
    <dgm:cxn modelId="{BEC152D4-C39F-4953-8389-5303FF72E6B0}" type="presOf" srcId="{CFFF3922-A7AF-4ECB-B1D4-36F4473ECCFA}" destId="{E6E1CE33-6EEA-4A2C-86A8-E70A38004136}" srcOrd="0" destOrd="0" presId="urn:microsoft.com/office/officeart/2005/8/layout/vList2"/>
    <dgm:cxn modelId="{8BB9B000-9929-4F28-83ED-9C5BDCB605A3}" type="presParOf" srcId="{ECAB6AED-8F1D-400B-9926-938B9C854E85}" destId="{ADFED083-D0CC-42CA-92DA-242F7C0176A5}" srcOrd="0" destOrd="0" presId="urn:microsoft.com/office/officeart/2005/8/layout/vList2"/>
    <dgm:cxn modelId="{0C1CB0C1-A867-4A6D-BDE9-4827C3CFCD79}" type="presParOf" srcId="{ECAB6AED-8F1D-400B-9926-938B9C854E85}" destId="{6A2E478D-7894-483A-B74A-348E50A2A08D}" srcOrd="1" destOrd="0" presId="urn:microsoft.com/office/officeart/2005/8/layout/vList2"/>
    <dgm:cxn modelId="{EE51D4C2-C490-41C3-B82D-E7812839F7E9}" type="presParOf" srcId="{ECAB6AED-8F1D-400B-9926-938B9C854E85}" destId="{A05F55D4-7F6A-4085-9844-B74A05B39BE2}" srcOrd="2" destOrd="0" presId="urn:microsoft.com/office/officeart/2005/8/layout/vList2"/>
    <dgm:cxn modelId="{5B3E9050-A655-49C8-86B6-1D5971024DCE}" type="presParOf" srcId="{ECAB6AED-8F1D-400B-9926-938B9C854E85}" destId="{8A18D8B0-A41B-410D-98AD-CE2CA7CFFEC6}" srcOrd="3" destOrd="0" presId="urn:microsoft.com/office/officeart/2005/8/layout/vList2"/>
    <dgm:cxn modelId="{8E4C1EDD-DF83-49ED-AC52-9DA5E883A70F}" type="presParOf" srcId="{ECAB6AED-8F1D-400B-9926-938B9C854E85}" destId="{C6EA8140-4104-47F8-9DC9-FDD1A860279E}" srcOrd="4" destOrd="0" presId="urn:microsoft.com/office/officeart/2005/8/layout/vList2"/>
    <dgm:cxn modelId="{6E32397D-816E-4CFA-A8AC-269D9811C1FD}" type="presParOf" srcId="{ECAB6AED-8F1D-400B-9926-938B9C854E85}" destId="{88D3542D-3820-4F2C-AB11-ADA2C8A0D786}" srcOrd="5" destOrd="0" presId="urn:microsoft.com/office/officeart/2005/8/layout/vList2"/>
    <dgm:cxn modelId="{CC393323-C225-410E-9C21-19855825B82E}" type="presParOf" srcId="{ECAB6AED-8F1D-400B-9926-938B9C854E85}" destId="{E6E1CE33-6EEA-4A2C-86A8-E70A38004136}" srcOrd="6"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B8A696F-A21B-4D4D-88A5-F150052DE457}"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5562DA0E-D1F3-4765-8B6F-7C02941423F9}">
      <dgm:prSet/>
      <dgm:spPr/>
      <dgm:t>
        <a:bodyPr/>
        <a:lstStyle/>
        <a:p>
          <a:r>
            <a:rPr lang="en-US" dirty="0"/>
            <a:t>Dissatisfied physicians and other providers are two times more likely to cut back or leave practice within two years than more satisfied colleagues</a:t>
          </a:r>
        </a:p>
      </dgm:t>
    </dgm:pt>
    <dgm:pt modelId="{CE33B1FC-2CD0-4B67-A5B3-575A0AFCA028}" type="parTrans" cxnId="{C5FA9F87-290E-40BE-88CB-1C64D2740436}">
      <dgm:prSet/>
      <dgm:spPr/>
      <dgm:t>
        <a:bodyPr/>
        <a:lstStyle/>
        <a:p>
          <a:endParaRPr lang="en-US"/>
        </a:p>
      </dgm:t>
    </dgm:pt>
    <dgm:pt modelId="{9B228FD8-FE7B-4311-8B39-1E458B06B3A0}" type="sibTrans" cxnId="{C5FA9F87-290E-40BE-88CB-1C64D2740436}">
      <dgm:prSet/>
      <dgm:spPr/>
      <dgm:t>
        <a:bodyPr/>
        <a:lstStyle/>
        <a:p>
          <a:endParaRPr lang="en-US"/>
        </a:p>
      </dgm:t>
    </dgm:pt>
    <dgm:pt modelId="{C9231B7A-F7D3-4204-A05C-EC1C34C4490F}">
      <dgm:prSet/>
      <dgm:spPr/>
      <dgm:t>
        <a:bodyPr/>
        <a:lstStyle/>
        <a:p>
          <a:r>
            <a:rPr lang="en-US" dirty="0"/>
            <a:t>Burnout and physician/provider distress can become a risk factor for alcohol abuse or dependence issues</a:t>
          </a:r>
        </a:p>
      </dgm:t>
    </dgm:pt>
    <dgm:pt modelId="{5B0F4F73-CF7B-432C-AE4F-2F67E2B58A5B}" type="parTrans" cxnId="{C9150037-6E96-477A-BB36-BE1EBE33A378}">
      <dgm:prSet/>
      <dgm:spPr/>
      <dgm:t>
        <a:bodyPr/>
        <a:lstStyle/>
        <a:p>
          <a:endParaRPr lang="en-US"/>
        </a:p>
      </dgm:t>
    </dgm:pt>
    <dgm:pt modelId="{2C48936A-4601-49AA-B434-5D89727A9177}" type="sibTrans" cxnId="{C9150037-6E96-477A-BB36-BE1EBE33A378}">
      <dgm:prSet/>
      <dgm:spPr/>
      <dgm:t>
        <a:bodyPr/>
        <a:lstStyle/>
        <a:p>
          <a:endParaRPr lang="en-US"/>
        </a:p>
      </dgm:t>
    </dgm:pt>
    <dgm:pt modelId="{5251C0BC-DB7C-4164-8DB3-3D00914C836C}">
      <dgm:prSet/>
      <dgm:spPr/>
      <dgm:t>
        <a:bodyPr/>
        <a:lstStyle/>
        <a:p>
          <a:r>
            <a:rPr lang="en-US"/>
            <a:t>Burnout, depression and fatigue are significantly associated with an MVA </a:t>
          </a:r>
        </a:p>
      </dgm:t>
    </dgm:pt>
    <dgm:pt modelId="{A585614F-A28F-4AC8-9E8F-E68E429CA693}" type="parTrans" cxnId="{5047531A-4DA6-444C-A0F4-60BA30DAB7E8}">
      <dgm:prSet/>
      <dgm:spPr/>
      <dgm:t>
        <a:bodyPr/>
        <a:lstStyle/>
        <a:p>
          <a:endParaRPr lang="en-US"/>
        </a:p>
      </dgm:t>
    </dgm:pt>
    <dgm:pt modelId="{DC91BEED-8F8F-40AF-A39D-C1D5AC25206A}" type="sibTrans" cxnId="{5047531A-4DA6-444C-A0F4-60BA30DAB7E8}">
      <dgm:prSet/>
      <dgm:spPr/>
      <dgm:t>
        <a:bodyPr/>
        <a:lstStyle/>
        <a:p>
          <a:endParaRPr lang="en-US"/>
        </a:p>
      </dgm:t>
    </dgm:pt>
    <dgm:pt modelId="{2F304ADC-05B2-4BD0-8EC2-71949CD4D193}">
      <dgm:prSet/>
      <dgm:spPr/>
      <dgm:t>
        <a:bodyPr/>
        <a:lstStyle/>
        <a:p>
          <a:r>
            <a:rPr lang="en-US"/>
            <a:t>Burnout is associated with a reduction in cognitive functioning that can be seen on fMRI</a:t>
          </a:r>
        </a:p>
      </dgm:t>
    </dgm:pt>
    <dgm:pt modelId="{B9E255B9-C20E-43BB-8C9C-0A2F6B679759}" type="parTrans" cxnId="{CC3B9D0F-1E84-44E2-B95F-CEB51EF5DDEC}">
      <dgm:prSet/>
      <dgm:spPr/>
      <dgm:t>
        <a:bodyPr/>
        <a:lstStyle/>
        <a:p>
          <a:endParaRPr lang="en-US"/>
        </a:p>
      </dgm:t>
    </dgm:pt>
    <dgm:pt modelId="{916AF21A-FDB2-40EA-AB83-7C1EE8F275B5}" type="sibTrans" cxnId="{CC3B9D0F-1E84-44E2-B95F-CEB51EF5DDEC}">
      <dgm:prSet/>
      <dgm:spPr/>
      <dgm:t>
        <a:bodyPr/>
        <a:lstStyle/>
        <a:p>
          <a:endParaRPr lang="en-US"/>
        </a:p>
      </dgm:t>
    </dgm:pt>
    <dgm:pt modelId="{AB702A08-DE64-44AC-B744-D633C18540AF}">
      <dgm:prSet/>
      <dgm:spPr/>
      <dgm:t>
        <a:bodyPr/>
        <a:lstStyle/>
        <a:p>
          <a:r>
            <a:rPr lang="en-US"/>
            <a:t>Burnout is associated with more medical errors</a:t>
          </a:r>
        </a:p>
      </dgm:t>
    </dgm:pt>
    <dgm:pt modelId="{9815F221-B427-4424-BBD8-28806CFB0135}" type="parTrans" cxnId="{AC8795E8-89E8-46FA-8F44-A12D13A5B938}">
      <dgm:prSet/>
      <dgm:spPr/>
      <dgm:t>
        <a:bodyPr/>
        <a:lstStyle/>
        <a:p>
          <a:endParaRPr lang="en-US"/>
        </a:p>
      </dgm:t>
    </dgm:pt>
    <dgm:pt modelId="{85F31322-7D88-48A4-8C91-E9A26B70EA00}" type="sibTrans" cxnId="{AC8795E8-89E8-46FA-8F44-A12D13A5B938}">
      <dgm:prSet/>
      <dgm:spPr/>
      <dgm:t>
        <a:bodyPr/>
        <a:lstStyle/>
        <a:p>
          <a:endParaRPr lang="en-US"/>
        </a:p>
      </dgm:t>
    </dgm:pt>
    <dgm:pt modelId="{3B5AA7EE-0FC6-4E6A-B9F5-D0456BA5BF49}" type="pres">
      <dgm:prSet presAssocID="{6B8A696F-A21B-4D4D-88A5-F150052DE457}" presName="vert0" presStyleCnt="0">
        <dgm:presLayoutVars>
          <dgm:dir/>
          <dgm:animOne val="branch"/>
          <dgm:animLvl val="lvl"/>
        </dgm:presLayoutVars>
      </dgm:prSet>
      <dgm:spPr/>
    </dgm:pt>
    <dgm:pt modelId="{0EDFCD48-B702-4C39-8EC6-66A84F6E0959}" type="pres">
      <dgm:prSet presAssocID="{5562DA0E-D1F3-4765-8B6F-7C02941423F9}" presName="thickLine" presStyleLbl="alignNode1" presStyleIdx="0" presStyleCnt="5"/>
      <dgm:spPr/>
    </dgm:pt>
    <dgm:pt modelId="{4D548085-C485-43FB-9F2E-AEEA26BDCAC7}" type="pres">
      <dgm:prSet presAssocID="{5562DA0E-D1F3-4765-8B6F-7C02941423F9}" presName="horz1" presStyleCnt="0"/>
      <dgm:spPr/>
    </dgm:pt>
    <dgm:pt modelId="{2A6C796C-36D0-4D29-99F0-F1B759B6D507}" type="pres">
      <dgm:prSet presAssocID="{5562DA0E-D1F3-4765-8B6F-7C02941423F9}" presName="tx1" presStyleLbl="revTx" presStyleIdx="0" presStyleCnt="5"/>
      <dgm:spPr/>
    </dgm:pt>
    <dgm:pt modelId="{5293EC6B-35C6-41A3-B60B-BF2176A6C109}" type="pres">
      <dgm:prSet presAssocID="{5562DA0E-D1F3-4765-8B6F-7C02941423F9}" presName="vert1" presStyleCnt="0"/>
      <dgm:spPr/>
    </dgm:pt>
    <dgm:pt modelId="{27228AC3-2859-4321-B32C-2AF297DE0135}" type="pres">
      <dgm:prSet presAssocID="{C9231B7A-F7D3-4204-A05C-EC1C34C4490F}" presName="thickLine" presStyleLbl="alignNode1" presStyleIdx="1" presStyleCnt="5"/>
      <dgm:spPr/>
    </dgm:pt>
    <dgm:pt modelId="{0256E146-46FC-4B09-9DDB-F8118FE2BDE1}" type="pres">
      <dgm:prSet presAssocID="{C9231B7A-F7D3-4204-A05C-EC1C34C4490F}" presName="horz1" presStyleCnt="0"/>
      <dgm:spPr/>
    </dgm:pt>
    <dgm:pt modelId="{D7095B32-E0F7-4BEE-99E9-D1D8444F0BBD}" type="pres">
      <dgm:prSet presAssocID="{C9231B7A-F7D3-4204-A05C-EC1C34C4490F}" presName="tx1" presStyleLbl="revTx" presStyleIdx="1" presStyleCnt="5"/>
      <dgm:spPr/>
    </dgm:pt>
    <dgm:pt modelId="{7686DE4D-8520-4FF3-9109-E6B8ADC5E9A8}" type="pres">
      <dgm:prSet presAssocID="{C9231B7A-F7D3-4204-A05C-EC1C34C4490F}" presName="vert1" presStyleCnt="0"/>
      <dgm:spPr/>
    </dgm:pt>
    <dgm:pt modelId="{562468A7-FC8E-425F-8A68-0FCC0C2F1EF8}" type="pres">
      <dgm:prSet presAssocID="{5251C0BC-DB7C-4164-8DB3-3D00914C836C}" presName="thickLine" presStyleLbl="alignNode1" presStyleIdx="2" presStyleCnt="5"/>
      <dgm:spPr/>
    </dgm:pt>
    <dgm:pt modelId="{9A55D45C-A7B5-4C60-951A-8CE3E826F4B9}" type="pres">
      <dgm:prSet presAssocID="{5251C0BC-DB7C-4164-8DB3-3D00914C836C}" presName="horz1" presStyleCnt="0"/>
      <dgm:spPr/>
    </dgm:pt>
    <dgm:pt modelId="{0E6C30C6-7478-41CC-B931-81A1F761B78A}" type="pres">
      <dgm:prSet presAssocID="{5251C0BC-DB7C-4164-8DB3-3D00914C836C}" presName="tx1" presStyleLbl="revTx" presStyleIdx="2" presStyleCnt="5"/>
      <dgm:spPr/>
    </dgm:pt>
    <dgm:pt modelId="{1319BC7A-69A5-458D-B81B-28EF7391C564}" type="pres">
      <dgm:prSet presAssocID="{5251C0BC-DB7C-4164-8DB3-3D00914C836C}" presName="vert1" presStyleCnt="0"/>
      <dgm:spPr/>
    </dgm:pt>
    <dgm:pt modelId="{7BF1368D-3C7B-4B0A-BC09-AB6519001D6E}" type="pres">
      <dgm:prSet presAssocID="{2F304ADC-05B2-4BD0-8EC2-71949CD4D193}" presName="thickLine" presStyleLbl="alignNode1" presStyleIdx="3" presStyleCnt="5"/>
      <dgm:spPr/>
    </dgm:pt>
    <dgm:pt modelId="{21A045B8-C468-4A5C-9B7A-2BEF1FB0FF4B}" type="pres">
      <dgm:prSet presAssocID="{2F304ADC-05B2-4BD0-8EC2-71949CD4D193}" presName="horz1" presStyleCnt="0"/>
      <dgm:spPr/>
    </dgm:pt>
    <dgm:pt modelId="{25F109C5-1EB6-4CC9-87E0-46B3944C79A7}" type="pres">
      <dgm:prSet presAssocID="{2F304ADC-05B2-4BD0-8EC2-71949CD4D193}" presName="tx1" presStyleLbl="revTx" presStyleIdx="3" presStyleCnt="5"/>
      <dgm:spPr/>
    </dgm:pt>
    <dgm:pt modelId="{E119A685-8C17-4C0F-A3F0-40ED1D52122D}" type="pres">
      <dgm:prSet presAssocID="{2F304ADC-05B2-4BD0-8EC2-71949CD4D193}" presName="vert1" presStyleCnt="0"/>
      <dgm:spPr/>
    </dgm:pt>
    <dgm:pt modelId="{9D617D53-218E-457B-A1E2-7D5BD5CDC4A9}" type="pres">
      <dgm:prSet presAssocID="{AB702A08-DE64-44AC-B744-D633C18540AF}" presName="thickLine" presStyleLbl="alignNode1" presStyleIdx="4" presStyleCnt="5"/>
      <dgm:spPr/>
    </dgm:pt>
    <dgm:pt modelId="{62A5DF4F-8B2F-404A-85A9-F540B43AA175}" type="pres">
      <dgm:prSet presAssocID="{AB702A08-DE64-44AC-B744-D633C18540AF}" presName="horz1" presStyleCnt="0"/>
      <dgm:spPr/>
    </dgm:pt>
    <dgm:pt modelId="{42FC5D20-2A31-480C-BD03-1366DAB45727}" type="pres">
      <dgm:prSet presAssocID="{AB702A08-DE64-44AC-B744-D633C18540AF}" presName="tx1" presStyleLbl="revTx" presStyleIdx="4" presStyleCnt="5"/>
      <dgm:spPr/>
    </dgm:pt>
    <dgm:pt modelId="{8483F162-8DC8-4475-B123-89B6C837FE4A}" type="pres">
      <dgm:prSet presAssocID="{AB702A08-DE64-44AC-B744-D633C18540AF}" presName="vert1" presStyleCnt="0"/>
      <dgm:spPr/>
    </dgm:pt>
  </dgm:ptLst>
  <dgm:cxnLst>
    <dgm:cxn modelId="{CC3B9D0F-1E84-44E2-B95F-CEB51EF5DDEC}" srcId="{6B8A696F-A21B-4D4D-88A5-F150052DE457}" destId="{2F304ADC-05B2-4BD0-8EC2-71949CD4D193}" srcOrd="3" destOrd="0" parTransId="{B9E255B9-C20E-43BB-8C9C-0A2F6B679759}" sibTransId="{916AF21A-FDB2-40EA-AB83-7C1EE8F275B5}"/>
    <dgm:cxn modelId="{5047531A-4DA6-444C-A0F4-60BA30DAB7E8}" srcId="{6B8A696F-A21B-4D4D-88A5-F150052DE457}" destId="{5251C0BC-DB7C-4164-8DB3-3D00914C836C}" srcOrd="2" destOrd="0" parTransId="{A585614F-A28F-4AC8-9E8F-E68E429CA693}" sibTransId="{DC91BEED-8F8F-40AF-A39D-C1D5AC25206A}"/>
    <dgm:cxn modelId="{A7AF161E-BAC8-444D-BA23-7D918D435AA6}" type="presOf" srcId="{6B8A696F-A21B-4D4D-88A5-F150052DE457}" destId="{3B5AA7EE-0FC6-4E6A-B9F5-D0456BA5BF49}" srcOrd="0" destOrd="0" presId="urn:microsoft.com/office/officeart/2008/layout/LinedList"/>
    <dgm:cxn modelId="{C9150037-6E96-477A-BB36-BE1EBE33A378}" srcId="{6B8A696F-A21B-4D4D-88A5-F150052DE457}" destId="{C9231B7A-F7D3-4204-A05C-EC1C34C4490F}" srcOrd="1" destOrd="0" parTransId="{5B0F4F73-CF7B-432C-AE4F-2F67E2B58A5B}" sibTransId="{2C48936A-4601-49AA-B434-5D89727A9177}"/>
    <dgm:cxn modelId="{A409C97D-8271-4F94-B4C3-BA8681C86788}" type="presOf" srcId="{5562DA0E-D1F3-4765-8B6F-7C02941423F9}" destId="{2A6C796C-36D0-4D29-99F0-F1B759B6D507}" srcOrd="0" destOrd="0" presId="urn:microsoft.com/office/officeart/2008/layout/LinedList"/>
    <dgm:cxn modelId="{FEF9D282-656C-4D07-B897-F9B6B611576A}" type="presOf" srcId="{AB702A08-DE64-44AC-B744-D633C18540AF}" destId="{42FC5D20-2A31-480C-BD03-1366DAB45727}" srcOrd="0" destOrd="0" presId="urn:microsoft.com/office/officeart/2008/layout/LinedList"/>
    <dgm:cxn modelId="{3376B486-03B3-4F9D-A357-2C099BD5D885}" type="presOf" srcId="{2F304ADC-05B2-4BD0-8EC2-71949CD4D193}" destId="{25F109C5-1EB6-4CC9-87E0-46B3944C79A7}" srcOrd="0" destOrd="0" presId="urn:microsoft.com/office/officeart/2008/layout/LinedList"/>
    <dgm:cxn modelId="{C5FA9F87-290E-40BE-88CB-1C64D2740436}" srcId="{6B8A696F-A21B-4D4D-88A5-F150052DE457}" destId="{5562DA0E-D1F3-4765-8B6F-7C02941423F9}" srcOrd="0" destOrd="0" parTransId="{CE33B1FC-2CD0-4B67-A5B3-575A0AFCA028}" sibTransId="{9B228FD8-FE7B-4311-8B39-1E458B06B3A0}"/>
    <dgm:cxn modelId="{176FBCBC-B4A9-4AC8-A6EB-41EF8D38CDDE}" type="presOf" srcId="{C9231B7A-F7D3-4204-A05C-EC1C34C4490F}" destId="{D7095B32-E0F7-4BEE-99E9-D1D8444F0BBD}" srcOrd="0" destOrd="0" presId="urn:microsoft.com/office/officeart/2008/layout/LinedList"/>
    <dgm:cxn modelId="{2DACBDD2-CC4E-40D4-9B81-759F7AB0F6D1}" type="presOf" srcId="{5251C0BC-DB7C-4164-8DB3-3D00914C836C}" destId="{0E6C30C6-7478-41CC-B931-81A1F761B78A}" srcOrd="0" destOrd="0" presId="urn:microsoft.com/office/officeart/2008/layout/LinedList"/>
    <dgm:cxn modelId="{AC8795E8-89E8-46FA-8F44-A12D13A5B938}" srcId="{6B8A696F-A21B-4D4D-88A5-F150052DE457}" destId="{AB702A08-DE64-44AC-B744-D633C18540AF}" srcOrd="4" destOrd="0" parTransId="{9815F221-B427-4424-BBD8-28806CFB0135}" sibTransId="{85F31322-7D88-48A4-8C91-E9A26B70EA00}"/>
    <dgm:cxn modelId="{D7163490-00AC-4478-987F-19EA7D9FCE43}" type="presParOf" srcId="{3B5AA7EE-0FC6-4E6A-B9F5-D0456BA5BF49}" destId="{0EDFCD48-B702-4C39-8EC6-66A84F6E0959}" srcOrd="0" destOrd="0" presId="urn:microsoft.com/office/officeart/2008/layout/LinedList"/>
    <dgm:cxn modelId="{686EC89D-0801-48A2-87DB-59714483D671}" type="presParOf" srcId="{3B5AA7EE-0FC6-4E6A-B9F5-D0456BA5BF49}" destId="{4D548085-C485-43FB-9F2E-AEEA26BDCAC7}" srcOrd="1" destOrd="0" presId="urn:microsoft.com/office/officeart/2008/layout/LinedList"/>
    <dgm:cxn modelId="{3C6CBE49-65E4-461E-A701-807E4C200C17}" type="presParOf" srcId="{4D548085-C485-43FB-9F2E-AEEA26BDCAC7}" destId="{2A6C796C-36D0-4D29-99F0-F1B759B6D507}" srcOrd="0" destOrd="0" presId="urn:microsoft.com/office/officeart/2008/layout/LinedList"/>
    <dgm:cxn modelId="{AA1279AA-D264-4C1C-83E9-F9BCF77D4E14}" type="presParOf" srcId="{4D548085-C485-43FB-9F2E-AEEA26BDCAC7}" destId="{5293EC6B-35C6-41A3-B60B-BF2176A6C109}" srcOrd="1" destOrd="0" presId="urn:microsoft.com/office/officeart/2008/layout/LinedList"/>
    <dgm:cxn modelId="{B7C760B1-559C-4642-9015-3CE0942C1B42}" type="presParOf" srcId="{3B5AA7EE-0FC6-4E6A-B9F5-D0456BA5BF49}" destId="{27228AC3-2859-4321-B32C-2AF297DE0135}" srcOrd="2" destOrd="0" presId="urn:microsoft.com/office/officeart/2008/layout/LinedList"/>
    <dgm:cxn modelId="{80AB70F2-F9FD-44E3-A3AF-E0C8002B7AA6}" type="presParOf" srcId="{3B5AA7EE-0FC6-4E6A-B9F5-D0456BA5BF49}" destId="{0256E146-46FC-4B09-9DDB-F8118FE2BDE1}" srcOrd="3" destOrd="0" presId="urn:microsoft.com/office/officeart/2008/layout/LinedList"/>
    <dgm:cxn modelId="{76FD7BA2-43CC-4E2C-9A0A-3C482D1DAE7C}" type="presParOf" srcId="{0256E146-46FC-4B09-9DDB-F8118FE2BDE1}" destId="{D7095B32-E0F7-4BEE-99E9-D1D8444F0BBD}" srcOrd="0" destOrd="0" presId="urn:microsoft.com/office/officeart/2008/layout/LinedList"/>
    <dgm:cxn modelId="{EC262E2A-20B8-4C6A-B797-16296BC11D56}" type="presParOf" srcId="{0256E146-46FC-4B09-9DDB-F8118FE2BDE1}" destId="{7686DE4D-8520-4FF3-9109-E6B8ADC5E9A8}" srcOrd="1" destOrd="0" presId="urn:microsoft.com/office/officeart/2008/layout/LinedList"/>
    <dgm:cxn modelId="{21C05735-F18B-4550-BBC8-38F73EFFCC75}" type="presParOf" srcId="{3B5AA7EE-0FC6-4E6A-B9F5-D0456BA5BF49}" destId="{562468A7-FC8E-425F-8A68-0FCC0C2F1EF8}" srcOrd="4" destOrd="0" presId="urn:microsoft.com/office/officeart/2008/layout/LinedList"/>
    <dgm:cxn modelId="{FDABD3BE-F0D3-4C63-B56A-C5E37B3E27A9}" type="presParOf" srcId="{3B5AA7EE-0FC6-4E6A-B9F5-D0456BA5BF49}" destId="{9A55D45C-A7B5-4C60-951A-8CE3E826F4B9}" srcOrd="5" destOrd="0" presId="urn:microsoft.com/office/officeart/2008/layout/LinedList"/>
    <dgm:cxn modelId="{CC120F72-C2C3-4045-ADCC-6C584E7C1A70}" type="presParOf" srcId="{9A55D45C-A7B5-4C60-951A-8CE3E826F4B9}" destId="{0E6C30C6-7478-41CC-B931-81A1F761B78A}" srcOrd="0" destOrd="0" presId="urn:microsoft.com/office/officeart/2008/layout/LinedList"/>
    <dgm:cxn modelId="{241145D7-4560-4E35-AA75-CB572229BC86}" type="presParOf" srcId="{9A55D45C-A7B5-4C60-951A-8CE3E826F4B9}" destId="{1319BC7A-69A5-458D-B81B-28EF7391C564}" srcOrd="1" destOrd="0" presId="urn:microsoft.com/office/officeart/2008/layout/LinedList"/>
    <dgm:cxn modelId="{08982E96-7460-46DE-AFDC-68A735712697}" type="presParOf" srcId="{3B5AA7EE-0FC6-4E6A-B9F5-D0456BA5BF49}" destId="{7BF1368D-3C7B-4B0A-BC09-AB6519001D6E}" srcOrd="6" destOrd="0" presId="urn:microsoft.com/office/officeart/2008/layout/LinedList"/>
    <dgm:cxn modelId="{DF71C587-05AB-441E-AD00-43E23EEA2D86}" type="presParOf" srcId="{3B5AA7EE-0FC6-4E6A-B9F5-D0456BA5BF49}" destId="{21A045B8-C468-4A5C-9B7A-2BEF1FB0FF4B}" srcOrd="7" destOrd="0" presId="urn:microsoft.com/office/officeart/2008/layout/LinedList"/>
    <dgm:cxn modelId="{1313C823-C900-48C0-BCE3-356022924022}" type="presParOf" srcId="{21A045B8-C468-4A5C-9B7A-2BEF1FB0FF4B}" destId="{25F109C5-1EB6-4CC9-87E0-46B3944C79A7}" srcOrd="0" destOrd="0" presId="urn:microsoft.com/office/officeart/2008/layout/LinedList"/>
    <dgm:cxn modelId="{ADEB8A05-18B6-4AC3-BD08-542B715B6F1E}" type="presParOf" srcId="{21A045B8-C468-4A5C-9B7A-2BEF1FB0FF4B}" destId="{E119A685-8C17-4C0F-A3F0-40ED1D52122D}" srcOrd="1" destOrd="0" presId="urn:microsoft.com/office/officeart/2008/layout/LinedList"/>
    <dgm:cxn modelId="{56146F4E-974B-4264-ACF5-20E61FE472ED}" type="presParOf" srcId="{3B5AA7EE-0FC6-4E6A-B9F5-D0456BA5BF49}" destId="{9D617D53-218E-457B-A1E2-7D5BD5CDC4A9}" srcOrd="8" destOrd="0" presId="urn:microsoft.com/office/officeart/2008/layout/LinedList"/>
    <dgm:cxn modelId="{E3F81499-7CE3-4343-BA96-FF1C2C93D0BE}" type="presParOf" srcId="{3B5AA7EE-0FC6-4E6A-B9F5-D0456BA5BF49}" destId="{62A5DF4F-8B2F-404A-85A9-F540B43AA175}" srcOrd="9" destOrd="0" presId="urn:microsoft.com/office/officeart/2008/layout/LinedList"/>
    <dgm:cxn modelId="{3C4EFA25-9FFA-45A6-8C55-8B8DD66405DA}" type="presParOf" srcId="{62A5DF4F-8B2F-404A-85A9-F540B43AA175}" destId="{42FC5D20-2A31-480C-BD03-1366DAB45727}" srcOrd="0" destOrd="0" presId="urn:microsoft.com/office/officeart/2008/layout/LinedList"/>
    <dgm:cxn modelId="{D9D29C9D-22E1-4DB4-A9F0-F30106FF9C5C}" type="presParOf" srcId="{62A5DF4F-8B2F-404A-85A9-F540B43AA175}" destId="{8483F162-8DC8-4475-B123-89B6C837FE4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23F0714-9C2D-4A23-9F71-670141C7421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1B10D4C6-ECCB-44DA-9E0B-7A27D6A68137}">
      <dgm:prSet/>
      <dgm:spPr/>
      <dgm:t>
        <a:bodyPr/>
        <a:lstStyle/>
        <a:p>
          <a:r>
            <a:rPr lang="en-US"/>
            <a:t>Doctors have the highest rates of suicide of any profession</a:t>
          </a:r>
        </a:p>
      </dgm:t>
    </dgm:pt>
    <dgm:pt modelId="{279E0AE1-10E7-4E5C-A614-DC7B1A6FE7A6}" type="parTrans" cxnId="{5C57117C-0A7D-42B8-A9FC-774AE0A1C64D}">
      <dgm:prSet/>
      <dgm:spPr/>
      <dgm:t>
        <a:bodyPr/>
        <a:lstStyle/>
        <a:p>
          <a:endParaRPr lang="en-US"/>
        </a:p>
      </dgm:t>
    </dgm:pt>
    <dgm:pt modelId="{0BE7C386-0D70-4FDE-AB7E-CC1CCD02FD80}" type="sibTrans" cxnId="{5C57117C-0A7D-42B8-A9FC-774AE0A1C64D}">
      <dgm:prSet/>
      <dgm:spPr/>
      <dgm:t>
        <a:bodyPr/>
        <a:lstStyle/>
        <a:p>
          <a:endParaRPr lang="en-US"/>
        </a:p>
      </dgm:t>
    </dgm:pt>
    <dgm:pt modelId="{2CEBCE56-C10B-4C1D-8D6E-861C12EBBB49}">
      <dgm:prSet/>
      <dgm:spPr/>
      <dgm:t>
        <a:bodyPr/>
        <a:lstStyle/>
        <a:p>
          <a:r>
            <a:rPr lang="en-US" dirty="0"/>
            <a:t>Male physicians 1.4x higher rate, Females 2.3x higher rate</a:t>
          </a:r>
        </a:p>
      </dgm:t>
    </dgm:pt>
    <dgm:pt modelId="{3BE0B93D-90F9-4B79-A78B-C5A0E8292BB1}" type="parTrans" cxnId="{B807816D-B3DF-4E78-AC33-B20B6BBD0822}">
      <dgm:prSet/>
      <dgm:spPr/>
      <dgm:t>
        <a:bodyPr/>
        <a:lstStyle/>
        <a:p>
          <a:endParaRPr lang="en-US"/>
        </a:p>
      </dgm:t>
    </dgm:pt>
    <dgm:pt modelId="{76377826-1EE4-44A0-BD90-963E0BD467DB}" type="sibTrans" cxnId="{B807816D-B3DF-4E78-AC33-B20B6BBD0822}">
      <dgm:prSet/>
      <dgm:spPr/>
      <dgm:t>
        <a:bodyPr/>
        <a:lstStyle/>
        <a:p>
          <a:endParaRPr lang="en-US"/>
        </a:p>
      </dgm:t>
    </dgm:pt>
    <dgm:pt modelId="{65756A94-F3AF-4F67-B7DB-E254293A4E64}">
      <dgm:prSet/>
      <dgm:spPr/>
      <dgm:t>
        <a:bodyPr/>
        <a:lstStyle/>
        <a:p>
          <a:r>
            <a:rPr lang="en-US"/>
            <a:t>Possible reasons include undiagnosed and untreated depression, inadequate mental health treatment, and problems related to job stress</a:t>
          </a:r>
        </a:p>
      </dgm:t>
    </dgm:pt>
    <dgm:pt modelId="{880221D8-91F4-401F-A11B-48D8BA6DB08F}" type="parTrans" cxnId="{706C37A7-EE51-4A96-9E3B-26FC998808B1}">
      <dgm:prSet/>
      <dgm:spPr/>
      <dgm:t>
        <a:bodyPr/>
        <a:lstStyle/>
        <a:p>
          <a:endParaRPr lang="en-US"/>
        </a:p>
      </dgm:t>
    </dgm:pt>
    <dgm:pt modelId="{BCD27CCF-2268-4DDE-A0DF-F092B934F613}" type="sibTrans" cxnId="{706C37A7-EE51-4A96-9E3B-26FC998808B1}">
      <dgm:prSet/>
      <dgm:spPr/>
      <dgm:t>
        <a:bodyPr/>
        <a:lstStyle/>
        <a:p>
          <a:endParaRPr lang="en-US"/>
        </a:p>
      </dgm:t>
    </dgm:pt>
    <dgm:pt modelId="{2362EBB5-16FD-4AD2-A165-91359113FDE4}" type="pres">
      <dgm:prSet presAssocID="{223F0714-9C2D-4A23-9F71-670141C74218}" presName="vert0" presStyleCnt="0">
        <dgm:presLayoutVars>
          <dgm:dir/>
          <dgm:animOne val="branch"/>
          <dgm:animLvl val="lvl"/>
        </dgm:presLayoutVars>
      </dgm:prSet>
      <dgm:spPr/>
    </dgm:pt>
    <dgm:pt modelId="{0087EDF6-8549-4143-A032-8489C11AB52B}" type="pres">
      <dgm:prSet presAssocID="{1B10D4C6-ECCB-44DA-9E0B-7A27D6A68137}" presName="thickLine" presStyleLbl="alignNode1" presStyleIdx="0" presStyleCnt="3"/>
      <dgm:spPr/>
    </dgm:pt>
    <dgm:pt modelId="{3A200025-9A55-498C-B9E1-773A78BA1ACD}" type="pres">
      <dgm:prSet presAssocID="{1B10D4C6-ECCB-44DA-9E0B-7A27D6A68137}" presName="horz1" presStyleCnt="0"/>
      <dgm:spPr/>
    </dgm:pt>
    <dgm:pt modelId="{F630C22C-4894-4E89-82C7-E4EA13BE9143}" type="pres">
      <dgm:prSet presAssocID="{1B10D4C6-ECCB-44DA-9E0B-7A27D6A68137}" presName="tx1" presStyleLbl="revTx" presStyleIdx="0" presStyleCnt="3"/>
      <dgm:spPr/>
    </dgm:pt>
    <dgm:pt modelId="{7C403D62-4CBB-4497-BCC2-6588930F0D4E}" type="pres">
      <dgm:prSet presAssocID="{1B10D4C6-ECCB-44DA-9E0B-7A27D6A68137}" presName="vert1" presStyleCnt="0"/>
      <dgm:spPr/>
    </dgm:pt>
    <dgm:pt modelId="{E266076C-E9E4-432A-A5B5-BC96C449477E}" type="pres">
      <dgm:prSet presAssocID="{2CEBCE56-C10B-4C1D-8D6E-861C12EBBB49}" presName="thickLine" presStyleLbl="alignNode1" presStyleIdx="1" presStyleCnt="3"/>
      <dgm:spPr/>
    </dgm:pt>
    <dgm:pt modelId="{C283B8CA-FD2D-4ADE-AB06-ADE104C72A29}" type="pres">
      <dgm:prSet presAssocID="{2CEBCE56-C10B-4C1D-8D6E-861C12EBBB49}" presName="horz1" presStyleCnt="0"/>
      <dgm:spPr/>
    </dgm:pt>
    <dgm:pt modelId="{33CA001D-1246-4110-9822-03206C92AD5E}" type="pres">
      <dgm:prSet presAssocID="{2CEBCE56-C10B-4C1D-8D6E-861C12EBBB49}" presName="tx1" presStyleLbl="revTx" presStyleIdx="1" presStyleCnt="3"/>
      <dgm:spPr/>
    </dgm:pt>
    <dgm:pt modelId="{06A4EF2F-1C55-4330-BD44-BE0B7C2DA8E7}" type="pres">
      <dgm:prSet presAssocID="{2CEBCE56-C10B-4C1D-8D6E-861C12EBBB49}" presName="vert1" presStyleCnt="0"/>
      <dgm:spPr/>
    </dgm:pt>
    <dgm:pt modelId="{A01718ED-8D29-40F0-B189-1EBA88BB0647}" type="pres">
      <dgm:prSet presAssocID="{65756A94-F3AF-4F67-B7DB-E254293A4E64}" presName="thickLine" presStyleLbl="alignNode1" presStyleIdx="2" presStyleCnt="3"/>
      <dgm:spPr/>
    </dgm:pt>
    <dgm:pt modelId="{E2F28767-216D-47A4-B3EC-6C100B27BE99}" type="pres">
      <dgm:prSet presAssocID="{65756A94-F3AF-4F67-B7DB-E254293A4E64}" presName="horz1" presStyleCnt="0"/>
      <dgm:spPr/>
    </dgm:pt>
    <dgm:pt modelId="{9D140CB8-F09A-47A8-AAB9-24ADD5E36BB7}" type="pres">
      <dgm:prSet presAssocID="{65756A94-F3AF-4F67-B7DB-E254293A4E64}" presName="tx1" presStyleLbl="revTx" presStyleIdx="2" presStyleCnt="3"/>
      <dgm:spPr/>
    </dgm:pt>
    <dgm:pt modelId="{923F31CD-B82E-4B97-B87B-A450AE157F77}" type="pres">
      <dgm:prSet presAssocID="{65756A94-F3AF-4F67-B7DB-E254293A4E64}" presName="vert1" presStyleCnt="0"/>
      <dgm:spPr/>
    </dgm:pt>
  </dgm:ptLst>
  <dgm:cxnLst>
    <dgm:cxn modelId="{D96AE517-AEAA-40B2-8C59-4023A3F8CB5E}" type="presOf" srcId="{1B10D4C6-ECCB-44DA-9E0B-7A27D6A68137}" destId="{F630C22C-4894-4E89-82C7-E4EA13BE9143}" srcOrd="0" destOrd="0" presId="urn:microsoft.com/office/officeart/2008/layout/LinedList"/>
    <dgm:cxn modelId="{6A473623-96A3-449F-ACCE-F3BD4C64733B}" type="presOf" srcId="{65756A94-F3AF-4F67-B7DB-E254293A4E64}" destId="{9D140CB8-F09A-47A8-AAB9-24ADD5E36BB7}" srcOrd="0" destOrd="0" presId="urn:microsoft.com/office/officeart/2008/layout/LinedList"/>
    <dgm:cxn modelId="{0CC7D42F-DA3C-4DC8-A103-80BE674C944A}" type="presOf" srcId="{223F0714-9C2D-4A23-9F71-670141C74218}" destId="{2362EBB5-16FD-4AD2-A165-91359113FDE4}" srcOrd="0" destOrd="0" presId="urn:microsoft.com/office/officeart/2008/layout/LinedList"/>
    <dgm:cxn modelId="{AFDC5F67-DA2A-412A-864F-D8159961104B}" type="presOf" srcId="{2CEBCE56-C10B-4C1D-8D6E-861C12EBBB49}" destId="{33CA001D-1246-4110-9822-03206C92AD5E}" srcOrd="0" destOrd="0" presId="urn:microsoft.com/office/officeart/2008/layout/LinedList"/>
    <dgm:cxn modelId="{B807816D-B3DF-4E78-AC33-B20B6BBD0822}" srcId="{223F0714-9C2D-4A23-9F71-670141C74218}" destId="{2CEBCE56-C10B-4C1D-8D6E-861C12EBBB49}" srcOrd="1" destOrd="0" parTransId="{3BE0B93D-90F9-4B79-A78B-C5A0E8292BB1}" sibTransId="{76377826-1EE4-44A0-BD90-963E0BD467DB}"/>
    <dgm:cxn modelId="{5C57117C-0A7D-42B8-A9FC-774AE0A1C64D}" srcId="{223F0714-9C2D-4A23-9F71-670141C74218}" destId="{1B10D4C6-ECCB-44DA-9E0B-7A27D6A68137}" srcOrd="0" destOrd="0" parTransId="{279E0AE1-10E7-4E5C-A614-DC7B1A6FE7A6}" sibTransId="{0BE7C386-0D70-4FDE-AB7E-CC1CCD02FD80}"/>
    <dgm:cxn modelId="{706C37A7-EE51-4A96-9E3B-26FC998808B1}" srcId="{223F0714-9C2D-4A23-9F71-670141C74218}" destId="{65756A94-F3AF-4F67-B7DB-E254293A4E64}" srcOrd="2" destOrd="0" parTransId="{880221D8-91F4-401F-A11B-48D8BA6DB08F}" sibTransId="{BCD27CCF-2268-4DDE-A0DF-F092B934F613}"/>
    <dgm:cxn modelId="{2F315DFD-CF56-46D6-817A-C1D61BB803BE}" type="presParOf" srcId="{2362EBB5-16FD-4AD2-A165-91359113FDE4}" destId="{0087EDF6-8549-4143-A032-8489C11AB52B}" srcOrd="0" destOrd="0" presId="urn:microsoft.com/office/officeart/2008/layout/LinedList"/>
    <dgm:cxn modelId="{21CB1313-D75C-41CC-98A3-D436C7BFE7E8}" type="presParOf" srcId="{2362EBB5-16FD-4AD2-A165-91359113FDE4}" destId="{3A200025-9A55-498C-B9E1-773A78BA1ACD}" srcOrd="1" destOrd="0" presId="urn:microsoft.com/office/officeart/2008/layout/LinedList"/>
    <dgm:cxn modelId="{2C3B73C7-F510-441F-95C5-B12792908FED}" type="presParOf" srcId="{3A200025-9A55-498C-B9E1-773A78BA1ACD}" destId="{F630C22C-4894-4E89-82C7-E4EA13BE9143}" srcOrd="0" destOrd="0" presId="urn:microsoft.com/office/officeart/2008/layout/LinedList"/>
    <dgm:cxn modelId="{E7D7DCF7-D1BA-4BE7-8401-1A82B9E127ED}" type="presParOf" srcId="{3A200025-9A55-498C-B9E1-773A78BA1ACD}" destId="{7C403D62-4CBB-4497-BCC2-6588930F0D4E}" srcOrd="1" destOrd="0" presId="urn:microsoft.com/office/officeart/2008/layout/LinedList"/>
    <dgm:cxn modelId="{9599EE9E-54A5-42FB-A43F-B911B84C5277}" type="presParOf" srcId="{2362EBB5-16FD-4AD2-A165-91359113FDE4}" destId="{E266076C-E9E4-432A-A5B5-BC96C449477E}" srcOrd="2" destOrd="0" presId="urn:microsoft.com/office/officeart/2008/layout/LinedList"/>
    <dgm:cxn modelId="{10E3A82E-1A18-46F0-ADD2-95C03C4F2E3A}" type="presParOf" srcId="{2362EBB5-16FD-4AD2-A165-91359113FDE4}" destId="{C283B8CA-FD2D-4ADE-AB06-ADE104C72A29}" srcOrd="3" destOrd="0" presId="urn:microsoft.com/office/officeart/2008/layout/LinedList"/>
    <dgm:cxn modelId="{4754CE51-E106-475B-A06F-1AC952ADEA65}" type="presParOf" srcId="{C283B8CA-FD2D-4ADE-AB06-ADE104C72A29}" destId="{33CA001D-1246-4110-9822-03206C92AD5E}" srcOrd="0" destOrd="0" presId="urn:microsoft.com/office/officeart/2008/layout/LinedList"/>
    <dgm:cxn modelId="{FF75DB4D-1C5F-47B2-A7BC-57E85B1C5ACF}" type="presParOf" srcId="{C283B8CA-FD2D-4ADE-AB06-ADE104C72A29}" destId="{06A4EF2F-1C55-4330-BD44-BE0B7C2DA8E7}" srcOrd="1" destOrd="0" presId="urn:microsoft.com/office/officeart/2008/layout/LinedList"/>
    <dgm:cxn modelId="{89B768ED-E084-425E-985E-31D80A7000B8}" type="presParOf" srcId="{2362EBB5-16FD-4AD2-A165-91359113FDE4}" destId="{A01718ED-8D29-40F0-B189-1EBA88BB0647}" srcOrd="4" destOrd="0" presId="urn:microsoft.com/office/officeart/2008/layout/LinedList"/>
    <dgm:cxn modelId="{AA6E9920-6FCD-4874-B83C-F853113DAAE8}" type="presParOf" srcId="{2362EBB5-16FD-4AD2-A165-91359113FDE4}" destId="{E2F28767-216D-47A4-B3EC-6C100B27BE99}" srcOrd="5" destOrd="0" presId="urn:microsoft.com/office/officeart/2008/layout/LinedList"/>
    <dgm:cxn modelId="{1C8BFDFE-EB9D-45F8-AB59-752C4268F8B7}" type="presParOf" srcId="{E2F28767-216D-47A4-B3EC-6C100B27BE99}" destId="{9D140CB8-F09A-47A8-AAB9-24ADD5E36BB7}" srcOrd="0" destOrd="0" presId="urn:microsoft.com/office/officeart/2008/layout/LinedList"/>
    <dgm:cxn modelId="{A909F93D-64D8-4E66-B043-BF18D36DEE9A}" type="presParOf" srcId="{E2F28767-216D-47A4-B3EC-6C100B27BE99}" destId="{923F31CD-B82E-4B97-B87B-A450AE157F7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7F580BB-40E5-4EA4-B183-FB91A8666E56}"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2B7AC803-AD59-4F6E-9293-3703C1522725}">
      <dgm:prSet/>
      <dgm:spPr/>
      <dgm:t>
        <a:bodyPr/>
        <a:lstStyle/>
        <a:p>
          <a:pPr>
            <a:lnSpc>
              <a:spcPct val="100000"/>
            </a:lnSpc>
          </a:pPr>
          <a:r>
            <a:rPr lang="en-US"/>
            <a:t>Communication at the frontlines</a:t>
          </a:r>
        </a:p>
      </dgm:t>
    </dgm:pt>
    <dgm:pt modelId="{8383B210-A9BA-476A-847D-8DF6ECB5AC91}" type="parTrans" cxnId="{8EB9F685-DD2A-4335-89DE-60D9DD446D14}">
      <dgm:prSet/>
      <dgm:spPr/>
      <dgm:t>
        <a:bodyPr/>
        <a:lstStyle/>
        <a:p>
          <a:endParaRPr lang="en-US"/>
        </a:p>
      </dgm:t>
    </dgm:pt>
    <dgm:pt modelId="{62196E90-37AF-4C95-ADB3-5D676255DB4A}" type="sibTrans" cxnId="{8EB9F685-DD2A-4335-89DE-60D9DD446D14}">
      <dgm:prSet/>
      <dgm:spPr/>
      <dgm:t>
        <a:bodyPr/>
        <a:lstStyle/>
        <a:p>
          <a:endParaRPr lang="en-US"/>
        </a:p>
      </dgm:t>
    </dgm:pt>
    <dgm:pt modelId="{B7993FA5-88CC-4320-82EE-64F9A4999105}">
      <dgm:prSet/>
      <dgm:spPr/>
      <dgm:t>
        <a:bodyPr/>
        <a:lstStyle/>
        <a:p>
          <a:pPr>
            <a:lnSpc>
              <a:spcPct val="100000"/>
            </a:lnSpc>
          </a:pPr>
          <a:r>
            <a:rPr lang="en-US"/>
            <a:t>Have physicians invest the time to understand and fix work processes</a:t>
          </a:r>
        </a:p>
      </dgm:t>
    </dgm:pt>
    <dgm:pt modelId="{05A1DA83-4404-4C41-80D8-04A4C61EDAE9}" type="parTrans" cxnId="{0E3543ED-30DE-4CA8-AA03-EE1E13D72A4D}">
      <dgm:prSet/>
      <dgm:spPr/>
      <dgm:t>
        <a:bodyPr/>
        <a:lstStyle/>
        <a:p>
          <a:endParaRPr lang="en-US"/>
        </a:p>
      </dgm:t>
    </dgm:pt>
    <dgm:pt modelId="{7E098B68-5CF9-4110-9AA7-CF1567D9F197}" type="sibTrans" cxnId="{0E3543ED-30DE-4CA8-AA03-EE1E13D72A4D}">
      <dgm:prSet/>
      <dgm:spPr/>
      <dgm:t>
        <a:bodyPr/>
        <a:lstStyle/>
        <a:p>
          <a:endParaRPr lang="en-US"/>
        </a:p>
      </dgm:t>
    </dgm:pt>
    <dgm:pt modelId="{D35546E4-0B85-4539-94E6-A9F6E3464280}">
      <dgm:prSet/>
      <dgm:spPr/>
      <dgm:t>
        <a:bodyPr/>
        <a:lstStyle/>
        <a:p>
          <a:pPr>
            <a:lnSpc>
              <a:spcPct val="100000"/>
            </a:lnSpc>
          </a:pPr>
          <a:r>
            <a:rPr lang="en-US"/>
            <a:t>Enable physician leadership to occur</a:t>
          </a:r>
        </a:p>
      </dgm:t>
    </dgm:pt>
    <dgm:pt modelId="{0ACC073D-E5C5-4EDD-9C14-5F7964EDD53F}" type="parTrans" cxnId="{B9FED692-6CBE-459C-B26D-AFDA798E2318}">
      <dgm:prSet/>
      <dgm:spPr/>
      <dgm:t>
        <a:bodyPr/>
        <a:lstStyle/>
        <a:p>
          <a:endParaRPr lang="en-US"/>
        </a:p>
      </dgm:t>
    </dgm:pt>
    <dgm:pt modelId="{3C6B347F-4083-4DB1-85EE-9DD7BE92B7D1}" type="sibTrans" cxnId="{B9FED692-6CBE-459C-B26D-AFDA798E2318}">
      <dgm:prSet/>
      <dgm:spPr/>
      <dgm:t>
        <a:bodyPr/>
        <a:lstStyle/>
        <a:p>
          <a:endParaRPr lang="en-US"/>
        </a:p>
      </dgm:t>
    </dgm:pt>
    <dgm:pt modelId="{046C4647-594B-4E01-91D2-E09B694C4CC7}">
      <dgm:prSet/>
      <dgm:spPr/>
      <dgm:t>
        <a:bodyPr/>
        <a:lstStyle/>
        <a:p>
          <a:pPr>
            <a:lnSpc>
              <a:spcPct val="100000"/>
            </a:lnSpc>
          </a:pPr>
          <a:r>
            <a:rPr lang="en-US"/>
            <a:t>Improve the daily workload by truly operating as a team based model</a:t>
          </a:r>
        </a:p>
      </dgm:t>
    </dgm:pt>
    <dgm:pt modelId="{B98A976C-E950-42B1-BD83-C1CEEFD83E61}" type="parTrans" cxnId="{B22A9B6D-2119-4DE6-B334-2CE015B679D8}">
      <dgm:prSet/>
      <dgm:spPr/>
      <dgm:t>
        <a:bodyPr/>
        <a:lstStyle/>
        <a:p>
          <a:endParaRPr lang="en-US"/>
        </a:p>
      </dgm:t>
    </dgm:pt>
    <dgm:pt modelId="{9DADD663-F70A-480D-A6AF-0337CABAA861}" type="sibTrans" cxnId="{B22A9B6D-2119-4DE6-B334-2CE015B679D8}">
      <dgm:prSet/>
      <dgm:spPr/>
      <dgm:t>
        <a:bodyPr/>
        <a:lstStyle/>
        <a:p>
          <a:endParaRPr lang="en-US"/>
        </a:p>
      </dgm:t>
    </dgm:pt>
    <dgm:pt modelId="{AA9D6C86-3A1A-4530-B67C-F4699E1712BB}" type="pres">
      <dgm:prSet presAssocID="{37F580BB-40E5-4EA4-B183-FB91A8666E56}" presName="root" presStyleCnt="0">
        <dgm:presLayoutVars>
          <dgm:dir/>
          <dgm:resizeHandles val="exact"/>
        </dgm:presLayoutVars>
      </dgm:prSet>
      <dgm:spPr/>
    </dgm:pt>
    <dgm:pt modelId="{6650A4AB-C801-40D2-B841-080B76BE9F97}" type="pres">
      <dgm:prSet presAssocID="{2B7AC803-AD59-4F6E-9293-3703C1522725}" presName="compNode" presStyleCnt="0"/>
      <dgm:spPr/>
    </dgm:pt>
    <dgm:pt modelId="{F00847D1-6855-4257-BC54-E836D72FA3F8}" type="pres">
      <dgm:prSet presAssocID="{2B7AC803-AD59-4F6E-9293-3703C1522725}" presName="bgRect" presStyleLbl="bgShp" presStyleIdx="0" presStyleCnt="4"/>
      <dgm:spPr/>
    </dgm:pt>
    <dgm:pt modelId="{CF9A73F9-6AD5-4B14-83DC-AA7E6AD333AB}" type="pres">
      <dgm:prSet presAssocID="{2B7AC803-AD59-4F6E-9293-3703C152272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a:ext>
      </dgm:extLst>
    </dgm:pt>
    <dgm:pt modelId="{342E98D8-E423-4BCC-9A1C-7E5C2EF9BA9A}" type="pres">
      <dgm:prSet presAssocID="{2B7AC803-AD59-4F6E-9293-3703C1522725}" presName="spaceRect" presStyleCnt="0"/>
      <dgm:spPr/>
    </dgm:pt>
    <dgm:pt modelId="{FB8D7399-547C-4C18-BD34-4AAB3FBA4B2C}" type="pres">
      <dgm:prSet presAssocID="{2B7AC803-AD59-4F6E-9293-3703C1522725}" presName="parTx" presStyleLbl="revTx" presStyleIdx="0" presStyleCnt="4">
        <dgm:presLayoutVars>
          <dgm:chMax val="0"/>
          <dgm:chPref val="0"/>
        </dgm:presLayoutVars>
      </dgm:prSet>
      <dgm:spPr/>
    </dgm:pt>
    <dgm:pt modelId="{9AE678E8-D3DD-4495-A182-DED79BFDBF11}" type="pres">
      <dgm:prSet presAssocID="{62196E90-37AF-4C95-ADB3-5D676255DB4A}" presName="sibTrans" presStyleCnt="0"/>
      <dgm:spPr/>
    </dgm:pt>
    <dgm:pt modelId="{8E46F3E1-CD10-4E37-A37E-9C35A485F9F5}" type="pres">
      <dgm:prSet presAssocID="{B7993FA5-88CC-4320-82EE-64F9A4999105}" presName="compNode" presStyleCnt="0"/>
      <dgm:spPr/>
    </dgm:pt>
    <dgm:pt modelId="{52C7294D-A0A2-4AD1-AFCD-63D636742472}" type="pres">
      <dgm:prSet presAssocID="{B7993FA5-88CC-4320-82EE-64F9A4999105}" presName="bgRect" presStyleLbl="bgShp" presStyleIdx="1" presStyleCnt="4"/>
      <dgm:spPr/>
    </dgm:pt>
    <dgm:pt modelId="{FC424302-C682-4894-8D0B-B340C3D09BF5}" type="pres">
      <dgm:prSet presAssocID="{B7993FA5-88CC-4320-82EE-64F9A4999105}"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Alarm clock with solid fill"/>
        </a:ext>
      </dgm:extLst>
    </dgm:pt>
    <dgm:pt modelId="{710F6290-F3F9-45F5-8FB8-A1A8443A2E6A}" type="pres">
      <dgm:prSet presAssocID="{B7993FA5-88CC-4320-82EE-64F9A4999105}" presName="spaceRect" presStyleCnt="0"/>
      <dgm:spPr/>
    </dgm:pt>
    <dgm:pt modelId="{C8CA331C-6DF6-4D28-96F1-ED1CA4BC6C66}" type="pres">
      <dgm:prSet presAssocID="{B7993FA5-88CC-4320-82EE-64F9A4999105}" presName="parTx" presStyleLbl="revTx" presStyleIdx="1" presStyleCnt="4">
        <dgm:presLayoutVars>
          <dgm:chMax val="0"/>
          <dgm:chPref val="0"/>
        </dgm:presLayoutVars>
      </dgm:prSet>
      <dgm:spPr/>
    </dgm:pt>
    <dgm:pt modelId="{85A96FE3-3A2F-4DEF-A7FD-EB017E528B1D}" type="pres">
      <dgm:prSet presAssocID="{7E098B68-5CF9-4110-9AA7-CF1567D9F197}" presName="sibTrans" presStyleCnt="0"/>
      <dgm:spPr/>
    </dgm:pt>
    <dgm:pt modelId="{4C152B53-8815-4339-A13B-851CD5036789}" type="pres">
      <dgm:prSet presAssocID="{D35546E4-0B85-4539-94E6-A9F6E3464280}" presName="compNode" presStyleCnt="0"/>
      <dgm:spPr/>
    </dgm:pt>
    <dgm:pt modelId="{28986817-FA21-4BC5-8D0C-3D490AE2E456}" type="pres">
      <dgm:prSet presAssocID="{D35546E4-0B85-4539-94E6-A9F6E3464280}" presName="bgRect" presStyleLbl="bgShp" presStyleIdx="2" presStyleCnt="4"/>
      <dgm:spPr/>
    </dgm:pt>
    <dgm:pt modelId="{8842E46A-406F-4E7B-8CFD-11919DB65DC7}" type="pres">
      <dgm:prSet presAssocID="{D35546E4-0B85-4539-94E6-A9F6E346428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dical"/>
        </a:ext>
      </dgm:extLst>
    </dgm:pt>
    <dgm:pt modelId="{917D40BA-D2CF-48C1-A9DA-1AD377C485A6}" type="pres">
      <dgm:prSet presAssocID="{D35546E4-0B85-4539-94E6-A9F6E3464280}" presName="spaceRect" presStyleCnt="0"/>
      <dgm:spPr/>
    </dgm:pt>
    <dgm:pt modelId="{7AE33C9C-3E82-493C-9DC4-A7C2B1B4BD53}" type="pres">
      <dgm:prSet presAssocID="{D35546E4-0B85-4539-94E6-A9F6E3464280}" presName="parTx" presStyleLbl="revTx" presStyleIdx="2" presStyleCnt="4">
        <dgm:presLayoutVars>
          <dgm:chMax val="0"/>
          <dgm:chPref val="0"/>
        </dgm:presLayoutVars>
      </dgm:prSet>
      <dgm:spPr/>
    </dgm:pt>
    <dgm:pt modelId="{DFF566B0-A969-4FB9-A18C-6BD1C06ED2D1}" type="pres">
      <dgm:prSet presAssocID="{3C6B347F-4083-4DB1-85EE-9DD7BE92B7D1}" presName="sibTrans" presStyleCnt="0"/>
      <dgm:spPr/>
    </dgm:pt>
    <dgm:pt modelId="{9033E9AE-69A2-43F9-8880-19025B405C2A}" type="pres">
      <dgm:prSet presAssocID="{046C4647-594B-4E01-91D2-E09B694C4CC7}" presName="compNode" presStyleCnt="0"/>
      <dgm:spPr/>
    </dgm:pt>
    <dgm:pt modelId="{CA929B86-5E03-4836-9BBA-9700BE71C01B}" type="pres">
      <dgm:prSet presAssocID="{046C4647-594B-4E01-91D2-E09B694C4CC7}" presName="bgRect" presStyleLbl="bgShp" presStyleIdx="3" presStyleCnt="4"/>
      <dgm:spPr/>
    </dgm:pt>
    <dgm:pt modelId="{C264D8E0-B969-4D95-A2BC-946DD5ADF51E}" type="pres">
      <dgm:prSet presAssocID="{046C4647-594B-4E01-91D2-E09B694C4CC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sers"/>
        </a:ext>
      </dgm:extLst>
    </dgm:pt>
    <dgm:pt modelId="{D8B32DC4-3A4E-4124-A108-ED06A72EDD21}" type="pres">
      <dgm:prSet presAssocID="{046C4647-594B-4E01-91D2-E09B694C4CC7}" presName="spaceRect" presStyleCnt="0"/>
      <dgm:spPr/>
    </dgm:pt>
    <dgm:pt modelId="{F35F4B88-97C3-433E-B744-DC7D82849A3E}" type="pres">
      <dgm:prSet presAssocID="{046C4647-594B-4E01-91D2-E09B694C4CC7}" presName="parTx" presStyleLbl="revTx" presStyleIdx="3" presStyleCnt="4">
        <dgm:presLayoutVars>
          <dgm:chMax val="0"/>
          <dgm:chPref val="0"/>
        </dgm:presLayoutVars>
      </dgm:prSet>
      <dgm:spPr/>
    </dgm:pt>
  </dgm:ptLst>
  <dgm:cxnLst>
    <dgm:cxn modelId="{B22A9B6D-2119-4DE6-B334-2CE015B679D8}" srcId="{37F580BB-40E5-4EA4-B183-FB91A8666E56}" destId="{046C4647-594B-4E01-91D2-E09B694C4CC7}" srcOrd="3" destOrd="0" parTransId="{B98A976C-E950-42B1-BD83-C1CEEFD83E61}" sibTransId="{9DADD663-F70A-480D-A6AF-0337CABAA861}"/>
    <dgm:cxn modelId="{1CBE786E-6F3E-4E4E-9B06-B324B6E3E254}" type="presOf" srcId="{046C4647-594B-4E01-91D2-E09B694C4CC7}" destId="{F35F4B88-97C3-433E-B744-DC7D82849A3E}" srcOrd="0" destOrd="0" presId="urn:microsoft.com/office/officeart/2018/2/layout/IconVerticalSolidList"/>
    <dgm:cxn modelId="{FECBC152-7C08-400E-B890-C849402C9412}" type="presOf" srcId="{37F580BB-40E5-4EA4-B183-FB91A8666E56}" destId="{AA9D6C86-3A1A-4530-B67C-F4699E1712BB}" srcOrd="0" destOrd="0" presId="urn:microsoft.com/office/officeart/2018/2/layout/IconVerticalSolidList"/>
    <dgm:cxn modelId="{8EB9F685-DD2A-4335-89DE-60D9DD446D14}" srcId="{37F580BB-40E5-4EA4-B183-FB91A8666E56}" destId="{2B7AC803-AD59-4F6E-9293-3703C1522725}" srcOrd="0" destOrd="0" parTransId="{8383B210-A9BA-476A-847D-8DF6ECB5AC91}" sibTransId="{62196E90-37AF-4C95-ADB3-5D676255DB4A}"/>
    <dgm:cxn modelId="{B9FED692-6CBE-459C-B26D-AFDA798E2318}" srcId="{37F580BB-40E5-4EA4-B183-FB91A8666E56}" destId="{D35546E4-0B85-4539-94E6-A9F6E3464280}" srcOrd="2" destOrd="0" parTransId="{0ACC073D-E5C5-4EDD-9C14-5F7964EDD53F}" sibTransId="{3C6B347F-4083-4DB1-85EE-9DD7BE92B7D1}"/>
    <dgm:cxn modelId="{1C2769AA-9518-4E6A-ACAC-44B999318C99}" type="presOf" srcId="{B7993FA5-88CC-4320-82EE-64F9A4999105}" destId="{C8CA331C-6DF6-4D28-96F1-ED1CA4BC6C66}" srcOrd="0" destOrd="0" presId="urn:microsoft.com/office/officeart/2018/2/layout/IconVerticalSolidList"/>
    <dgm:cxn modelId="{87029AE2-10E8-49E3-A70B-1FBF1E0D5CC2}" type="presOf" srcId="{D35546E4-0B85-4539-94E6-A9F6E3464280}" destId="{7AE33C9C-3E82-493C-9DC4-A7C2B1B4BD53}" srcOrd="0" destOrd="0" presId="urn:microsoft.com/office/officeart/2018/2/layout/IconVerticalSolidList"/>
    <dgm:cxn modelId="{37DF80E7-145F-441C-A2FF-55BBA65948A4}" type="presOf" srcId="{2B7AC803-AD59-4F6E-9293-3703C1522725}" destId="{FB8D7399-547C-4C18-BD34-4AAB3FBA4B2C}" srcOrd="0" destOrd="0" presId="urn:microsoft.com/office/officeart/2018/2/layout/IconVerticalSolidList"/>
    <dgm:cxn modelId="{0E3543ED-30DE-4CA8-AA03-EE1E13D72A4D}" srcId="{37F580BB-40E5-4EA4-B183-FB91A8666E56}" destId="{B7993FA5-88CC-4320-82EE-64F9A4999105}" srcOrd="1" destOrd="0" parTransId="{05A1DA83-4404-4C41-80D8-04A4C61EDAE9}" sibTransId="{7E098B68-5CF9-4110-9AA7-CF1567D9F197}"/>
    <dgm:cxn modelId="{CBC0F418-8C68-4E25-8A28-6ADCD238C53C}" type="presParOf" srcId="{AA9D6C86-3A1A-4530-B67C-F4699E1712BB}" destId="{6650A4AB-C801-40D2-B841-080B76BE9F97}" srcOrd="0" destOrd="0" presId="urn:microsoft.com/office/officeart/2018/2/layout/IconVerticalSolidList"/>
    <dgm:cxn modelId="{FD932065-A65A-431B-962F-42F8B43E670E}" type="presParOf" srcId="{6650A4AB-C801-40D2-B841-080B76BE9F97}" destId="{F00847D1-6855-4257-BC54-E836D72FA3F8}" srcOrd="0" destOrd="0" presId="urn:microsoft.com/office/officeart/2018/2/layout/IconVerticalSolidList"/>
    <dgm:cxn modelId="{4E765DC1-75D5-4FA5-8FA3-65C46B19E0F5}" type="presParOf" srcId="{6650A4AB-C801-40D2-B841-080B76BE9F97}" destId="{CF9A73F9-6AD5-4B14-83DC-AA7E6AD333AB}" srcOrd="1" destOrd="0" presId="urn:microsoft.com/office/officeart/2018/2/layout/IconVerticalSolidList"/>
    <dgm:cxn modelId="{D2A2C853-F004-4CCA-A07E-DA97D96E09E2}" type="presParOf" srcId="{6650A4AB-C801-40D2-B841-080B76BE9F97}" destId="{342E98D8-E423-4BCC-9A1C-7E5C2EF9BA9A}" srcOrd="2" destOrd="0" presId="urn:microsoft.com/office/officeart/2018/2/layout/IconVerticalSolidList"/>
    <dgm:cxn modelId="{055FE933-EDDC-4CA5-AFE6-70C92541F702}" type="presParOf" srcId="{6650A4AB-C801-40D2-B841-080B76BE9F97}" destId="{FB8D7399-547C-4C18-BD34-4AAB3FBA4B2C}" srcOrd="3" destOrd="0" presId="urn:microsoft.com/office/officeart/2018/2/layout/IconVerticalSolidList"/>
    <dgm:cxn modelId="{1AC5915D-D93C-4FE2-B225-25F09986D537}" type="presParOf" srcId="{AA9D6C86-3A1A-4530-B67C-F4699E1712BB}" destId="{9AE678E8-D3DD-4495-A182-DED79BFDBF11}" srcOrd="1" destOrd="0" presId="urn:microsoft.com/office/officeart/2018/2/layout/IconVerticalSolidList"/>
    <dgm:cxn modelId="{BD2A91FB-FC73-4FE2-8759-09A14435CDA1}" type="presParOf" srcId="{AA9D6C86-3A1A-4530-B67C-F4699E1712BB}" destId="{8E46F3E1-CD10-4E37-A37E-9C35A485F9F5}" srcOrd="2" destOrd="0" presId="urn:microsoft.com/office/officeart/2018/2/layout/IconVerticalSolidList"/>
    <dgm:cxn modelId="{36D2DCBA-728A-49FB-A3B9-75FBF8AE5B5F}" type="presParOf" srcId="{8E46F3E1-CD10-4E37-A37E-9C35A485F9F5}" destId="{52C7294D-A0A2-4AD1-AFCD-63D636742472}" srcOrd="0" destOrd="0" presId="urn:microsoft.com/office/officeart/2018/2/layout/IconVerticalSolidList"/>
    <dgm:cxn modelId="{E19BBBD9-5140-49B3-90B9-20B31897466B}" type="presParOf" srcId="{8E46F3E1-CD10-4E37-A37E-9C35A485F9F5}" destId="{FC424302-C682-4894-8D0B-B340C3D09BF5}" srcOrd="1" destOrd="0" presId="urn:microsoft.com/office/officeart/2018/2/layout/IconVerticalSolidList"/>
    <dgm:cxn modelId="{C2688982-AE2D-4C49-A132-402B1677CBE6}" type="presParOf" srcId="{8E46F3E1-CD10-4E37-A37E-9C35A485F9F5}" destId="{710F6290-F3F9-45F5-8FB8-A1A8443A2E6A}" srcOrd="2" destOrd="0" presId="urn:microsoft.com/office/officeart/2018/2/layout/IconVerticalSolidList"/>
    <dgm:cxn modelId="{9B02E899-9C68-4DE1-B059-D41D2A64D77D}" type="presParOf" srcId="{8E46F3E1-CD10-4E37-A37E-9C35A485F9F5}" destId="{C8CA331C-6DF6-4D28-96F1-ED1CA4BC6C66}" srcOrd="3" destOrd="0" presId="urn:microsoft.com/office/officeart/2018/2/layout/IconVerticalSolidList"/>
    <dgm:cxn modelId="{B04DF3F4-52F4-4D1E-BFB9-58489F396176}" type="presParOf" srcId="{AA9D6C86-3A1A-4530-B67C-F4699E1712BB}" destId="{85A96FE3-3A2F-4DEF-A7FD-EB017E528B1D}" srcOrd="3" destOrd="0" presId="urn:microsoft.com/office/officeart/2018/2/layout/IconVerticalSolidList"/>
    <dgm:cxn modelId="{4B08406B-405E-4B91-A89D-39AAB2CA0475}" type="presParOf" srcId="{AA9D6C86-3A1A-4530-B67C-F4699E1712BB}" destId="{4C152B53-8815-4339-A13B-851CD5036789}" srcOrd="4" destOrd="0" presId="urn:microsoft.com/office/officeart/2018/2/layout/IconVerticalSolidList"/>
    <dgm:cxn modelId="{4871F671-A312-4B17-908F-AAE7A8EA196C}" type="presParOf" srcId="{4C152B53-8815-4339-A13B-851CD5036789}" destId="{28986817-FA21-4BC5-8D0C-3D490AE2E456}" srcOrd="0" destOrd="0" presId="urn:microsoft.com/office/officeart/2018/2/layout/IconVerticalSolidList"/>
    <dgm:cxn modelId="{A54E7530-B854-4791-9D5B-AF8AA5CC1FE7}" type="presParOf" srcId="{4C152B53-8815-4339-A13B-851CD5036789}" destId="{8842E46A-406F-4E7B-8CFD-11919DB65DC7}" srcOrd="1" destOrd="0" presId="urn:microsoft.com/office/officeart/2018/2/layout/IconVerticalSolidList"/>
    <dgm:cxn modelId="{779568F4-FB74-46AF-B5F8-43D09841DDD8}" type="presParOf" srcId="{4C152B53-8815-4339-A13B-851CD5036789}" destId="{917D40BA-D2CF-48C1-A9DA-1AD377C485A6}" srcOrd="2" destOrd="0" presId="urn:microsoft.com/office/officeart/2018/2/layout/IconVerticalSolidList"/>
    <dgm:cxn modelId="{A79C0E51-1CC4-4802-B660-D4F8CDA18A77}" type="presParOf" srcId="{4C152B53-8815-4339-A13B-851CD5036789}" destId="{7AE33C9C-3E82-493C-9DC4-A7C2B1B4BD53}" srcOrd="3" destOrd="0" presId="urn:microsoft.com/office/officeart/2018/2/layout/IconVerticalSolidList"/>
    <dgm:cxn modelId="{5B047B93-1FE0-481E-9173-1DA219DD8F13}" type="presParOf" srcId="{AA9D6C86-3A1A-4530-B67C-F4699E1712BB}" destId="{DFF566B0-A969-4FB9-A18C-6BD1C06ED2D1}" srcOrd="5" destOrd="0" presId="urn:microsoft.com/office/officeart/2018/2/layout/IconVerticalSolidList"/>
    <dgm:cxn modelId="{F3FDBB85-A394-499D-BA20-3EC39A64F1E2}" type="presParOf" srcId="{AA9D6C86-3A1A-4530-B67C-F4699E1712BB}" destId="{9033E9AE-69A2-43F9-8880-19025B405C2A}" srcOrd="6" destOrd="0" presId="urn:microsoft.com/office/officeart/2018/2/layout/IconVerticalSolidList"/>
    <dgm:cxn modelId="{C254B7FB-BCDD-474E-A50A-88EE78901369}" type="presParOf" srcId="{9033E9AE-69A2-43F9-8880-19025B405C2A}" destId="{CA929B86-5E03-4836-9BBA-9700BE71C01B}" srcOrd="0" destOrd="0" presId="urn:microsoft.com/office/officeart/2018/2/layout/IconVerticalSolidList"/>
    <dgm:cxn modelId="{9E86662F-6604-41B4-8FB1-9A7F45CF3F79}" type="presParOf" srcId="{9033E9AE-69A2-43F9-8880-19025B405C2A}" destId="{C264D8E0-B969-4D95-A2BC-946DD5ADF51E}" srcOrd="1" destOrd="0" presId="urn:microsoft.com/office/officeart/2018/2/layout/IconVerticalSolidList"/>
    <dgm:cxn modelId="{92E1EEF0-7F3F-495E-BF51-6B6BD87BF914}" type="presParOf" srcId="{9033E9AE-69A2-43F9-8880-19025B405C2A}" destId="{D8B32DC4-3A4E-4124-A108-ED06A72EDD21}" srcOrd="2" destOrd="0" presId="urn:microsoft.com/office/officeart/2018/2/layout/IconVerticalSolidList"/>
    <dgm:cxn modelId="{8B0D58DD-6A84-436B-A1F8-FD2AFECC54F2}" type="presParOf" srcId="{9033E9AE-69A2-43F9-8880-19025B405C2A}" destId="{F35F4B88-97C3-433E-B744-DC7D82849A3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DB67217-68EC-4AB0-906C-BBA86117651C}" type="doc">
      <dgm:prSet loTypeId="urn:microsoft.com/office/officeart/2016/7/layout/ChevronBlockProcess" loCatId="process" qsTypeId="urn:microsoft.com/office/officeart/2005/8/quickstyle/simple1" qsCatId="simple" csTypeId="urn:microsoft.com/office/officeart/2005/8/colors/accent2_2" csCatId="accent2" phldr="1"/>
      <dgm:spPr/>
      <dgm:t>
        <a:bodyPr/>
        <a:lstStyle/>
        <a:p>
          <a:endParaRPr lang="en-US"/>
        </a:p>
      </dgm:t>
    </dgm:pt>
    <dgm:pt modelId="{18C12445-0B4C-4707-8AE1-127878977AE5}">
      <dgm:prSet/>
      <dgm:spPr/>
      <dgm:t>
        <a:bodyPr/>
        <a:lstStyle/>
        <a:p>
          <a:r>
            <a:rPr lang="en-US" dirty="0"/>
            <a:t>Assess</a:t>
          </a:r>
        </a:p>
      </dgm:t>
    </dgm:pt>
    <dgm:pt modelId="{B84474A0-2F21-4C95-AE63-85DF36417C05}" type="parTrans" cxnId="{2C7575AC-551F-477F-B015-7C4806D4BE37}">
      <dgm:prSet/>
      <dgm:spPr/>
      <dgm:t>
        <a:bodyPr/>
        <a:lstStyle/>
        <a:p>
          <a:endParaRPr lang="en-US"/>
        </a:p>
      </dgm:t>
    </dgm:pt>
    <dgm:pt modelId="{59FF0F96-8DF8-4ADA-81E3-FE673FEF3F4D}" type="sibTrans" cxnId="{2C7575AC-551F-477F-B015-7C4806D4BE37}">
      <dgm:prSet/>
      <dgm:spPr/>
      <dgm:t>
        <a:bodyPr/>
        <a:lstStyle/>
        <a:p>
          <a:endParaRPr lang="en-US"/>
        </a:p>
      </dgm:t>
    </dgm:pt>
    <dgm:pt modelId="{6FBF2C20-3BD9-42C6-8809-4009BFCCB8BF}">
      <dgm:prSet/>
      <dgm:spPr/>
      <dgm:t>
        <a:bodyPr/>
        <a:lstStyle/>
        <a:p>
          <a:r>
            <a:rPr lang="en-US" dirty="0"/>
            <a:t>Assess what type of office schedule works best for you (traditional model, with room for 4-6 sick slots vs “open access scheduling”)</a:t>
          </a:r>
        </a:p>
      </dgm:t>
    </dgm:pt>
    <dgm:pt modelId="{272D5E0F-1FA6-4D5D-985D-61D1EAF48C1C}" type="parTrans" cxnId="{269A9521-EC24-47DF-9DBB-3B0771D1187D}">
      <dgm:prSet/>
      <dgm:spPr/>
      <dgm:t>
        <a:bodyPr/>
        <a:lstStyle/>
        <a:p>
          <a:endParaRPr lang="en-US"/>
        </a:p>
      </dgm:t>
    </dgm:pt>
    <dgm:pt modelId="{E6278D16-DAB9-4CBB-9057-6178D5C27B45}" type="sibTrans" cxnId="{269A9521-EC24-47DF-9DBB-3B0771D1187D}">
      <dgm:prSet/>
      <dgm:spPr/>
      <dgm:t>
        <a:bodyPr/>
        <a:lstStyle/>
        <a:p>
          <a:endParaRPr lang="en-US"/>
        </a:p>
      </dgm:t>
    </dgm:pt>
    <dgm:pt modelId="{37C81396-67FA-434C-B954-BDE7863DB04F}">
      <dgm:prSet/>
      <dgm:spPr/>
      <dgm:t>
        <a:bodyPr/>
        <a:lstStyle/>
        <a:p>
          <a:r>
            <a:rPr lang="en-US"/>
            <a:t>Manage</a:t>
          </a:r>
        </a:p>
      </dgm:t>
    </dgm:pt>
    <dgm:pt modelId="{E9FF11A3-F967-4586-B219-63528BB1C841}" type="parTrans" cxnId="{45087BD0-BD7D-4D14-85B4-07C8FBBCBF73}">
      <dgm:prSet/>
      <dgm:spPr/>
      <dgm:t>
        <a:bodyPr/>
        <a:lstStyle/>
        <a:p>
          <a:endParaRPr lang="en-US"/>
        </a:p>
      </dgm:t>
    </dgm:pt>
    <dgm:pt modelId="{7E23882E-030A-4D15-8F02-02C7485B6C28}" type="sibTrans" cxnId="{45087BD0-BD7D-4D14-85B4-07C8FBBCBF73}">
      <dgm:prSet/>
      <dgm:spPr/>
      <dgm:t>
        <a:bodyPr/>
        <a:lstStyle/>
        <a:p>
          <a:endParaRPr lang="en-US"/>
        </a:p>
      </dgm:t>
    </dgm:pt>
    <dgm:pt modelId="{A896554B-75B4-482C-B07A-6E2675D55687}">
      <dgm:prSet/>
      <dgm:spPr/>
      <dgm:t>
        <a:bodyPr/>
        <a:lstStyle/>
        <a:p>
          <a:r>
            <a:rPr lang="en-US" dirty="0"/>
            <a:t>Manage the dreaded challenges to the schedule - the “Frequent Flyer”, the No-shows, and Overbooking</a:t>
          </a:r>
        </a:p>
      </dgm:t>
    </dgm:pt>
    <dgm:pt modelId="{2C138A1D-5DAE-48CD-8A02-323E79A284AA}" type="parTrans" cxnId="{478F1528-3E94-4740-B1EE-984819DF63E5}">
      <dgm:prSet/>
      <dgm:spPr/>
      <dgm:t>
        <a:bodyPr/>
        <a:lstStyle/>
        <a:p>
          <a:endParaRPr lang="en-US"/>
        </a:p>
      </dgm:t>
    </dgm:pt>
    <dgm:pt modelId="{9341626E-8BA1-467B-B0C2-33E2855FB964}" type="sibTrans" cxnId="{478F1528-3E94-4740-B1EE-984819DF63E5}">
      <dgm:prSet/>
      <dgm:spPr/>
      <dgm:t>
        <a:bodyPr/>
        <a:lstStyle/>
        <a:p>
          <a:endParaRPr lang="en-US"/>
        </a:p>
      </dgm:t>
    </dgm:pt>
    <dgm:pt modelId="{91387D1A-D0FD-4487-AF8E-0850AFA294EE}">
      <dgm:prSet/>
      <dgm:spPr/>
      <dgm:t>
        <a:bodyPr/>
        <a:lstStyle/>
        <a:p>
          <a:r>
            <a:rPr lang="en-US"/>
            <a:t>Print out</a:t>
          </a:r>
        </a:p>
      </dgm:t>
    </dgm:pt>
    <dgm:pt modelId="{4261D7EF-04AD-4AB2-8F13-01BC029F54F6}" type="parTrans" cxnId="{EB2760B2-27B4-44B6-8CD3-4FB79B522D01}">
      <dgm:prSet/>
      <dgm:spPr/>
      <dgm:t>
        <a:bodyPr/>
        <a:lstStyle/>
        <a:p>
          <a:endParaRPr lang="en-US"/>
        </a:p>
      </dgm:t>
    </dgm:pt>
    <dgm:pt modelId="{D388C702-6877-4F8B-96D5-5213B67B9F57}" type="sibTrans" cxnId="{EB2760B2-27B4-44B6-8CD3-4FB79B522D01}">
      <dgm:prSet/>
      <dgm:spPr/>
      <dgm:t>
        <a:bodyPr/>
        <a:lstStyle/>
        <a:p>
          <a:endParaRPr lang="en-US"/>
        </a:p>
      </dgm:t>
    </dgm:pt>
    <dgm:pt modelId="{60F44467-BCF5-4E9B-ACDF-AAB964846DBA}">
      <dgm:prSet/>
      <dgm:spPr/>
      <dgm:t>
        <a:bodyPr/>
        <a:lstStyle/>
        <a:p>
          <a:r>
            <a:rPr lang="en-US" dirty="0"/>
            <a:t>Print out your schedule and patient information for the next day (perhaps the last note when you saw them)</a:t>
          </a:r>
        </a:p>
      </dgm:t>
    </dgm:pt>
    <dgm:pt modelId="{2DFA42D0-A8CE-41C2-9711-4A50FF1321A1}" type="parTrans" cxnId="{5F199D87-0B85-4D57-959A-7D085B65A637}">
      <dgm:prSet/>
      <dgm:spPr/>
      <dgm:t>
        <a:bodyPr/>
        <a:lstStyle/>
        <a:p>
          <a:endParaRPr lang="en-US"/>
        </a:p>
      </dgm:t>
    </dgm:pt>
    <dgm:pt modelId="{AAFAA0B9-740A-456D-B920-C335FE04C4D4}" type="sibTrans" cxnId="{5F199D87-0B85-4D57-959A-7D085B65A637}">
      <dgm:prSet/>
      <dgm:spPr/>
      <dgm:t>
        <a:bodyPr/>
        <a:lstStyle/>
        <a:p>
          <a:endParaRPr lang="en-US"/>
        </a:p>
      </dgm:t>
    </dgm:pt>
    <dgm:pt modelId="{F8BF4831-DC67-43B8-A232-F91AAD3D6C9F}">
      <dgm:prSet/>
      <dgm:spPr/>
      <dgm:t>
        <a:bodyPr/>
        <a:lstStyle/>
        <a:p>
          <a:r>
            <a:rPr lang="en-US"/>
            <a:t>Be</a:t>
          </a:r>
        </a:p>
      </dgm:t>
    </dgm:pt>
    <dgm:pt modelId="{42EBD79C-0DBF-4C7D-B351-EE774EAB98EE}" type="parTrans" cxnId="{F11B1924-B609-4734-8B9D-27EB236D201E}">
      <dgm:prSet/>
      <dgm:spPr/>
      <dgm:t>
        <a:bodyPr/>
        <a:lstStyle/>
        <a:p>
          <a:endParaRPr lang="en-US"/>
        </a:p>
      </dgm:t>
    </dgm:pt>
    <dgm:pt modelId="{0DF704D2-1876-4282-8250-E868910BB51A}" type="sibTrans" cxnId="{F11B1924-B609-4734-8B9D-27EB236D201E}">
      <dgm:prSet/>
      <dgm:spPr/>
      <dgm:t>
        <a:bodyPr/>
        <a:lstStyle/>
        <a:p>
          <a:endParaRPr lang="en-US"/>
        </a:p>
      </dgm:t>
    </dgm:pt>
    <dgm:pt modelId="{5BAD6BA6-AE24-4D91-91C0-A3F2BA379AD2}">
      <dgm:prSet/>
      <dgm:spPr/>
      <dgm:t>
        <a:bodyPr/>
        <a:lstStyle/>
        <a:p>
          <a:r>
            <a:rPr lang="en-US"/>
            <a:t>Be creative with scheduling to maximize productivity and minimize downtime</a:t>
          </a:r>
        </a:p>
      </dgm:t>
    </dgm:pt>
    <dgm:pt modelId="{C8FB84D6-6148-4760-BB01-89832B4E47A1}" type="parTrans" cxnId="{8BB29AD2-A48F-4453-83A9-18BEBB0E0AFC}">
      <dgm:prSet/>
      <dgm:spPr/>
      <dgm:t>
        <a:bodyPr/>
        <a:lstStyle/>
        <a:p>
          <a:endParaRPr lang="en-US"/>
        </a:p>
      </dgm:t>
    </dgm:pt>
    <dgm:pt modelId="{6576C6D8-01D6-464C-9627-6F1E55218320}" type="sibTrans" cxnId="{8BB29AD2-A48F-4453-83A9-18BEBB0E0AFC}">
      <dgm:prSet/>
      <dgm:spPr/>
      <dgm:t>
        <a:bodyPr/>
        <a:lstStyle/>
        <a:p>
          <a:endParaRPr lang="en-US"/>
        </a:p>
      </dgm:t>
    </dgm:pt>
    <dgm:pt modelId="{EDA970A4-9377-4B0D-BA30-23E28F8622C0}" type="pres">
      <dgm:prSet presAssocID="{1DB67217-68EC-4AB0-906C-BBA86117651C}" presName="Name0" presStyleCnt="0">
        <dgm:presLayoutVars>
          <dgm:dir/>
          <dgm:animLvl val="lvl"/>
          <dgm:resizeHandles val="exact"/>
        </dgm:presLayoutVars>
      </dgm:prSet>
      <dgm:spPr/>
    </dgm:pt>
    <dgm:pt modelId="{2E14D77F-D822-4CB7-B4E5-79D04155799D}" type="pres">
      <dgm:prSet presAssocID="{18C12445-0B4C-4707-8AE1-127878977AE5}" presName="composite" presStyleCnt="0"/>
      <dgm:spPr/>
    </dgm:pt>
    <dgm:pt modelId="{363B0963-2228-476E-A9B7-193312F7D3A8}" type="pres">
      <dgm:prSet presAssocID="{18C12445-0B4C-4707-8AE1-127878977AE5}" presName="parTx" presStyleLbl="alignNode1" presStyleIdx="0" presStyleCnt="4">
        <dgm:presLayoutVars>
          <dgm:chMax val="0"/>
          <dgm:chPref val="0"/>
        </dgm:presLayoutVars>
      </dgm:prSet>
      <dgm:spPr/>
    </dgm:pt>
    <dgm:pt modelId="{9259580F-AD60-450D-AE59-D18DDC551F97}" type="pres">
      <dgm:prSet presAssocID="{18C12445-0B4C-4707-8AE1-127878977AE5}" presName="desTx" presStyleLbl="alignAccFollowNode1" presStyleIdx="0" presStyleCnt="4">
        <dgm:presLayoutVars/>
      </dgm:prSet>
      <dgm:spPr/>
    </dgm:pt>
    <dgm:pt modelId="{4058928E-F252-4A22-B6D5-44D02E522C0C}" type="pres">
      <dgm:prSet presAssocID="{59FF0F96-8DF8-4ADA-81E3-FE673FEF3F4D}" presName="space" presStyleCnt="0"/>
      <dgm:spPr/>
    </dgm:pt>
    <dgm:pt modelId="{5D38A0BE-53C8-4894-A00C-6DB44BF90428}" type="pres">
      <dgm:prSet presAssocID="{37C81396-67FA-434C-B954-BDE7863DB04F}" presName="composite" presStyleCnt="0"/>
      <dgm:spPr/>
    </dgm:pt>
    <dgm:pt modelId="{CB56DD55-FD24-4D99-8F0B-D5025D215D90}" type="pres">
      <dgm:prSet presAssocID="{37C81396-67FA-434C-B954-BDE7863DB04F}" presName="parTx" presStyleLbl="alignNode1" presStyleIdx="1" presStyleCnt="4">
        <dgm:presLayoutVars>
          <dgm:chMax val="0"/>
          <dgm:chPref val="0"/>
        </dgm:presLayoutVars>
      </dgm:prSet>
      <dgm:spPr/>
    </dgm:pt>
    <dgm:pt modelId="{0F7407C3-16B9-4BFA-87A6-6398D7A4988F}" type="pres">
      <dgm:prSet presAssocID="{37C81396-67FA-434C-B954-BDE7863DB04F}" presName="desTx" presStyleLbl="alignAccFollowNode1" presStyleIdx="1" presStyleCnt="4">
        <dgm:presLayoutVars/>
      </dgm:prSet>
      <dgm:spPr/>
    </dgm:pt>
    <dgm:pt modelId="{B885D48B-AAC9-4037-B3A8-DDDD92714708}" type="pres">
      <dgm:prSet presAssocID="{7E23882E-030A-4D15-8F02-02C7485B6C28}" presName="space" presStyleCnt="0"/>
      <dgm:spPr/>
    </dgm:pt>
    <dgm:pt modelId="{B6EAA1E6-14FB-4659-B6D8-35AC6C89F856}" type="pres">
      <dgm:prSet presAssocID="{91387D1A-D0FD-4487-AF8E-0850AFA294EE}" presName="composite" presStyleCnt="0"/>
      <dgm:spPr/>
    </dgm:pt>
    <dgm:pt modelId="{BF7261B0-E3DB-4421-BA09-2958197B36DD}" type="pres">
      <dgm:prSet presAssocID="{91387D1A-D0FD-4487-AF8E-0850AFA294EE}" presName="parTx" presStyleLbl="alignNode1" presStyleIdx="2" presStyleCnt="4">
        <dgm:presLayoutVars>
          <dgm:chMax val="0"/>
          <dgm:chPref val="0"/>
        </dgm:presLayoutVars>
      </dgm:prSet>
      <dgm:spPr/>
    </dgm:pt>
    <dgm:pt modelId="{BC7F9C0B-3B2E-4C71-AA81-BD576FCABA9A}" type="pres">
      <dgm:prSet presAssocID="{91387D1A-D0FD-4487-AF8E-0850AFA294EE}" presName="desTx" presStyleLbl="alignAccFollowNode1" presStyleIdx="2" presStyleCnt="4">
        <dgm:presLayoutVars/>
      </dgm:prSet>
      <dgm:spPr/>
    </dgm:pt>
    <dgm:pt modelId="{74BA0B46-BE53-4E33-866A-BF15D9F55283}" type="pres">
      <dgm:prSet presAssocID="{D388C702-6877-4F8B-96D5-5213B67B9F57}" presName="space" presStyleCnt="0"/>
      <dgm:spPr/>
    </dgm:pt>
    <dgm:pt modelId="{06542DCF-7268-47D7-953D-37290CA0A1D5}" type="pres">
      <dgm:prSet presAssocID="{F8BF4831-DC67-43B8-A232-F91AAD3D6C9F}" presName="composite" presStyleCnt="0"/>
      <dgm:spPr/>
    </dgm:pt>
    <dgm:pt modelId="{211899CF-6A60-4EFA-A9FE-C7F22DA6C7B1}" type="pres">
      <dgm:prSet presAssocID="{F8BF4831-DC67-43B8-A232-F91AAD3D6C9F}" presName="parTx" presStyleLbl="alignNode1" presStyleIdx="3" presStyleCnt="4">
        <dgm:presLayoutVars>
          <dgm:chMax val="0"/>
          <dgm:chPref val="0"/>
        </dgm:presLayoutVars>
      </dgm:prSet>
      <dgm:spPr/>
    </dgm:pt>
    <dgm:pt modelId="{5C32DB25-27D9-421C-AB0C-69E7A94EE1CC}" type="pres">
      <dgm:prSet presAssocID="{F8BF4831-DC67-43B8-A232-F91AAD3D6C9F}" presName="desTx" presStyleLbl="alignAccFollowNode1" presStyleIdx="3" presStyleCnt="4">
        <dgm:presLayoutVars/>
      </dgm:prSet>
      <dgm:spPr/>
    </dgm:pt>
  </dgm:ptLst>
  <dgm:cxnLst>
    <dgm:cxn modelId="{224DE012-F72F-4FF0-918A-F47422862161}" type="presOf" srcId="{37C81396-67FA-434C-B954-BDE7863DB04F}" destId="{CB56DD55-FD24-4D99-8F0B-D5025D215D90}" srcOrd="0" destOrd="0" presId="urn:microsoft.com/office/officeart/2016/7/layout/ChevronBlockProcess"/>
    <dgm:cxn modelId="{269A9521-EC24-47DF-9DBB-3B0771D1187D}" srcId="{18C12445-0B4C-4707-8AE1-127878977AE5}" destId="{6FBF2C20-3BD9-42C6-8809-4009BFCCB8BF}" srcOrd="0" destOrd="0" parTransId="{272D5E0F-1FA6-4D5D-985D-61D1EAF48C1C}" sibTransId="{E6278D16-DAB9-4CBB-9057-6178D5C27B45}"/>
    <dgm:cxn modelId="{F11B1924-B609-4734-8B9D-27EB236D201E}" srcId="{1DB67217-68EC-4AB0-906C-BBA86117651C}" destId="{F8BF4831-DC67-43B8-A232-F91AAD3D6C9F}" srcOrd="3" destOrd="0" parTransId="{42EBD79C-0DBF-4C7D-B351-EE774EAB98EE}" sibTransId="{0DF704D2-1876-4282-8250-E868910BB51A}"/>
    <dgm:cxn modelId="{478F1528-3E94-4740-B1EE-984819DF63E5}" srcId="{37C81396-67FA-434C-B954-BDE7863DB04F}" destId="{A896554B-75B4-482C-B07A-6E2675D55687}" srcOrd="0" destOrd="0" parTransId="{2C138A1D-5DAE-48CD-8A02-323E79A284AA}" sibTransId="{9341626E-8BA1-467B-B0C2-33E2855FB964}"/>
    <dgm:cxn modelId="{1D5DD160-0844-4906-91CD-12721B46DDAD}" type="presOf" srcId="{1DB67217-68EC-4AB0-906C-BBA86117651C}" destId="{EDA970A4-9377-4B0D-BA30-23E28F8622C0}" srcOrd="0" destOrd="0" presId="urn:microsoft.com/office/officeart/2016/7/layout/ChevronBlockProcess"/>
    <dgm:cxn modelId="{05F0E661-145B-439B-85C3-F4288944E54B}" type="presOf" srcId="{5BAD6BA6-AE24-4D91-91C0-A3F2BA379AD2}" destId="{5C32DB25-27D9-421C-AB0C-69E7A94EE1CC}" srcOrd="0" destOrd="0" presId="urn:microsoft.com/office/officeart/2016/7/layout/ChevronBlockProcess"/>
    <dgm:cxn modelId="{8570BD74-B3E8-4ED0-9E91-037354E89485}" type="presOf" srcId="{18C12445-0B4C-4707-8AE1-127878977AE5}" destId="{363B0963-2228-476E-A9B7-193312F7D3A8}" srcOrd="0" destOrd="0" presId="urn:microsoft.com/office/officeart/2016/7/layout/ChevronBlockProcess"/>
    <dgm:cxn modelId="{D3257E58-BC94-4E2F-BD82-800C5ECF32D1}" type="presOf" srcId="{6FBF2C20-3BD9-42C6-8809-4009BFCCB8BF}" destId="{9259580F-AD60-450D-AE59-D18DDC551F97}" srcOrd="0" destOrd="0" presId="urn:microsoft.com/office/officeart/2016/7/layout/ChevronBlockProcess"/>
    <dgm:cxn modelId="{5F199D87-0B85-4D57-959A-7D085B65A637}" srcId="{91387D1A-D0FD-4487-AF8E-0850AFA294EE}" destId="{60F44467-BCF5-4E9B-ACDF-AAB964846DBA}" srcOrd="0" destOrd="0" parTransId="{2DFA42D0-A8CE-41C2-9711-4A50FF1321A1}" sibTransId="{AAFAA0B9-740A-456D-B920-C335FE04C4D4}"/>
    <dgm:cxn modelId="{0D007F9C-7EED-4941-B316-BB4051B03F56}" type="presOf" srcId="{A896554B-75B4-482C-B07A-6E2675D55687}" destId="{0F7407C3-16B9-4BFA-87A6-6398D7A4988F}" srcOrd="0" destOrd="0" presId="urn:microsoft.com/office/officeart/2016/7/layout/ChevronBlockProcess"/>
    <dgm:cxn modelId="{2C7575AC-551F-477F-B015-7C4806D4BE37}" srcId="{1DB67217-68EC-4AB0-906C-BBA86117651C}" destId="{18C12445-0B4C-4707-8AE1-127878977AE5}" srcOrd="0" destOrd="0" parTransId="{B84474A0-2F21-4C95-AE63-85DF36417C05}" sibTransId="{59FF0F96-8DF8-4ADA-81E3-FE673FEF3F4D}"/>
    <dgm:cxn modelId="{EB2760B2-27B4-44B6-8CD3-4FB79B522D01}" srcId="{1DB67217-68EC-4AB0-906C-BBA86117651C}" destId="{91387D1A-D0FD-4487-AF8E-0850AFA294EE}" srcOrd="2" destOrd="0" parTransId="{4261D7EF-04AD-4AB2-8F13-01BC029F54F6}" sibTransId="{D388C702-6877-4F8B-96D5-5213B67B9F57}"/>
    <dgm:cxn modelId="{4466BAB8-4BD1-4640-9D17-02B0AF83FDE2}" type="presOf" srcId="{60F44467-BCF5-4E9B-ACDF-AAB964846DBA}" destId="{BC7F9C0B-3B2E-4C71-AA81-BD576FCABA9A}" srcOrd="0" destOrd="0" presId="urn:microsoft.com/office/officeart/2016/7/layout/ChevronBlockProcess"/>
    <dgm:cxn modelId="{022FE3C1-EAD8-4274-8057-D2604E678B68}" type="presOf" srcId="{F8BF4831-DC67-43B8-A232-F91AAD3D6C9F}" destId="{211899CF-6A60-4EFA-A9FE-C7F22DA6C7B1}" srcOrd="0" destOrd="0" presId="urn:microsoft.com/office/officeart/2016/7/layout/ChevronBlockProcess"/>
    <dgm:cxn modelId="{C3860FC6-6EC9-41C9-BEEA-7A5A20E05975}" type="presOf" srcId="{91387D1A-D0FD-4487-AF8E-0850AFA294EE}" destId="{BF7261B0-E3DB-4421-BA09-2958197B36DD}" srcOrd="0" destOrd="0" presId="urn:microsoft.com/office/officeart/2016/7/layout/ChevronBlockProcess"/>
    <dgm:cxn modelId="{45087BD0-BD7D-4D14-85B4-07C8FBBCBF73}" srcId="{1DB67217-68EC-4AB0-906C-BBA86117651C}" destId="{37C81396-67FA-434C-B954-BDE7863DB04F}" srcOrd="1" destOrd="0" parTransId="{E9FF11A3-F967-4586-B219-63528BB1C841}" sibTransId="{7E23882E-030A-4D15-8F02-02C7485B6C28}"/>
    <dgm:cxn modelId="{8BB29AD2-A48F-4453-83A9-18BEBB0E0AFC}" srcId="{F8BF4831-DC67-43B8-A232-F91AAD3D6C9F}" destId="{5BAD6BA6-AE24-4D91-91C0-A3F2BA379AD2}" srcOrd="0" destOrd="0" parTransId="{C8FB84D6-6148-4760-BB01-89832B4E47A1}" sibTransId="{6576C6D8-01D6-464C-9627-6F1E55218320}"/>
    <dgm:cxn modelId="{8ECD8C17-A55B-4644-B839-3C36232D259C}" type="presParOf" srcId="{EDA970A4-9377-4B0D-BA30-23E28F8622C0}" destId="{2E14D77F-D822-4CB7-B4E5-79D04155799D}" srcOrd="0" destOrd="0" presId="urn:microsoft.com/office/officeart/2016/7/layout/ChevronBlockProcess"/>
    <dgm:cxn modelId="{E4CE4270-974D-4D58-8B68-205337CA7564}" type="presParOf" srcId="{2E14D77F-D822-4CB7-B4E5-79D04155799D}" destId="{363B0963-2228-476E-A9B7-193312F7D3A8}" srcOrd="0" destOrd="0" presId="urn:microsoft.com/office/officeart/2016/7/layout/ChevronBlockProcess"/>
    <dgm:cxn modelId="{FB47BF9B-0BB2-4DB7-9CAC-9ED1BCE814F5}" type="presParOf" srcId="{2E14D77F-D822-4CB7-B4E5-79D04155799D}" destId="{9259580F-AD60-450D-AE59-D18DDC551F97}" srcOrd="1" destOrd="0" presId="urn:microsoft.com/office/officeart/2016/7/layout/ChevronBlockProcess"/>
    <dgm:cxn modelId="{90DF88ED-F36E-4389-A427-35FD9D4DD5A8}" type="presParOf" srcId="{EDA970A4-9377-4B0D-BA30-23E28F8622C0}" destId="{4058928E-F252-4A22-B6D5-44D02E522C0C}" srcOrd="1" destOrd="0" presId="urn:microsoft.com/office/officeart/2016/7/layout/ChevronBlockProcess"/>
    <dgm:cxn modelId="{BF91B86A-93F7-4862-80C7-503A8494F70D}" type="presParOf" srcId="{EDA970A4-9377-4B0D-BA30-23E28F8622C0}" destId="{5D38A0BE-53C8-4894-A00C-6DB44BF90428}" srcOrd="2" destOrd="0" presId="urn:microsoft.com/office/officeart/2016/7/layout/ChevronBlockProcess"/>
    <dgm:cxn modelId="{4024703C-F6D0-4903-AE20-DFE6F9340793}" type="presParOf" srcId="{5D38A0BE-53C8-4894-A00C-6DB44BF90428}" destId="{CB56DD55-FD24-4D99-8F0B-D5025D215D90}" srcOrd="0" destOrd="0" presId="urn:microsoft.com/office/officeart/2016/7/layout/ChevronBlockProcess"/>
    <dgm:cxn modelId="{2EC48D4D-6C3E-4B98-9EEE-B1E973DD50FC}" type="presParOf" srcId="{5D38A0BE-53C8-4894-A00C-6DB44BF90428}" destId="{0F7407C3-16B9-4BFA-87A6-6398D7A4988F}" srcOrd="1" destOrd="0" presId="urn:microsoft.com/office/officeart/2016/7/layout/ChevronBlockProcess"/>
    <dgm:cxn modelId="{A7057C88-8299-4511-9BE0-A8E413C5A8A9}" type="presParOf" srcId="{EDA970A4-9377-4B0D-BA30-23E28F8622C0}" destId="{B885D48B-AAC9-4037-B3A8-DDDD92714708}" srcOrd="3" destOrd="0" presId="urn:microsoft.com/office/officeart/2016/7/layout/ChevronBlockProcess"/>
    <dgm:cxn modelId="{644C908C-71E9-4F6C-A2D1-D18B06AB8EE7}" type="presParOf" srcId="{EDA970A4-9377-4B0D-BA30-23E28F8622C0}" destId="{B6EAA1E6-14FB-4659-B6D8-35AC6C89F856}" srcOrd="4" destOrd="0" presId="urn:microsoft.com/office/officeart/2016/7/layout/ChevronBlockProcess"/>
    <dgm:cxn modelId="{6524D843-792F-4EE9-AD11-DCBD3BD2A721}" type="presParOf" srcId="{B6EAA1E6-14FB-4659-B6D8-35AC6C89F856}" destId="{BF7261B0-E3DB-4421-BA09-2958197B36DD}" srcOrd="0" destOrd="0" presId="urn:microsoft.com/office/officeart/2016/7/layout/ChevronBlockProcess"/>
    <dgm:cxn modelId="{69E20B45-7C8A-4CB2-BE4E-F70813F91258}" type="presParOf" srcId="{B6EAA1E6-14FB-4659-B6D8-35AC6C89F856}" destId="{BC7F9C0B-3B2E-4C71-AA81-BD576FCABA9A}" srcOrd="1" destOrd="0" presId="urn:microsoft.com/office/officeart/2016/7/layout/ChevronBlockProcess"/>
    <dgm:cxn modelId="{3FA4E41A-D91B-4C13-877B-452FAE178A53}" type="presParOf" srcId="{EDA970A4-9377-4B0D-BA30-23E28F8622C0}" destId="{74BA0B46-BE53-4E33-866A-BF15D9F55283}" srcOrd="5" destOrd="0" presId="urn:microsoft.com/office/officeart/2016/7/layout/ChevronBlockProcess"/>
    <dgm:cxn modelId="{4CE10C3C-47DD-4540-BE5E-DBE3A7AB3EC3}" type="presParOf" srcId="{EDA970A4-9377-4B0D-BA30-23E28F8622C0}" destId="{06542DCF-7268-47D7-953D-37290CA0A1D5}" srcOrd="6" destOrd="0" presId="urn:microsoft.com/office/officeart/2016/7/layout/ChevronBlockProcess"/>
    <dgm:cxn modelId="{A1EF0E70-30F2-4B23-B6C8-F3CABEFC2513}" type="presParOf" srcId="{06542DCF-7268-47D7-953D-37290CA0A1D5}" destId="{211899CF-6A60-4EFA-A9FE-C7F22DA6C7B1}" srcOrd="0" destOrd="0" presId="urn:microsoft.com/office/officeart/2016/7/layout/ChevronBlockProcess"/>
    <dgm:cxn modelId="{9FE5CE68-1E9F-4C8C-924D-DFE2312E0E36}" type="presParOf" srcId="{06542DCF-7268-47D7-953D-37290CA0A1D5}" destId="{5C32DB25-27D9-421C-AB0C-69E7A94EE1CC}" srcOrd="1" destOrd="0" presId="urn:microsoft.com/office/officeart/2016/7/layout/Chevron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CF77D69-19AF-4AAB-BE84-93681C4E20FD}" type="doc">
      <dgm:prSet loTypeId="urn:microsoft.com/office/officeart/2016/7/layout/RepeatingBendingProcessNew" loCatId="process" qsTypeId="urn:microsoft.com/office/officeart/2005/8/quickstyle/simple1" qsCatId="simple" csTypeId="urn:microsoft.com/office/officeart/2005/8/colors/colorful3" csCatId="colorful" phldr="1"/>
      <dgm:spPr/>
      <dgm:t>
        <a:bodyPr/>
        <a:lstStyle/>
        <a:p>
          <a:endParaRPr lang="en-US"/>
        </a:p>
      </dgm:t>
    </dgm:pt>
    <dgm:pt modelId="{F06356EA-FA33-4313-8A94-9C5D6AFE849E}">
      <dgm:prSet/>
      <dgm:spPr/>
      <dgm:t>
        <a:bodyPr/>
        <a:lstStyle/>
        <a:p>
          <a:r>
            <a:rPr lang="en-US" dirty="0"/>
            <a:t>Move from EHR “Hater” to power user</a:t>
          </a:r>
        </a:p>
      </dgm:t>
    </dgm:pt>
    <dgm:pt modelId="{F35C2E70-EBA9-40AC-9A9A-75111DA6129F}" type="parTrans" cxnId="{CE99C80C-CBC4-48EE-B332-F3F6C1A502C7}">
      <dgm:prSet/>
      <dgm:spPr/>
      <dgm:t>
        <a:bodyPr/>
        <a:lstStyle/>
        <a:p>
          <a:endParaRPr lang="en-US"/>
        </a:p>
      </dgm:t>
    </dgm:pt>
    <dgm:pt modelId="{BA16B470-77AE-4C76-A291-65E9FA8E26F2}" type="sibTrans" cxnId="{CE99C80C-CBC4-48EE-B332-F3F6C1A502C7}">
      <dgm:prSet/>
      <dgm:spPr/>
      <dgm:t>
        <a:bodyPr/>
        <a:lstStyle/>
        <a:p>
          <a:endParaRPr lang="en-US" dirty="0"/>
        </a:p>
      </dgm:t>
    </dgm:pt>
    <dgm:pt modelId="{5FE49F50-AC39-481D-A33E-FC5D9D23B8B3}">
      <dgm:prSet/>
      <dgm:spPr/>
      <dgm:t>
        <a:bodyPr/>
        <a:lstStyle/>
        <a:p>
          <a:r>
            <a:rPr lang="en-US" dirty="0"/>
            <a:t>Document the minimally necessary data set</a:t>
          </a:r>
        </a:p>
      </dgm:t>
    </dgm:pt>
    <dgm:pt modelId="{F5E974CB-5AA0-40CD-BEAF-A561DC21A49A}" type="parTrans" cxnId="{49EA47D3-90EF-4C6B-80B8-D285C0E9B6AC}">
      <dgm:prSet/>
      <dgm:spPr/>
      <dgm:t>
        <a:bodyPr/>
        <a:lstStyle/>
        <a:p>
          <a:endParaRPr lang="en-US"/>
        </a:p>
      </dgm:t>
    </dgm:pt>
    <dgm:pt modelId="{9CCEA248-5F4B-448A-928F-EFD8F135444D}" type="sibTrans" cxnId="{49EA47D3-90EF-4C6B-80B8-D285C0E9B6AC}">
      <dgm:prSet/>
      <dgm:spPr/>
      <dgm:t>
        <a:bodyPr/>
        <a:lstStyle/>
        <a:p>
          <a:endParaRPr lang="en-US" dirty="0"/>
        </a:p>
      </dgm:t>
    </dgm:pt>
    <dgm:pt modelId="{7753F1BD-95D3-4724-9E24-158C772CF483}">
      <dgm:prSet/>
      <dgm:spPr/>
      <dgm:t>
        <a:bodyPr/>
        <a:lstStyle/>
        <a:p>
          <a:r>
            <a:rPr lang="en-US" dirty="0"/>
            <a:t>Use EHR software to automate what you can</a:t>
          </a:r>
        </a:p>
      </dgm:t>
    </dgm:pt>
    <dgm:pt modelId="{12BECAB5-989B-4061-832E-782555EE0A35}" type="parTrans" cxnId="{621ECD88-F7AF-4EDD-A700-0DD795C56741}">
      <dgm:prSet/>
      <dgm:spPr/>
      <dgm:t>
        <a:bodyPr/>
        <a:lstStyle/>
        <a:p>
          <a:endParaRPr lang="en-US"/>
        </a:p>
      </dgm:t>
    </dgm:pt>
    <dgm:pt modelId="{24678E22-5CD4-4476-9136-8D1E8B0AB945}" type="sibTrans" cxnId="{621ECD88-F7AF-4EDD-A700-0DD795C56741}">
      <dgm:prSet/>
      <dgm:spPr/>
      <dgm:t>
        <a:bodyPr/>
        <a:lstStyle/>
        <a:p>
          <a:endParaRPr lang="en-US" dirty="0"/>
        </a:p>
      </dgm:t>
    </dgm:pt>
    <dgm:pt modelId="{6F914D3C-0F96-4694-B270-E113BF38717D}">
      <dgm:prSet/>
      <dgm:spPr/>
      <dgm:t>
        <a:bodyPr/>
        <a:lstStyle/>
        <a:p>
          <a:r>
            <a:rPr lang="en-US" dirty="0"/>
            <a:t>Make documentation a team sport</a:t>
          </a:r>
        </a:p>
      </dgm:t>
    </dgm:pt>
    <dgm:pt modelId="{045D2575-2B42-4168-9B03-F74755191E9F}" type="parTrans" cxnId="{8984791D-D015-4DBA-BC5B-1ECB2215610A}">
      <dgm:prSet/>
      <dgm:spPr/>
      <dgm:t>
        <a:bodyPr/>
        <a:lstStyle/>
        <a:p>
          <a:endParaRPr lang="en-US"/>
        </a:p>
      </dgm:t>
    </dgm:pt>
    <dgm:pt modelId="{826245C2-0E8E-4E48-8CDC-56975A57F54B}" type="sibTrans" cxnId="{8984791D-D015-4DBA-BC5B-1ECB2215610A}">
      <dgm:prSet/>
      <dgm:spPr/>
      <dgm:t>
        <a:bodyPr/>
        <a:lstStyle/>
        <a:p>
          <a:endParaRPr lang="en-US" dirty="0"/>
        </a:p>
      </dgm:t>
    </dgm:pt>
    <dgm:pt modelId="{451201E4-C788-461D-AD48-5EDFFA9A04D2}">
      <dgm:prSet/>
      <dgm:spPr/>
      <dgm:t>
        <a:bodyPr/>
        <a:lstStyle/>
        <a:p>
          <a:r>
            <a:rPr lang="en-US" dirty="0"/>
            <a:t>Pilot the use of a scribe</a:t>
          </a:r>
        </a:p>
      </dgm:t>
    </dgm:pt>
    <dgm:pt modelId="{1112E572-EED2-4C92-9B1B-28869366AAA1}" type="parTrans" cxnId="{5285BBD0-BA02-440A-8AF0-1FE3909A24C8}">
      <dgm:prSet/>
      <dgm:spPr/>
      <dgm:t>
        <a:bodyPr/>
        <a:lstStyle/>
        <a:p>
          <a:endParaRPr lang="en-US"/>
        </a:p>
      </dgm:t>
    </dgm:pt>
    <dgm:pt modelId="{D7B16574-6746-49CC-8721-8FA82C137D4F}" type="sibTrans" cxnId="{5285BBD0-BA02-440A-8AF0-1FE3909A24C8}">
      <dgm:prSet/>
      <dgm:spPr/>
      <dgm:t>
        <a:bodyPr/>
        <a:lstStyle/>
        <a:p>
          <a:endParaRPr lang="en-US" dirty="0"/>
        </a:p>
      </dgm:t>
    </dgm:pt>
    <dgm:pt modelId="{5A8C70FE-680B-4E33-AB54-E8FC21AA3F6B}">
      <dgm:prSet/>
      <dgm:spPr/>
      <dgm:t>
        <a:bodyPr/>
        <a:lstStyle/>
        <a:p>
          <a:r>
            <a:rPr lang="en-US" dirty="0"/>
            <a:t>Look for BROKEN record moments</a:t>
          </a:r>
        </a:p>
      </dgm:t>
    </dgm:pt>
    <dgm:pt modelId="{FEC88988-BAA4-452B-90A7-CCC6DAFC657C}" type="parTrans" cxnId="{81AD082B-8590-4D32-A907-8F9EA66446F3}">
      <dgm:prSet/>
      <dgm:spPr/>
      <dgm:t>
        <a:bodyPr/>
        <a:lstStyle/>
        <a:p>
          <a:endParaRPr lang="en-US"/>
        </a:p>
      </dgm:t>
    </dgm:pt>
    <dgm:pt modelId="{7AE853B8-29BA-4E7B-9DC5-C05703982E60}" type="sibTrans" cxnId="{81AD082B-8590-4D32-A907-8F9EA66446F3}">
      <dgm:prSet/>
      <dgm:spPr/>
      <dgm:t>
        <a:bodyPr/>
        <a:lstStyle/>
        <a:p>
          <a:endParaRPr lang="en-US" dirty="0"/>
        </a:p>
      </dgm:t>
    </dgm:pt>
    <dgm:pt modelId="{3DAB0F62-BE16-4598-9667-2D486087F67A}">
      <dgm:prSet/>
      <dgm:spPr/>
      <dgm:t>
        <a:bodyPr/>
        <a:lstStyle/>
        <a:p>
          <a:r>
            <a:rPr lang="en-US" dirty="0"/>
            <a:t>Do the team HUDDLE once or twice daily</a:t>
          </a:r>
        </a:p>
      </dgm:t>
    </dgm:pt>
    <dgm:pt modelId="{7DE2BFAF-C47A-4A3B-ADDA-69BC1EC24B87}" type="parTrans" cxnId="{807F5C21-A1F7-4073-941E-1BB6AF9404A7}">
      <dgm:prSet/>
      <dgm:spPr/>
      <dgm:t>
        <a:bodyPr/>
        <a:lstStyle/>
        <a:p>
          <a:endParaRPr lang="en-US"/>
        </a:p>
      </dgm:t>
    </dgm:pt>
    <dgm:pt modelId="{001F8D55-272D-452B-93FD-7420D715FE5F}" type="sibTrans" cxnId="{807F5C21-A1F7-4073-941E-1BB6AF9404A7}">
      <dgm:prSet/>
      <dgm:spPr/>
      <dgm:t>
        <a:bodyPr/>
        <a:lstStyle/>
        <a:p>
          <a:endParaRPr lang="en-US" dirty="0"/>
        </a:p>
      </dgm:t>
    </dgm:pt>
    <dgm:pt modelId="{1A20D29D-7AC7-4EA6-9B34-900C45B6F889}">
      <dgm:prSet/>
      <dgm:spPr/>
      <dgm:t>
        <a:bodyPr/>
        <a:lstStyle/>
        <a:p>
          <a:r>
            <a:rPr lang="en-US" dirty="0"/>
            <a:t>Embrace batch processing</a:t>
          </a:r>
        </a:p>
      </dgm:t>
    </dgm:pt>
    <dgm:pt modelId="{A3289BB2-419B-4235-87EC-5DAC96812FB1}" type="parTrans" cxnId="{C3E3D445-D495-4FA7-92E6-BBD581730C90}">
      <dgm:prSet/>
      <dgm:spPr/>
      <dgm:t>
        <a:bodyPr/>
        <a:lstStyle/>
        <a:p>
          <a:endParaRPr lang="en-US"/>
        </a:p>
      </dgm:t>
    </dgm:pt>
    <dgm:pt modelId="{D6D55446-EF61-41B3-9633-E06A2221FAA2}" type="sibTrans" cxnId="{C3E3D445-D495-4FA7-92E6-BBD581730C90}">
      <dgm:prSet/>
      <dgm:spPr/>
      <dgm:t>
        <a:bodyPr/>
        <a:lstStyle/>
        <a:p>
          <a:endParaRPr lang="en-US"/>
        </a:p>
      </dgm:t>
    </dgm:pt>
    <dgm:pt modelId="{478F95FA-AC01-411A-9040-4C73F72275C2}" type="pres">
      <dgm:prSet presAssocID="{BCF77D69-19AF-4AAB-BE84-93681C4E20FD}" presName="Name0" presStyleCnt="0">
        <dgm:presLayoutVars>
          <dgm:dir/>
          <dgm:resizeHandles val="exact"/>
        </dgm:presLayoutVars>
      </dgm:prSet>
      <dgm:spPr/>
    </dgm:pt>
    <dgm:pt modelId="{289ED137-9EDB-4185-A629-4A1395777518}" type="pres">
      <dgm:prSet presAssocID="{F06356EA-FA33-4313-8A94-9C5D6AFE849E}" presName="node" presStyleLbl="node1" presStyleIdx="0" presStyleCnt="8">
        <dgm:presLayoutVars>
          <dgm:bulletEnabled val="1"/>
        </dgm:presLayoutVars>
      </dgm:prSet>
      <dgm:spPr/>
    </dgm:pt>
    <dgm:pt modelId="{BFE025A0-4E31-464E-B626-BDE3C545A809}" type="pres">
      <dgm:prSet presAssocID="{BA16B470-77AE-4C76-A291-65E9FA8E26F2}" presName="sibTrans" presStyleLbl="sibTrans1D1" presStyleIdx="0" presStyleCnt="7"/>
      <dgm:spPr/>
    </dgm:pt>
    <dgm:pt modelId="{D4E976AD-69D9-408E-8002-A624F2167BFA}" type="pres">
      <dgm:prSet presAssocID="{BA16B470-77AE-4C76-A291-65E9FA8E26F2}" presName="connectorText" presStyleLbl="sibTrans1D1" presStyleIdx="0" presStyleCnt="7"/>
      <dgm:spPr/>
    </dgm:pt>
    <dgm:pt modelId="{5FF610AF-BE08-410F-B145-44A9F6F34935}" type="pres">
      <dgm:prSet presAssocID="{5FE49F50-AC39-481D-A33E-FC5D9D23B8B3}" presName="node" presStyleLbl="node1" presStyleIdx="1" presStyleCnt="8">
        <dgm:presLayoutVars>
          <dgm:bulletEnabled val="1"/>
        </dgm:presLayoutVars>
      </dgm:prSet>
      <dgm:spPr/>
    </dgm:pt>
    <dgm:pt modelId="{5AC2E850-4C02-48A8-AC4E-A4000ED7930E}" type="pres">
      <dgm:prSet presAssocID="{9CCEA248-5F4B-448A-928F-EFD8F135444D}" presName="sibTrans" presStyleLbl="sibTrans1D1" presStyleIdx="1" presStyleCnt="7"/>
      <dgm:spPr/>
    </dgm:pt>
    <dgm:pt modelId="{B2EBD5E4-CFB9-4E48-83D7-820A09BE0EA4}" type="pres">
      <dgm:prSet presAssocID="{9CCEA248-5F4B-448A-928F-EFD8F135444D}" presName="connectorText" presStyleLbl="sibTrans1D1" presStyleIdx="1" presStyleCnt="7"/>
      <dgm:spPr/>
    </dgm:pt>
    <dgm:pt modelId="{9D4606D2-A4F3-468A-A7CE-5412FFBAE2B0}" type="pres">
      <dgm:prSet presAssocID="{7753F1BD-95D3-4724-9E24-158C772CF483}" presName="node" presStyleLbl="node1" presStyleIdx="2" presStyleCnt="8">
        <dgm:presLayoutVars>
          <dgm:bulletEnabled val="1"/>
        </dgm:presLayoutVars>
      </dgm:prSet>
      <dgm:spPr/>
    </dgm:pt>
    <dgm:pt modelId="{37E2FF87-40E1-42A0-992C-4EB6D289A92F}" type="pres">
      <dgm:prSet presAssocID="{24678E22-5CD4-4476-9136-8D1E8B0AB945}" presName="sibTrans" presStyleLbl="sibTrans1D1" presStyleIdx="2" presStyleCnt="7"/>
      <dgm:spPr/>
    </dgm:pt>
    <dgm:pt modelId="{5BF85944-A4AB-452A-A042-BBEEC784BC9F}" type="pres">
      <dgm:prSet presAssocID="{24678E22-5CD4-4476-9136-8D1E8B0AB945}" presName="connectorText" presStyleLbl="sibTrans1D1" presStyleIdx="2" presStyleCnt="7"/>
      <dgm:spPr/>
    </dgm:pt>
    <dgm:pt modelId="{A8A04875-97C3-4A30-8012-C115C5AA8E20}" type="pres">
      <dgm:prSet presAssocID="{6F914D3C-0F96-4694-B270-E113BF38717D}" presName="node" presStyleLbl="node1" presStyleIdx="3" presStyleCnt="8">
        <dgm:presLayoutVars>
          <dgm:bulletEnabled val="1"/>
        </dgm:presLayoutVars>
      </dgm:prSet>
      <dgm:spPr/>
    </dgm:pt>
    <dgm:pt modelId="{E8CCC7E2-6585-4D94-8B7B-4B56D0855EA2}" type="pres">
      <dgm:prSet presAssocID="{826245C2-0E8E-4E48-8CDC-56975A57F54B}" presName="sibTrans" presStyleLbl="sibTrans1D1" presStyleIdx="3" presStyleCnt="7"/>
      <dgm:spPr/>
    </dgm:pt>
    <dgm:pt modelId="{C0C9FEAA-0AA1-49EE-B49E-0858515BF9F0}" type="pres">
      <dgm:prSet presAssocID="{826245C2-0E8E-4E48-8CDC-56975A57F54B}" presName="connectorText" presStyleLbl="sibTrans1D1" presStyleIdx="3" presStyleCnt="7"/>
      <dgm:spPr/>
    </dgm:pt>
    <dgm:pt modelId="{4DD12E6E-F41B-49CC-A631-B026DA4B864D}" type="pres">
      <dgm:prSet presAssocID="{451201E4-C788-461D-AD48-5EDFFA9A04D2}" presName="node" presStyleLbl="node1" presStyleIdx="4" presStyleCnt="8">
        <dgm:presLayoutVars>
          <dgm:bulletEnabled val="1"/>
        </dgm:presLayoutVars>
      </dgm:prSet>
      <dgm:spPr/>
    </dgm:pt>
    <dgm:pt modelId="{5AF1124C-EFF8-4F7A-892B-3E3BCE947080}" type="pres">
      <dgm:prSet presAssocID="{D7B16574-6746-49CC-8721-8FA82C137D4F}" presName="sibTrans" presStyleLbl="sibTrans1D1" presStyleIdx="4" presStyleCnt="7"/>
      <dgm:spPr/>
    </dgm:pt>
    <dgm:pt modelId="{E6FEE8EF-0EC1-4DCD-AACD-771770D354BD}" type="pres">
      <dgm:prSet presAssocID="{D7B16574-6746-49CC-8721-8FA82C137D4F}" presName="connectorText" presStyleLbl="sibTrans1D1" presStyleIdx="4" presStyleCnt="7"/>
      <dgm:spPr/>
    </dgm:pt>
    <dgm:pt modelId="{752198D2-D194-4AE0-9268-80199FB7D597}" type="pres">
      <dgm:prSet presAssocID="{5A8C70FE-680B-4E33-AB54-E8FC21AA3F6B}" presName="node" presStyleLbl="node1" presStyleIdx="5" presStyleCnt="8">
        <dgm:presLayoutVars>
          <dgm:bulletEnabled val="1"/>
        </dgm:presLayoutVars>
      </dgm:prSet>
      <dgm:spPr/>
    </dgm:pt>
    <dgm:pt modelId="{8CA52601-3AC3-4E99-85BA-E89CD73EA015}" type="pres">
      <dgm:prSet presAssocID="{7AE853B8-29BA-4E7B-9DC5-C05703982E60}" presName="sibTrans" presStyleLbl="sibTrans1D1" presStyleIdx="5" presStyleCnt="7"/>
      <dgm:spPr/>
    </dgm:pt>
    <dgm:pt modelId="{9ED14A4A-488F-4EF7-B2D5-EC5680892154}" type="pres">
      <dgm:prSet presAssocID="{7AE853B8-29BA-4E7B-9DC5-C05703982E60}" presName="connectorText" presStyleLbl="sibTrans1D1" presStyleIdx="5" presStyleCnt="7"/>
      <dgm:spPr/>
    </dgm:pt>
    <dgm:pt modelId="{BE502EDA-D236-4AD8-8006-18AC0BEEFD33}" type="pres">
      <dgm:prSet presAssocID="{3DAB0F62-BE16-4598-9667-2D486087F67A}" presName="node" presStyleLbl="node1" presStyleIdx="6" presStyleCnt="8">
        <dgm:presLayoutVars>
          <dgm:bulletEnabled val="1"/>
        </dgm:presLayoutVars>
      </dgm:prSet>
      <dgm:spPr/>
    </dgm:pt>
    <dgm:pt modelId="{B9DD37BE-EC63-43D6-B010-E0DD4C9F357E}" type="pres">
      <dgm:prSet presAssocID="{001F8D55-272D-452B-93FD-7420D715FE5F}" presName="sibTrans" presStyleLbl="sibTrans1D1" presStyleIdx="6" presStyleCnt="7"/>
      <dgm:spPr/>
    </dgm:pt>
    <dgm:pt modelId="{25AF3420-A93F-4E58-9305-6824E7817797}" type="pres">
      <dgm:prSet presAssocID="{001F8D55-272D-452B-93FD-7420D715FE5F}" presName="connectorText" presStyleLbl="sibTrans1D1" presStyleIdx="6" presStyleCnt="7"/>
      <dgm:spPr/>
    </dgm:pt>
    <dgm:pt modelId="{6F74D522-724D-4BCC-B871-032DA51E248F}" type="pres">
      <dgm:prSet presAssocID="{1A20D29D-7AC7-4EA6-9B34-900C45B6F889}" presName="node" presStyleLbl="node1" presStyleIdx="7" presStyleCnt="8">
        <dgm:presLayoutVars>
          <dgm:bulletEnabled val="1"/>
        </dgm:presLayoutVars>
      </dgm:prSet>
      <dgm:spPr/>
    </dgm:pt>
  </dgm:ptLst>
  <dgm:cxnLst>
    <dgm:cxn modelId="{CE99C80C-CBC4-48EE-B332-F3F6C1A502C7}" srcId="{BCF77D69-19AF-4AAB-BE84-93681C4E20FD}" destId="{F06356EA-FA33-4313-8A94-9C5D6AFE849E}" srcOrd="0" destOrd="0" parTransId="{F35C2E70-EBA9-40AC-9A9A-75111DA6129F}" sibTransId="{BA16B470-77AE-4C76-A291-65E9FA8E26F2}"/>
    <dgm:cxn modelId="{EC179316-EF51-47B2-8966-03C9CE136B06}" type="presOf" srcId="{3DAB0F62-BE16-4598-9667-2D486087F67A}" destId="{BE502EDA-D236-4AD8-8006-18AC0BEEFD33}" srcOrd="0" destOrd="0" presId="urn:microsoft.com/office/officeart/2016/7/layout/RepeatingBendingProcessNew"/>
    <dgm:cxn modelId="{AE1B2A1A-96FC-412F-9F06-0FBEAF9BBE14}" type="presOf" srcId="{9CCEA248-5F4B-448A-928F-EFD8F135444D}" destId="{5AC2E850-4C02-48A8-AC4E-A4000ED7930E}" srcOrd="0" destOrd="0" presId="urn:microsoft.com/office/officeart/2016/7/layout/RepeatingBendingProcessNew"/>
    <dgm:cxn modelId="{8984791D-D015-4DBA-BC5B-1ECB2215610A}" srcId="{BCF77D69-19AF-4AAB-BE84-93681C4E20FD}" destId="{6F914D3C-0F96-4694-B270-E113BF38717D}" srcOrd="3" destOrd="0" parTransId="{045D2575-2B42-4168-9B03-F74755191E9F}" sibTransId="{826245C2-0E8E-4E48-8CDC-56975A57F54B}"/>
    <dgm:cxn modelId="{807F5C21-A1F7-4073-941E-1BB6AF9404A7}" srcId="{BCF77D69-19AF-4AAB-BE84-93681C4E20FD}" destId="{3DAB0F62-BE16-4598-9667-2D486087F67A}" srcOrd="6" destOrd="0" parTransId="{7DE2BFAF-C47A-4A3B-ADDA-69BC1EC24B87}" sibTransId="{001F8D55-272D-452B-93FD-7420D715FE5F}"/>
    <dgm:cxn modelId="{81AD082B-8590-4D32-A907-8F9EA66446F3}" srcId="{BCF77D69-19AF-4AAB-BE84-93681C4E20FD}" destId="{5A8C70FE-680B-4E33-AB54-E8FC21AA3F6B}" srcOrd="5" destOrd="0" parTransId="{FEC88988-BAA4-452B-90A7-CCC6DAFC657C}" sibTransId="{7AE853B8-29BA-4E7B-9DC5-C05703982E60}"/>
    <dgm:cxn modelId="{0CA1B22D-DEBD-49A2-A542-8EFB88D1024F}" type="presOf" srcId="{1A20D29D-7AC7-4EA6-9B34-900C45B6F889}" destId="{6F74D522-724D-4BCC-B871-032DA51E248F}" srcOrd="0" destOrd="0" presId="urn:microsoft.com/office/officeart/2016/7/layout/RepeatingBendingProcessNew"/>
    <dgm:cxn modelId="{1BBCB639-B325-46B0-9C7B-405A20D3FCAC}" type="presOf" srcId="{D7B16574-6746-49CC-8721-8FA82C137D4F}" destId="{E6FEE8EF-0EC1-4DCD-AACD-771770D354BD}" srcOrd="1" destOrd="0" presId="urn:microsoft.com/office/officeart/2016/7/layout/RepeatingBendingProcessNew"/>
    <dgm:cxn modelId="{B7CDC739-04F4-4A0D-ACA0-B561A096EA21}" type="presOf" srcId="{826245C2-0E8E-4E48-8CDC-56975A57F54B}" destId="{E8CCC7E2-6585-4D94-8B7B-4B56D0855EA2}" srcOrd="0" destOrd="0" presId="urn:microsoft.com/office/officeart/2016/7/layout/RepeatingBendingProcessNew"/>
    <dgm:cxn modelId="{1B30415F-0538-48C7-BDC1-0B5D9C5B67A1}" type="presOf" srcId="{7AE853B8-29BA-4E7B-9DC5-C05703982E60}" destId="{8CA52601-3AC3-4E99-85BA-E89CD73EA015}" srcOrd="0" destOrd="0" presId="urn:microsoft.com/office/officeart/2016/7/layout/RepeatingBendingProcessNew"/>
    <dgm:cxn modelId="{C3E3D445-D495-4FA7-92E6-BBD581730C90}" srcId="{BCF77D69-19AF-4AAB-BE84-93681C4E20FD}" destId="{1A20D29D-7AC7-4EA6-9B34-900C45B6F889}" srcOrd="7" destOrd="0" parTransId="{A3289BB2-419B-4235-87EC-5DAC96812FB1}" sibTransId="{D6D55446-EF61-41B3-9633-E06A2221FAA2}"/>
    <dgm:cxn modelId="{6DBEAC69-0618-4D5A-B329-FB283215B298}" type="presOf" srcId="{24678E22-5CD4-4476-9136-8D1E8B0AB945}" destId="{37E2FF87-40E1-42A0-992C-4EB6D289A92F}" srcOrd="0" destOrd="0" presId="urn:microsoft.com/office/officeart/2016/7/layout/RepeatingBendingProcessNew"/>
    <dgm:cxn modelId="{26EAF171-2661-4FB1-88BE-DED8CCA7D057}" type="presOf" srcId="{BA16B470-77AE-4C76-A291-65E9FA8E26F2}" destId="{D4E976AD-69D9-408E-8002-A624F2167BFA}" srcOrd="1" destOrd="0" presId="urn:microsoft.com/office/officeart/2016/7/layout/RepeatingBendingProcessNew"/>
    <dgm:cxn modelId="{790B2655-C2C7-4E33-BB48-20C9B8BDEB15}" type="presOf" srcId="{7AE853B8-29BA-4E7B-9DC5-C05703982E60}" destId="{9ED14A4A-488F-4EF7-B2D5-EC5680892154}" srcOrd="1" destOrd="0" presId="urn:microsoft.com/office/officeart/2016/7/layout/RepeatingBendingProcessNew"/>
    <dgm:cxn modelId="{36264C80-12B8-403A-B826-A158FA969802}" type="presOf" srcId="{451201E4-C788-461D-AD48-5EDFFA9A04D2}" destId="{4DD12E6E-F41B-49CC-A631-B026DA4B864D}" srcOrd="0" destOrd="0" presId="urn:microsoft.com/office/officeart/2016/7/layout/RepeatingBendingProcessNew"/>
    <dgm:cxn modelId="{736CBD82-E788-42A3-8D52-E9846A0B4EF3}" type="presOf" srcId="{5A8C70FE-680B-4E33-AB54-E8FC21AA3F6B}" destId="{752198D2-D194-4AE0-9268-80199FB7D597}" srcOrd="0" destOrd="0" presId="urn:microsoft.com/office/officeart/2016/7/layout/RepeatingBendingProcessNew"/>
    <dgm:cxn modelId="{F770F484-2EF0-4E7B-B242-62BEEF222446}" type="presOf" srcId="{5FE49F50-AC39-481D-A33E-FC5D9D23B8B3}" destId="{5FF610AF-BE08-410F-B145-44A9F6F34935}" srcOrd="0" destOrd="0" presId="urn:microsoft.com/office/officeart/2016/7/layout/RepeatingBendingProcessNew"/>
    <dgm:cxn modelId="{DFF12B88-5420-4D39-8219-419B5F3C6DA3}" type="presOf" srcId="{9CCEA248-5F4B-448A-928F-EFD8F135444D}" destId="{B2EBD5E4-CFB9-4E48-83D7-820A09BE0EA4}" srcOrd="1" destOrd="0" presId="urn:microsoft.com/office/officeart/2016/7/layout/RepeatingBendingProcessNew"/>
    <dgm:cxn modelId="{50FEC688-F4C5-429E-B3E3-FF9C4A50C08B}" type="presOf" srcId="{7753F1BD-95D3-4724-9E24-158C772CF483}" destId="{9D4606D2-A4F3-468A-A7CE-5412FFBAE2B0}" srcOrd="0" destOrd="0" presId="urn:microsoft.com/office/officeart/2016/7/layout/RepeatingBendingProcessNew"/>
    <dgm:cxn modelId="{621ECD88-F7AF-4EDD-A700-0DD795C56741}" srcId="{BCF77D69-19AF-4AAB-BE84-93681C4E20FD}" destId="{7753F1BD-95D3-4724-9E24-158C772CF483}" srcOrd="2" destOrd="0" parTransId="{12BECAB5-989B-4061-832E-782555EE0A35}" sibTransId="{24678E22-5CD4-4476-9136-8D1E8B0AB945}"/>
    <dgm:cxn modelId="{287473B7-540C-4B54-868B-ED075EB0FA1F}" type="presOf" srcId="{001F8D55-272D-452B-93FD-7420D715FE5F}" destId="{B9DD37BE-EC63-43D6-B010-E0DD4C9F357E}" srcOrd="0" destOrd="0" presId="urn:microsoft.com/office/officeart/2016/7/layout/RepeatingBendingProcessNew"/>
    <dgm:cxn modelId="{A117ADBA-812A-4FC8-88AE-249B83AE6C61}" type="presOf" srcId="{6F914D3C-0F96-4694-B270-E113BF38717D}" destId="{A8A04875-97C3-4A30-8012-C115C5AA8E20}" srcOrd="0" destOrd="0" presId="urn:microsoft.com/office/officeart/2016/7/layout/RepeatingBendingProcessNew"/>
    <dgm:cxn modelId="{CC4DD6C5-A6F2-4076-82E0-872146A8B91F}" type="presOf" srcId="{BA16B470-77AE-4C76-A291-65E9FA8E26F2}" destId="{BFE025A0-4E31-464E-B626-BDE3C545A809}" srcOrd="0" destOrd="0" presId="urn:microsoft.com/office/officeart/2016/7/layout/RepeatingBendingProcessNew"/>
    <dgm:cxn modelId="{11DC80CF-F38C-4552-9065-6739655210BB}" type="presOf" srcId="{BCF77D69-19AF-4AAB-BE84-93681C4E20FD}" destId="{478F95FA-AC01-411A-9040-4C73F72275C2}" srcOrd="0" destOrd="0" presId="urn:microsoft.com/office/officeart/2016/7/layout/RepeatingBendingProcessNew"/>
    <dgm:cxn modelId="{5285BBD0-BA02-440A-8AF0-1FE3909A24C8}" srcId="{BCF77D69-19AF-4AAB-BE84-93681C4E20FD}" destId="{451201E4-C788-461D-AD48-5EDFFA9A04D2}" srcOrd="4" destOrd="0" parTransId="{1112E572-EED2-4C92-9B1B-28869366AAA1}" sibTransId="{D7B16574-6746-49CC-8721-8FA82C137D4F}"/>
    <dgm:cxn modelId="{49EA47D3-90EF-4C6B-80B8-D285C0E9B6AC}" srcId="{BCF77D69-19AF-4AAB-BE84-93681C4E20FD}" destId="{5FE49F50-AC39-481D-A33E-FC5D9D23B8B3}" srcOrd="1" destOrd="0" parTransId="{F5E974CB-5AA0-40CD-BEAF-A561DC21A49A}" sibTransId="{9CCEA248-5F4B-448A-928F-EFD8F135444D}"/>
    <dgm:cxn modelId="{076362D7-36EC-49DC-8DEC-5351D2C736AC}" type="presOf" srcId="{24678E22-5CD4-4476-9136-8D1E8B0AB945}" destId="{5BF85944-A4AB-452A-A042-BBEEC784BC9F}" srcOrd="1" destOrd="0" presId="urn:microsoft.com/office/officeart/2016/7/layout/RepeatingBendingProcessNew"/>
    <dgm:cxn modelId="{C179EBE7-FBD7-4CD1-8720-567F0845364B}" type="presOf" srcId="{826245C2-0E8E-4E48-8CDC-56975A57F54B}" destId="{C0C9FEAA-0AA1-49EE-B49E-0858515BF9F0}" srcOrd="1" destOrd="0" presId="urn:microsoft.com/office/officeart/2016/7/layout/RepeatingBendingProcessNew"/>
    <dgm:cxn modelId="{6A7AE9F1-FEB8-4C76-BA3E-F837961750A2}" type="presOf" srcId="{F06356EA-FA33-4313-8A94-9C5D6AFE849E}" destId="{289ED137-9EDB-4185-A629-4A1395777518}" srcOrd="0" destOrd="0" presId="urn:microsoft.com/office/officeart/2016/7/layout/RepeatingBendingProcessNew"/>
    <dgm:cxn modelId="{FE026AF6-1E64-4069-9C31-5F8320A7B892}" type="presOf" srcId="{D7B16574-6746-49CC-8721-8FA82C137D4F}" destId="{5AF1124C-EFF8-4F7A-892B-3E3BCE947080}" srcOrd="0" destOrd="0" presId="urn:microsoft.com/office/officeart/2016/7/layout/RepeatingBendingProcessNew"/>
    <dgm:cxn modelId="{4FCEF3F7-81B4-43F0-863D-8DF83EF76D93}" type="presOf" srcId="{001F8D55-272D-452B-93FD-7420D715FE5F}" destId="{25AF3420-A93F-4E58-9305-6824E7817797}" srcOrd="1" destOrd="0" presId="urn:microsoft.com/office/officeart/2016/7/layout/RepeatingBendingProcessNew"/>
    <dgm:cxn modelId="{BF8F928A-C424-457B-890A-95EADAF630D4}" type="presParOf" srcId="{478F95FA-AC01-411A-9040-4C73F72275C2}" destId="{289ED137-9EDB-4185-A629-4A1395777518}" srcOrd="0" destOrd="0" presId="urn:microsoft.com/office/officeart/2016/7/layout/RepeatingBendingProcessNew"/>
    <dgm:cxn modelId="{4024A198-E90D-402B-92A4-6B4E3B678CAB}" type="presParOf" srcId="{478F95FA-AC01-411A-9040-4C73F72275C2}" destId="{BFE025A0-4E31-464E-B626-BDE3C545A809}" srcOrd="1" destOrd="0" presId="urn:microsoft.com/office/officeart/2016/7/layout/RepeatingBendingProcessNew"/>
    <dgm:cxn modelId="{32A20D19-24DB-4EAE-AF62-DF4589E6336B}" type="presParOf" srcId="{BFE025A0-4E31-464E-B626-BDE3C545A809}" destId="{D4E976AD-69D9-408E-8002-A624F2167BFA}" srcOrd="0" destOrd="0" presId="urn:microsoft.com/office/officeart/2016/7/layout/RepeatingBendingProcessNew"/>
    <dgm:cxn modelId="{8CE4AF09-3F26-4F0D-B6F6-AB94547062D3}" type="presParOf" srcId="{478F95FA-AC01-411A-9040-4C73F72275C2}" destId="{5FF610AF-BE08-410F-B145-44A9F6F34935}" srcOrd="2" destOrd="0" presId="urn:microsoft.com/office/officeart/2016/7/layout/RepeatingBendingProcessNew"/>
    <dgm:cxn modelId="{B218EB66-BE36-4473-9FD9-36A9E077A4BA}" type="presParOf" srcId="{478F95FA-AC01-411A-9040-4C73F72275C2}" destId="{5AC2E850-4C02-48A8-AC4E-A4000ED7930E}" srcOrd="3" destOrd="0" presId="urn:microsoft.com/office/officeart/2016/7/layout/RepeatingBendingProcessNew"/>
    <dgm:cxn modelId="{023D6D20-4C38-42BD-BA9F-6B11F4FEBF57}" type="presParOf" srcId="{5AC2E850-4C02-48A8-AC4E-A4000ED7930E}" destId="{B2EBD5E4-CFB9-4E48-83D7-820A09BE0EA4}" srcOrd="0" destOrd="0" presId="urn:microsoft.com/office/officeart/2016/7/layout/RepeatingBendingProcessNew"/>
    <dgm:cxn modelId="{73D0C782-B245-46EC-87AF-49134130EA47}" type="presParOf" srcId="{478F95FA-AC01-411A-9040-4C73F72275C2}" destId="{9D4606D2-A4F3-468A-A7CE-5412FFBAE2B0}" srcOrd="4" destOrd="0" presId="urn:microsoft.com/office/officeart/2016/7/layout/RepeatingBendingProcessNew"/>
    <dgm:cxn modelId="{0A767252-BE30-42F7-81B0-F2DDCE4CF678}" type="presParOf" srcId="{478F95FA-AC01-411A-9040-4C73F72275C2}" destId="{37E2FF87-40E1-42A0-992C-4EB6D289A92F}" srcOrd="5" destOrd="0" presId="urn:microsoft.com/office/officeart/2016/7/layout/RepeatingBendingProcessNew"/>
    <dgm:cxn modelId="{C2CAD92B-F50B-4B4E-9AFF-ACE75526322F}" type="presParOf" srcId="{37E2FF87-40E1-42A0-992C-4EB6D289A92F}" destId="{5BF85944-A4AB-452A-A042-BBEEC784BC9F}" srcOrd="0" destOrd="0" presId="urn:microsoft.com/office/officeart/2016/7/layout/RepeatingBendingProcessNew"/>
    <dgm:cxn modelId="{9806DD73-F102-453D-A484-6A33686C4712}" type="presParOf" srcId="{478F95FA-AC01-411A-9040-4C73F72275C2}" destId="{A8A04875-97C3-4A30-8012-C115C5AA8E20}" srcOrd="6" destOrd="0" presId="urn:microsoft.com/office/officeart/2016/7/layout/RepeatingBendingProcessNew"/>
    <dgm:cxn modelId="{66E767D9-50DC-47CD-8195-5677113B8CA5}" type="presParOf" srcId="{478F95FA-AC01-411A-9040-4C73F72275C2}" destId="{E8CCC7E2-6585-4D94-8B7B-4B56D0855EA2}" srcOrd="7" destOrd="0" presId="urn:microsoft.com/office/officeart/2016/7/layout/RepeatingBendingProcessNew"/>
    <dgm:cxn modelId="{9FE51082-7B14-4D36-91AA-2EA325D44F31}" type="presParOf" srcId="{E8CCC7E2-6585-4D94-8B7B-4B56D0855EA2}" destId="{C0C9FEAA-0AA1-49EE-B49E-0858515BF9F0}" srcOrd="0" destOrd="0" presId="urn:microsoft.com/office/officeart/2016/7/layout/RepeatingBendingProcessNew"/>
    <dgm:cxn modelId="{46145FAF-792E-41F3-A959-FD1644E6CEF6}" type="presParOf" srcId="{478F95FA-AC01-411A-9040-4C73F72275C2}" destId="{4DD12E6E-F41B-49CC-A631-B026DA4B864D}" srcOrd="8" destOrd="0" presId="urn:microsoft.com/office/officeart/2016/7/layout/RepeatingBendingProcessNew"/>
    <dgm:cxn modelId="{4E7077DE-A896-4002-A476-B2991D424B38}" type="presParOf" srcId="{478F95FA-AC01-411A-9040-4C73F72275C2}" destId="{5AF1124C-EFF8-4F7A-892B-3E3BCE947080}" srcOrd="9" destOrd="0" presId="urn:microsoft.com/office/officeart/2016/7/layout/RepeatingBendingProcessNew"/>
    <dgm:cxn modelId="{002E8107-3888-49B7-9669-23F062321C9B}" type="presParOf" srcId="{5AF1124C-EFF8-4F7A-892B-3E3BCE947080}" destId="{E6FEE8EF-0EC1-4DCD-AACD-771770D354BD}" srcOrd="0" destOrd="0" presId="urn:microsoft.com/office/officeart/2016/7/layout/RepeatingBendingProcessNew"/>
    <dgm:cxn modelId="{2DAACC1F-2DBC-4CB9-A420-D6408AD6A563}" type="presParOf" srcId="{478F95FA-AC01-411A-9040-4C73F72275C2}" destId="{752198D2-D194-4AE0-9268-80199FB7D597}" srcOrd="10" destOrd="0" presId="urn:microsoft.com/office/officeart/2016/7/layout/RepeatingBendingProcessNew"/>
    <dgm:cxn modelId="{627D85AA-6F2B-4221-AE44-0051DA2C056D}" type="presParOf" srcId="{478F95FA-AC01-411A-9040-4C73F72275C2}" destId="{8CA52601-3AC3-4E99-85BA-E89CD73EA015}" srcOrd="11" destOrd="0" presId="urn:microsoft.com/office/officeart/2016/7/layout/RepeatingBendingProcessNew"/>
    <dgm:cxn modelId="{0223044C-1EB7-4F75-95CB-658828437C70}" type="presParOf" srcId="{8CA52601-3AC3-4E99-85BA-E89CD73EA015}" destId="{9ED14A4A-488F-4EF7-B2D5-EC5680892154}" srcOrd="0" destOrd="0" presId="urn:microsoft.com/office/officeart/2016/7/layout/RepeatingBendingProcessNew"/>
    <dgm:cxn modelId="{C60186BD-1F42-4D6D-A690-6F61E13F56B5}" type="presParOf" srcId="{478F95FA-AC01-411A-9040-4C73F72275C2}" destId="{BE502EDA-D236-4AD8-8006-18AC0BEEFD33}" srcOrd="12" destOrd="0" presId="urn:microsoft.com/office/officeart/2016/7/layout/RepeatingBendingProcessNew"/>
    <dgm:cxn modelId="{5050EAAF-00FA-4E49-92B8-1AD234BCAC0C}" type="presParOf" srcId="{478F95FA-AC01-411A-9040-4C73F72275C2}" destId="{B9DD37BE-EC63-43D6-B010-E0DD4C9F357E}" srcOrd="13" destOrd="0" presId="urn:microsoft.com/office/officeart/2016/7/layout/RepeatingBendingProcessNew"/>
    <dgm:cxn modelId="{AC2315A2-B1E9-4B69-BEF6-E119FF440D31}" type="presParOf" srcId="{B9DD37BE-EC63-43D6-B010-E0DD4C9F357E}" destId="{25AF3420-A93F-4E58-9305-6824E7817797}" srcOrd="0" destOrd="0" presId="urn:microsoft.com/office/officeart/2016/7/layout/RepeatingBendingProcessNew"/>
    <dgm:cxn modelId="{B0380E7F-7FAE-46B0-BE02-8D0B229BCF44}" type="presParOf" srcId="{478F95FA-AC01-411A-9040-4C73F72275C2}" destId="{6F74D522-724D-4BCC-B871-032DA51E248F}" srcOrd="14"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19DDF88-2D4F-4E48-ABF0-5A7683669C42}" type="doc">
      <dgm:prSet loTypeId="urn:microsoft.com/office/officeart/2005/8/layout/hierarchy1" loCatId="hierarchy" qsTypeId="urn:microsoft.com/office/officeart/2005/8/quickstyle/simple4" qsCatId="simple" csTypeId="urn:microsoft.com/office/officeart/2005/8/colors/accent2_2" csCatId="accent2"/>
      <dgm:spPr/>
      <dgm:t>
        <a:bodyPr/>
        <a:lstStyle/>
        <a:p>
          <a:endParaRPr lang="en-US"/>
        </a:p>
      </dgm:t>
    </dgm:pt>
    <dgm:pt modelId="{A3D6E8DD-1D48-4F9C-9FEE-4EED6A4165EC}">
      <dgm:prSet/>
      <dgm:spPr/>
      <dgm:t>
        <a:bodyPr/>
        <a:lstStyle/>
        <a:p>
          <a:r>
            <a:rPr lang="en-US"/>
            <a:t>Decide if the burnout is acute or non-acute</a:t>
          </a:r>
        </a:p>
      </dgm:t>
    </dgm:pt>
    <dgm:pt modelId="{971AD442-1454-4C53-B5EA-2A9B3C04D4A9}" type="parTrans" cxnId="{DD7A693F-633A-4296-9429-8C8E19ACFA98}">
      <dgm:prSet/>
      <dgm:spPr/>
      <dgm:t>
        <a:bodyPr/>
        <a:lstStyle/>
        <a:p>
          <a:endParaRPr lang="en-US"/>
        </a:p>
      </dgm:t>
    </dgm:pt>
    <dgm:pt modelId="{7B3B9633-21FF-4AE1-89A3-61E680AC054F}" type="sibTrans" cxnId="{DD7A693F-633A-4296-9429-8C8E19ACFA98}">
      <dgm:prSet/>
      <dgm:spPr/>
      <dgm:t>
        <a:bodyPr/>
        <a:lstStyle/>
        <a:p>
          <a:endParaRPr lang="en-US"/>
        </a:p>
      </dgm:t>
    </dgm:pt>
    <dgm:pt modelId="{AB22908E-8D83-4F87-8B5C-73FFD5571D85}">
      <dgm:prSet/>
      <dgm:spPr/>
      <dgm:t>
        <a:bodyPr/>
        <a:lstStyle/>
        <a:p>
          <a:r>
            <a:rPr lang="en-US"/>
            <a:t>Use both external and internal strategies to manage feelings of burnout</a:t>
          </a:r>
        </a:p>
      </dgm:t>
    </dgm:pt>
    <dgm:pt modelId="{78C7CF29-9AAC-4405-AD9B-FAAEECF5C2A3}" type="parTrans" cxnId="{9220692B-0807-463E-AAB7-46F8AFD6E84B}">
      <dgm:prSet/>
      <dgm:spPr/>
      <dgm:t>
        <a:bodyPr/>
        <a:lstStyle/>
        <a:p>
          <a:endParaRPr lang="en-US"/>
        </a:p>
      </dgm:t>
    </dgm:pt>
    <dgm:pt modelId="{01735BA4-1CBE-4A07-A7D3-1539EAD73630}" type="sibTrans" cxnId="{9220692B-0807-463E-AAB7-46F8AFD6E84B}">
      <dgm:prSet/>
      <dgm:spPr/>
      <dgm:t>
        <a:bodyPr/>
        <a:lstStyle/>
        <a:p>
          <a:endParaRPr lang="en-US"/>
        </a:p>
      </dgm:t>
    </dgm:pt>
    <dgm:pt modelId="{04FF578E-C560-4BBB-815D-1DE85A7A1D10}" type="pres">
      <dgm:prSet presAssocID="{119DDF88-2D4F-4E48-ABF0-5A7683669C42}" presName="hierChild1" presStyleCnt="0">
        <dgm:presLayoutVars>
          <dgm:chPref val="1"/>
          <dgm:dir/>
          <dgm:animOne val="branch"/>
          <dgm:animLvl val="lvl"/>
          <dgm:resizeHandles/>
        </dgm:presLayoutVars>
      </dgm:prSet>
      <dgm:spPr/>
    </dgm:pt>
    <dgm:pt modelId="{B06CAE13-C9D6-4261-B335-4366E988E381}" type="pres">
      <dgm:prSet presAssocID="{A3D6E8DD-1D48-4F9C-9FEE-4EED6A4165EC}" presName="hierRoot1" presStyleCnt="0"/>
      <dgm:spPr/>
    </dgm:pt>
    <dgm:pt modelId="{03174F06-1660-4E0E-BFC5-EA133C90D7AB}" type="pres">
      <dgm:prSet presAssocID="{A3D6E8DD-1D48-4F9C-9FEE-4EED6A4165EC}" presName="composite" presStyleCnt="0"/>
      <dgm:spPr/>
    </dgm:pt>
    <dgm:pt modelId="{BDAEA5F5-1F64-4BBB-9E0B-90207FBA2ECC}" type="pres">
      <dgm:prSet presAssocID="{A3D6E8DD-1D48-4F9C-9FEE-4EED6A4165EC}" presName="background" presStyleLbl="node0" presStyleIdx="0" presStyleCnt="2"/>
      <dgm:spPr/>
    </dgm:pt>
    <dgm:pt modelId="{EE4C2914-EF81-49D8-B478-A3E40746E36D}" type="pres">
      <dgm:prSet presAssocID="{A3D6E8DD-1D48-4F9C-9FEE-4EED6A4165EC}" presName="text" presStyleLbl="fgAcc0" presStyleIdx="0" presStyleCnt="2">
        <dgm:presLayoutVars>
          <dgm:chPref val="3"/>
        </dgm:presLayoutVars>
      </dgm:prSet>
      <dgm:spPr/>
    </dgm:pt>
    <dgm:pt modelId="{57753570-57D5-4C14-982E-1D5FD193FF85}" type="pres">
      <dgm:prSet presAssocID="{A3D6E8DD-1D48-4F9C-9FEE-4EED6A4165EC}" presName="hierChild2" presStyleCnt="0"/>
      <dgm:spPr/>
    </dgm:pt>
    <dgm:pt modelId="{2F66504C-AE26-4929-878B-1D0A09ACF237}" type="pres">
      <dgm:prSet presAssocID="{AB22908E-8D83-4F87-8B5C-73FFD5571D85}" presName="hierRoot1" presStyleCnt="0"/>
      <dgm:spPr/>
    </dgm:pt>
    <dgm:pt modelId="{62807CC4-D1F6-4D8E-BD22-0CF67F564227}" type="pres">
      <dgm:prSet presAssocID="{AB22908E-8D83-4F87-8B5C-73FFD5571D85}" presName="composite" presStyleCnt="0"/>
      <dgm:spPr/>
    </dgm:pt>
    <dgm:pt modelId="{6D744260-5B51-4BBB-9DCD-924B77385762}" type="pres">
      <dgm:prSet presAssocID="{AB22908E-8D83-4F87-8B5C-73FFD5571D85}" presName="background" presStyleLbl="node0" presStyleIdx="1" presStyleCnt="2"/>
      <dgm:spPr/>
    </dgm:pt>
    <dgm:pt modelId="{B34750E2-4517-4177-B969-FB97C44C73AE}" type="pres">
      <dgm:prSet presAssocID="{AB22908E-8D83-4F87-8B5C-73FFD5571D85}" presName="text" presStyleLbl="fgAcc0" presStyleIdx="1" presStyleCnt="2">
        <dgm:presLayoutVars>
          <dgm:chPref val="3"/>
        </dgm:presLayoutVars>
      </dgm:prSet>
      <dgm:spPr/>
    </dgm:pt>
    <dgm:pt modelId="{E82A01E8-42FA-4F63-A275-A0E4EE4B4A1F}" type="pres">
      <dgm:prSet presAssocID="{AB22908E-8D83-4F87-8B5C-73FFD5571D85}" presName="hierChild2" presStyleCnt="0"/>
      <dgm:spPr/>
    </dgm:pt>
  </dgm:ptLst>
  <dgm:cxnLst>
    <dgm:cxn modelId="{C9339921-E827-4704-951A-15E6D90284D4}" type="presOf" srcId="{A3D6E8DD-1D48-4F9C-9FEE-4EED6A4165EC}" destId="{EE4C2914-EF81-49D8-B478-A3E40746E36D}" srcOrd="0" destOrd="0" presId="urn:microsoft.com/office/officeart/2005/8/layout/hierarchy1"/>
    <dgm:cxn modelId="{9220692B-0807-463E-AAB7-46F8AFD6E84B}" srcId="{119DDF88-2D4F-4E48-ABF0-5A7683669C42}" destId="{AB22908E-8D83-4F87-8B5C-73FFD5571D85}" srcOrd="1" destOrd="0" parTransId="{78C7CF29-9AAC-4405-AD9B-FAAEECF5C2A3}" sibTransId="{01735BA4-1CBE-4A07-A7D3-1539EAD73630}"/>
    <dgm:cxn modelId="{DD7A693F-633A-4296-9429-8C8E19ACFA98}" srcId="{119DDF88-2D4F-4E48-ABF0-5A7683669C42}" destId="{A3D6E8DD-1D48-4F9C-9FEE-4EED6A4165EC}" srcOrd="0" destOrd="0" parTransId="{971AD442-1454-4C53-B5EA-2A9B3C04D4A9}" sibTransId="{7B3B9633-21FF-4AE1-89A3-61E680AC054F}"/>
    <dgm:cxn modelId="{72028049-610F-4D48-A8F6-B424A4F76EB7}" type="presOf" srcId="{119DDF88-2D4F-4E48-ABF0-5A7683669C42}" destId="{04FF578E-C560-4BBB-815D-1DE85A7A1D10}" srcOrd="0" destOrd="0" presId="urn:microsoft.com/office/officeart/2005/8/layout/hierarchy1"/>
    <dgm:cxn modelId="{ABC00AC8-0784-489D-8CBC-2151A93FB4AA}" type="presOf" srcId="{AB22908E-8D83-4F87-8B5C-73FFD5571D85}" destId="{B34750E2-4517-4177-B969-FB97C44C73AE}" srcOrd="0" destOrd="0" presId="urn:microsoft.com/office/officeart/2005/8/layout/hierarchy1"/>
    <dgm:cxn modelId="{8470152D-1165-47FF-8372-E03AA118B98F}" type="presParOf" srcId="{04FF578E-C560-4BBB-815D-1DE85A7A1D10}" destId="{B06CAE13-C9D6-4261-B335-4366E988E381}" srcOrd="0" destOrd="0" presId="urn:microsoft.com/office/officeart/2005/8/layout/hierarchy1"/>
    <dgm:cxn modelId="{4D823C35-C374-4573-B545-5CCEA3733746}" type="presParOf" srcId="{B06CAE13-C9D6-4261-B335-4366E988E381}" destId="{03174F06-1660-4E0E-BFC5-EA133C90D7AB}" srcOrd="0" destOrd="0" presId="urn:microsoft.com/office/officeart/2005/8/layout/hierarchy1"/>
    <dgm:cxn modelId="{F7457461-0C20-441A-92A6-CFF613FE1358}" type="presParOf" srcId="{03174F06-1660-4E0E-BFC5-EA133C90D7AB}" destId="{BDAEA5F5-1F64-4BBB-9E0B-90207FBA2ECC}" srcOrd="0" destOrd="0" presId="urn:microsoft.com/office/officeart/2005/8/layout/hierarchy1"/>
    <dgm:cxn modelId="{2B09E75C-3BD8-4B1A-BA89-1125AADF2402}" type="presParOf" srcId="{03174F06-1660-4E0E-BFC5-EA133C90D7AB}" destId="{EE4C2914-EF81-49D8-B478-A3E40746E36D}" srcOrd="1" destOrd="0" presId="urn:microsoft.com/office/officeart/2005/8/layout/hierarchy1"/>
    <dgm:cxn modelId="{4A208D8D-3289-4351-A88D-D00941647C19}" type="presParOf" srcId="{B06CAE13-C9D6-4261-B335-4366E988E381}" destId="{57753570-57D5-4C14-982E-1D5FD193FF85}" srcOrd="1" destOrd="0" presId="urn:microsoft.com/office/officeart/2005/8/layout/hierarchy1"/>
    <dgm:cxn modelId="{AD8CE064-CBE7-4CB4-8FE5-471CB13EE3B6}" type="presParOf" srcId="{04FF578E-C560-4BBB-815D-1DE85A7A1D10}" destId="{2F66504C-AE26-4929-878B-1D0A09ACF237}" srcOrd="1" destOrd="0" presId="urn:microsoft.com/office/officeart/2005/8/layout/hierarchy1"/>
    <dgm:cxn modelId="{DF4A4DAE-DA38-4446-BCA6-6BA7968A6913}" type="presParOf" srcId="{2F66504C-AE26-4929-878B-1D0A09ACF237}" destId="{62807CC4-D1F6-4D8E-BD22-0CF67F564227}" srcOrd="0" destOrd="0" presId="urn:microsoft.com/office/officeart/2005/8/layout/hierarchy1"/>
    <dgm:cxn modelId="{3FFF5603-2180-4AD5-8597-26F049BF4185}" type="presParOf" srcId="{62807CC4-D1F6-4D8E-BD22-0CF67F564227}" destId="{6D744260-5B51-4BBB-9DCD-924B77385762}" srcOrd="0" destOrd="0" presId="urn:microsoft.com/office/officeart/2005/8/layout/hierarchy1"/>
    <dgm:cxn modelId="{34FE21CA-935E-4124-8E31-C0419AF383D6}" type="presParOf" srcId="{62807CC4-D1F6-4D8E-BD22-0CF67F564227}" destId="{B34750E2-4517-4177-B969-FB97C44C73AE}" srcOrd="1" destOrd="0" presId="urn:microsoft.com/office/officeart/2005/8/layout/hierarchy1"/>
    <dgm:cxn modelId="{8E09DA10-4DCD-4927-A3B8-628B1A49405A}" type="presParOf" srcId="{2F66504C-AE26-4929-878B-1D0A09ACF237}" destId="{E82A01E8-42FA-4F63-A275-A0E4EE4B4A1F}"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3123DF4-F801-49C1-9741-F89D0EC9DBD0}" type="doc">
      <dgm:prSet loTypeId="urn:microsoft.com/office/officeart/2018/5/layout/IconCircleLabelList" loCatId="icon" qsTypeId="urn:microsoft.com/office/officeart/2005/8/quickstyle/simple1" qsCatId="simple" csTypeId="urn:microsoft.com/office/officeart/2005/8/colors/accent3_2" csCatId="accent3" phldr="1"/>
      <dgm:spPr/>
      <dgm:t>
        <a:bodyPr/>
        <a:lstStyle/>
        <a:p>
          <a:endParaRPr lang="en-US"/>
        </a:p>
      </dgm:t>
    </dgm:pt>
    <dgm:pt modelId="{0C4976AE-151D-4BF6-9352-A15FC49F3ACB}">
      <dgm:prSet/>
      <dgm:spPr/>
      <dgm:t>
        <a:bodyPr/>
        <a:lstStyle/>
        <a:p>
          <a:pPr>
            <a:lnSpc>
              <a:spcPct val="100000"/>
            </a:lnSpc>
            <a:defRPr cap="all"/>
          </a:pPr>
          <a:r>
            <a:rPr lang="en-US"/>
            <a:t>Exercise</a:t>
          </a:r>
        </a:p>
      </dgm:t>
    </dgm:pt>
    <dgm:pt modelId="{4F59473B-E86F-42C0-BA0B-C1E948E60A3D}" type="parTrans" cxnId="{0AC4B5FB-543D-4588-AFB7-D8B59D5EB5AA}">
      <dgm:prSet/>
      <dgm:spPr/>
      <dgm:t>
        <a:bodyPr/>
        <a:lstStyle/>
        <a:p>
          <a:endParaRPr lang="en-US"/>
        </a:p>
      </dgm:t>
    </dgm:pt>
    <dgm:pt modelId="{726769FD-9F6B-4BDE-8B7C-AAD8D2DD082D}" type="sibTrans" cxnId="{0AC4B5FB-543D-4588-AFB7-D8B59D5EB5AA}">
      <dgm:prSet/>
      <dgm:spPr/>
      <dgm:t>
        <a:bodyPr/>
        <a:lstStyle/>
        <a:p>
          <a:endParaRPr lang="en-US"/>
        </a:p>
      </dgm:t>
    </dgm:pt>
    <dgm:pt modelId="{1BDFB82D-B01A-4A22-9111-FCE2E7FB5A8A}">
      <dgm:prSet/>
      <dgm:spPr/>
      <dgm:t>
        <a:bodyPr/>
        <a:lstStyle/>
        <a:p>
          <a:pPr>
            <a:lnSpc>
              <a:spcPct val="100000"/>
            </a:lnSpc>
            <a:defRPr cap="all"/>
          </a:pPr>
          <a:r>
            <a:rPr lang="en-US"/>
            <a:t>Self Care</a:t>
          </a:r>
        </a:p>
      </dgm:t>
    </dgm:pt>
    <dgm:pt modelId="{80BF1229-AADE-428E-88BE-81B0EAE39CC8}" type="parTrans" cxnId="{2B629B8D-1F01-4D4A-83A5-52A27BAF394E}">
      <dgm:prSet/>
      <dgm:spPr/>
      <dgm:t>
        <a:bodyPr/>
        <a:lstStyle/>
        <a:p>
          <a:endParaRPr lang="en-US"/>
        </a:p>
      </dgm:t>
    </dgm:pt>
    <dgm:pt modelId="{4230D597-9125-44DE-A7AE-23D80D9B15F1}" type="sibTrans" cxnId="{2B629B8D-1F01-4D4A-83A5-52A27BAF394E}">
      <dgm:prSet/>
      <dgm:spPr/>
      <dgm:t>
        <a:bodyPr/>
        <a:lstStyle/>
        <a:p>
          <a:endParaRPr lang="en-US"/>
        </a:p>
      </dgm:t>
    </dgm:pt>
    <dgm:pt modelId="{9249C297-AC76-42C2-9BDE-906DE1C7BC73}">
      <dgm:prSet/>
      <dgm:spPr/>
      <dgm:t>
        <a:bodyPr/>
        <a:lstStyle/>
        <a:p>
          <a:pPr>
            <a:lnSpc>
              <a:spcPct val="100000"/>
            </a:lnSpc>
            <a:defRPr cap="all"/>
          </a:pPr>
          <a:r>
            <a:rPr lang="en-US"/>
            <a:t>Nature</a:t>
          </a:r>
        </a:p>
      </dgm:t>
    </dgm:pt>
    <dgm:pt modelId="{873A6B47-DC4C-4E4F-B350-4308AC4CC806}" type="parTrans" cxnId="{31C46A49-F097-4217-9870-E77902BE5C96}">
      <dgm:prSet/>
      <dgm:spPr/>
      <dgm:t>
        <a:bodyPr/>
        <a:lstStyle/>
        <a:p>
          <a:endParaRPr lang="en-US"/>
        </a:p>
      </dgm:t>
    </dgm:pt>
    <dgm:pt modelId="{1C775FED-12FC-44FD-B9E6-BE23C378FCEC}" type="sibTrans" cxnId="{31C46A49-F097-4217-9870-E77902BE5C96}">
      <dgm:prSet/>
      <dgm:spPr/>
      <dgm:t>
        <a:bodyPr/>
        <a:lstStyle/>
        <a:p>
          <a:endParaRPr lang="en-US"/>
        </a:p>
      </dgm:t>
    </dgm:pt>
    <dgm:pt modelId="{C8AEE7FE-5A9C-4E9D-B23A-08432EFF6284}">
      <dgm:prSet/>
      <dgm:spPr/>
      <dgm:t>
        <a:bodyPr/>
        <a:lstStyle/>
        <a:p>
          <a:pPr>
            <a:lnSpc>
              <a:spcPct val="100000"/>
            </a:lnSpc>
            <a:defRPr cap="all"/>
          </a:pPr>
          <a:r>
            <a:rPr lang="en-US"/>
            <a:t>Fun</a:t>
          </a:r>
        </a:p>
      </dgm:t>
    </dgm:pt>
    <dgm:pt modelId="{CF9E021A-66C2-4CF5-B246-98438BFB8E8B}" type="parTrans" cxnId="{24E83B7D-302A-437F-BB74-72C0DC266FEE}">
      <dgm:prSet/>
      <dgm:spPr/>
      <dgm:t>
        <a:bodyPr/>
        <a:lstStyle/>
        <a:p>
          <a:endParaRPr lang="en-US"/>
        </a:p>
      </dgm:t>
    </dgm:pt>
    <dgm:pt modelId="{A33C9DF4-43B4-4970-B24E-E29A6FA4C448}" type="sibTrans" cxnId="{24E83B7D-302A-437F-BB74-72C0DC266FEE}">
      <dgm:prSet/>
      <dgm:spPr/>
      <dgm:t>
        <a:bodyPr/>
        <a:lstStyle/>
        <a:p>
          <a:endParaRPr lang="en-US"/>
        </a:p>
      </dgm:t>
    </dgm:pt>
    <dgm:pt modelId="{39E5A03F-4095-491B-B6CF-3EB3914B319C}">
      <dgm:prSet/>
      <dgm:spPr/>
      <dgm:t>
        <a:bodyPr/>
        <a:lstStyle/>
        <a:p>
          <a:pPr>
            <a:lnSpc>
              <a:spcPct val="100000"/>
            </a:lnSpc>
            <a:defRPr cap="all"/>
          </a:pPr>
          <a:r>
            <a:rPr lang="en-US"/>
            <a:t>Spirituality</a:t>
          </a:r>
        </a:p>
      </dgm:t>
    </dgm:pt>
    <dgm:pt modelId="{9C2EBF30-ABE8-4935-A453-A6124467D334}" type="parTrans" cxnId="{1A684E7E-7996-4294-BB25-D1C7D26EA0BA}">
      <dgm:prSet/>
      <dgm:spPr/>
      <dgm:t>
        <a:bodyPr/>
        <a:lstStyle/>
        <a:p>
          <a:endParaRPr lang="en-US"/>
        </a:p>
      </dgm:t>
    </dgm:pt>
    <dgm:pt modelId="{46B2B096-56C1-484C-B083-786EDC6BE945}" type="sibTrans" cxnId="{1A684E7E-7996-4294-BB25-D1C7D26EA0BA}">
      <dgm:prSet/>
      <dgm:spPr/>
      <dgm:t>
        <a:bodyPr/>
        <a:lstStyle/>
        <a:p>
          <a:endParaRPr lang="en-US"/>
        </a:p>
      </dgm:t>
    </dgm:pt>
    <dgm:pt modelId="{2F5304DC-5C8F-4ECA-8E07-D1FD20D840FC}">
      <dgm:prSet/>
      <dgm:spPr/>
      <dgm:t>
        <a:bodyPr/>
        <a:lstStyle/>
        <a:p>
          <a:pPr>
            <a:lnSpc>
              <a:spcPct val="100000"/>
            </a:lnSpc>
            <a:defRPr cap="all"/>
          </a:pPr>
          <a:r>
            <a:rPr lang="en-US"/>
            <a:t>Relationships</a:t>
          </a:r>
        </a:p>
      </dgm:t>
    </dgm:pt>
    <dgm:pt modelId="{BE61D05D-5E16-41A9-AB36-FD49A372B9E5}" type="parTrans" cxnId="{7A45F4A5-70E5-4102-B002-6A17569FD26E}">
      <dgm:prSet/>
      <dgm:spPr/>
      <dgm:t>
        <a:bodyPr/>
        <a:lstStyle/>
        <a:p>
          <a:endParaRPr lang="en-US"/>
        </a:p>
      </dgm:t>
    </dgm:pt>
    <dgm:pt modelId="{598806A1-2419-4486-BA31-26CEBA323599}" type="sibTrans" cxnId="{7A45F4A5-70E5-4102-B002-6A17569FD26E}">
      <dgm:prSet/>
      <dgm:spPr/>
      <dgm:t>
        <a:bodyPr/>
        <a:lstStyle/>
        <a:p>
          <a:endParaRPr lang="en-US"/>
        </a:p>
      </dgm:t>
    </dgm:pt>
    <dgm:pt modelId="{AEBA6C0B-1DF1-4482-870B-459F8EB2D84D}">
      <dgm:prSet/>
      <dgm:spPr/>
      <dgm:t>
        <a:bodyPr/>
        <a:lstStyle/>
        <a:p>
          <a:pPr>
            <a:lnSpc>
              <a:spcPct val="100000"/>
            </a:lnSpc>
            <a:defRPr cap="all"/>
          </a:pPr>
          <a:r>
            <a:rPr lang="en-US"/>
            <a:t>Vacation/Leisure</a:t>
          </a:r>
        </a:p>
      </dgm:t>
    </dgm:pt>
    <dgm:pt modelId="{86BE1B79-2DCF-485E-B06C-CDAA3E2C60AE}" type="parTrans" cxnId="{4B6377CA-808D-456F-AC96-7F2CBD403225}">
      <dgm:prSet/>
      <dgm:spPr/>
      <dgm:t>
        <a:bodyPr/>
        <a:lstStyle/>
        <a:p>
          <a:endParaRPr lang="en-US"/>
        </a:p>
      </dgm:t>
    </dgm:pt>
    <dgm:pt modelId="{928A6A50-778E-4B61-BFA7-6E4A552317D3}" type="sibTrans" cxnId="{4B6377CA-808D-456F-AC96-7F2CBD403225}">
      <dgm:prSet/>
      <dgm:spPr/>
      <dgm:t>
        <a:bodyPr/>
        <a:lstStyle/>
        <a:p>
          <a:endParaRPr lang="en-US"/>
        </a:p>
      </dgm:t>
    </dgm:pt>
    <dgm:pt modelId="{B055EA24-9E5E-4C7D-AF1B-3F7C456C3333}" type="pres">
      <dgm:prSet presAssocID="{C3123DF4-F801-49C1-9741-F89D0EC9DBD0}" presName="root" presStyleCnt="0">
        <dgm:presLayoutVars>
          <dgm:dir/>
          <dgm:resizeHandles val="exact"/>
        </dgm:presLayoutVars>
      </dgm:prSet>
      <dgm:spPr/>
    </dgm:pt>
    <dgm:pt modelId="{5ED37D9B-48B2-48AC-8205-EB3CA6DEE39E}" type="pres">
      <dgm:prSet presAssocID="{0C4976AE-151D-4BF6-9352-A15FC49F3ACB}" presName="compNode" presStyleCnt="0"/>
      <dgm:spPr/>
    </dgm:pt>
    <dgm:pt modelId="{E220F153-5E47-4A05-B90A-99A9D6D5DC13}" type="pres">
      <dgm:prSet presAssocID="{0C4976AE-151D-4BF6-9352-A15FC49F3ACB}" presName="iconBgRect" presStyleLbl="bgShp" presStyleIdx="0" presStyleCnt="7"/>
      <dgm:spPr/>
    </dgm:pt>
    <dgm:pt modelId="{EF2CEAFD-6728-4095-B6F7-FD92A6CD8149}" type="pres">
      <dgm:prSet presAssocID="{0C4976AE-151D-4BF6-9352-A15FC49F3ACB}"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un"/>
        </a:ext>
      </dgm:extLst>
    </dgm:pt>
    <dgm:pt modelId="{5D4C0B94-5E65-40C9-9FDA-62C7E0759661}" type="pres">
      <dgm:prSet presAssocID="{0C4976AE-151D-4BF6-9352-A15FC49F3ACB}" presName="spaceRect" presStyleCnt="0"/>
      <dgm:spPr/>
    </dgm:pt>
    <dgm:pt modelId="{340ADDFB-1FD8-4CFA-A149-F3D0CFCD1638}" type="pres">
      <dgm:prSet presAssocID="{0C4976AE-151D-4BF6-9352-A15FC49F3ACB}" presName="textRect" presStyleLbl="revTx" presStyleIdx="0" presStyleCnt="7">
        <dgm:presLayoutVars>
          <dgm:chMax val="1"/>
          <dgm:chPref val="1"/>
        </dgm:presLayoutVars>
      </dgm:prSet>
      <dgm:spPr/>
    </dgm:pt>
    <dgm:pt modelId="{F8BA6F8C-EDBA-491D-B122-CBF62B5D1C8C}" type="pres">
      <dgm:prSet presAssocID="{726769FD-9F6B-4BDE-8B7C-AAD8D2DD082D}" presName="sibTrans" presStyleCnt="0"/>
      <dgm:spPr/>
    </dgm:pt>
    <dgm:pt modelId="{6AEC6537-F750-438B-BC5A-48AA92D46A8A}" type="pres">
      <dgm:prSet presAssocID="{1BDFB82D-B01A-4A22-9111-FCE2E7FB5A8A}" presName="compNode" presStyleCnt="0"/>
      <dgm:spPr/>
    </dgm:pt>
    <dgm:pt modelId="{C0EE3506-71A9-4C7C-B915-FFE322871DF8}" type="pres">
      <dgm:prSet presAssocID="{1BDFB82D-B01A-4A22-9111-FCE2E7FB5A8A}" presName="iconBgRect" presStyleLbl="bgShp" presStyleIdx="1" presStyleCnt="7"/>
      <dgm:spPr/>
    </dgm:pt>
    <dgm:pt modelId="{C711458F-933B-4D5B-98BE-CD21A9512AF3}" type="pres">
      <dgm:prSet presAssocID="{1BDFB82D-B01A-4A22-9111-FCE2E7FB5A8A}" presName="iconRect" presStyleLbl="node1" presStyleIdx="1" presStyleCnt="7"/>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Watering Plant with solid fill"/>
        </a:ext>
      </dgm:extLst>
    </dgm:pt>
    <dgm:pt modelId="{354E7931-5545-422F-BD85-BD5E1A49BB98}" type="pres">
      <dgm:prSet presAssocID="{1BDFB82D-B01A-4A22-9111-FCE2E7FB5A8A}" presName="spaceRect" presStyleCnt="0"/>
      <dgm:spPr/>
    </dgm:pt>
    <dgm:pt modelId="{526E078B-6C76-4585-8C49-6AF3F97A7E0E}" type="pres">
      <dgm:prSet presAssocID="{1BDFB82D-B01A-4A22-9111-FCE2E7FB5A8A}" presName="textRect" presStyleLbl="revTx" presStyleIdx="1" presStyleCnt="7">
        <dgm:presLayoutVars>
          <dgm:chMax val="1"/>
          <dgm:chPref val="1"/>
        </dgm:presLayoutVars>
      </dgm:prSet>
      <dgm:spPr/>
    </dgm:pt>
    <dgm:pt modelId="{06BCD6CB-A13A-44D4-ADA8-A2F64439961F}" type="pres">
      <dgm:prSet presAssocID="{4230D597-9125-44DE-A7AE-23D80D9B15F1}" presName="sibTrans" presStyleCnt="0"/>
      <dgm:spPr/>
    </dgm:pt>
    <dgm:pt modelId="{67757009-4A1C-4201-A580-7CE06D348975}" type="pres">
      <dgm:prSet presAssocID="{9249C297-AC76-42C2-9BDE-906DE1C7BC73}" presName="compNode" presStyleCnt="0"/>
      <dgm:spPr/>
    </dgm:pt>
    <dgm:pt modelId="{E0B31946-A6D1-414A-A674-6BA47AEFD71B}" type="pres">
      <dgm:prSet presAssocID="{9249C297-AC76-42C2-9BDE-906DE1C7BC73}" presName="iconBgRect" presStyleLbl="bgShp" presStyleIdx="2" presStyleCnt="7"/>
      <dgm:spPr/>
    </dgm:pt>
    <dgm:pt modelId="{E34C9FD1-7288-4EBB-8A41-792D90FBA880}" type="pres">
      <dgm:prSet presAssocID="{9249C297-AC76-42C2-9BDE-906DE1C7BC73}" presName="iconRect" presStyleLbl="node1" presStyleIdx="2" presStyleCnt="7"/>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Forest scene with solid fill"/>
        </a:ext>
      </dgm:extLst>
    </dgm:pt>
    <dgm:pt modelId="{4BFAE075-FC3B-4C64-94B3-AF4E8118693D}" type="pres">
      <dgm:prSet presAssocID="{9249C297-AC76-42C2-9BDE-906DE1C7BC73}" presName="spaceRect" presStyleCnt="0"/>
      <dgm:spPr/>
    </dgm:pt>
    <dgm:pt modelId="{3275F4BB-DA38-4F80-8DF5-17233B4D00AE}" type="pres">
      <dgm:prSet presAssocID="{9249C297-AC76-42C2-9BDE-906DE1C7BC73}" presName="textRect" presStyleLbl="revTx" presStyleIdx="2" presStyleCnt="7">
        <dgm:presLayoutVars>
          <dgm:chMax val="1"/>
          <dgm:chPref val="1"/>
        </dgm:presLayoutVars>
      </dgm:prSet>
      <dgm:spPr/>
    </dgm:pt>
    <dgm:pt modelId="{B4C65DCA-F459-44B7-9A3C-68D84AF560D7}" type="pres">
      <dgm:prSet presAssocID="{1C775FED-12FC-44FD-B9E6-BE23C378FCEC}" presName="sibTrans" presStyleCnt="0"/>
      <dgm:spPr/>
    </dgm:pt>
    <dgm:pt modelId="{A70D3FFD-DBC4-4B9C-B85C-44107F434652}" type="pres">
      <dgm:prSet presAssocID="{C8AEE7FE-5A9C-4E9D-B23A-08432EFF6284}" presName="compNode" presStyleCnt="0"/>
      <dgm:spPr/>
    </dgm:pt>
    <dgm:pt modelId="{EECBAF93-97B3-4B50-BF01-0D40D4187312}" type="pres">
      <dgm:prSet presAssocID="{C8AEE7FE-5A9C-4E9D-B23A-08432EFF6284}" presName="iconBgRect" presStyleLbl="bgShp" presStyleIdx="3" presStyleCnt="7"/>
      <dgm:spPr/>
    </dgm:pt>
    <dgm:pt modelId="{F0261CEE-DE4A-45F6-AC4A-1B241E7BF181}" type="pres">
      <dgm:prSet presAssocID="{C8AEE7FE-5A9C-4E9D-B23A-08432EFF6284}"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each ball"/>
        </a:ext>
      </dgm:extLst>
    </dgm:pt>
    <dgm:pt modelId="{354F9D06-5B4A-4457-9EAA-10262971F46D}" type="pres">
      <dgm:prSet presAssocID="{C8AEE7FE-5A9C-4E9D-B23A-08432EFF6284}" presName="spaceRect" presStyleCnt="0"/>
      <dgm:spPr/>
    </dgm:pt>
    <dgm:pt modelId="{DB8A9700-ECFC-4D0E-9DEF-04E042E455F7}" type="pres">
      <dgm:prSet presAssocID="{C8AEE7FE-5A9C-4E9D-B23A-08432EFF6284}" presName="textRect" presStyleLbl="revTx" presStyleIdx="3" presStyleCnt="7">
        <dgm:presLayoutVars>
          <dgm:chMax val="1"/>
          <dgm:chPref val="1"/>
        </dgm:presLayoutVars>
      </dgm:prSet>
      <dgm:spPr/>
    </dgm:pt>
    <dgm:pt modelId="{9389471D-9C45-4A4F-A5F5-46F6BB0315C0}" type="pres">
      <dgm:prSet presAssocID="{A33C9DF4-43B4-4970-B24E-E29A6FA4C448}" presName="sibTrans" presStyleCnt="0"/>
      <dgm:spPr/>
    </dgm:pt>
    <dgm:pt modelId="{FE478AE7-4160-40CD-BC44-A71F28B38F0C}" type="pres">
      <dgm:prSet presAssocID="{39E5A03F-4095-491B-B6CF-3EB3914B319C}" presName="compNode" presStyleCnt="0"/>
      <dgm:spPr/>
    </dgm:pt>
    <dgm:pt modelId="{F8214026-606C-4134-8CFC-888316742CE7}" type="pres">
      <dgm:prSet presAssocID="{39E5A03F-4095-491B-B6CF-3EB3914B319C}" presName="iconBgRect" presStyleLbl="bgShp" presStyleIdx="4" presStyleCnt="7"/>
      <dgm:spPr/>
    </dgm:pt>
    <dgm:pt modelId="{34C1E357-C5AA-4363-B00B-6C0A9DE2332F}" type="pres">
      <dgm:prSet presAssocID="{39E5A03F-4095-491B-B6CF-3EB3914B319C}"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lant"/>
        </a:ext>
      </dgm:extLst>
    </dgm:pt>
    <dgm:pt modelId="{4C489B93-F5BF-41E6-A551-98446E7E2E49}" type="pres">
      <dgm:prSet presAssocID="{39E5A03F-4095-491B-B6CF-3EB3914B319C}" presName="spaceRect" presStyleCnt="0"/>
      <dgm:spPr/>
    </dgm:pt>
    <dgm:pt modelId="{26F9F1A1-4973-4352-82A5-AA39B7434DE5}" type="pres">
      <dgm:prSet presAssocID="{39E5A03F-4095-491B-B6CF-3EB3914B319C}" presName="textRect" presStyleLbl="revTx" presStyleIdx="4" presStyleCnt="7">
        <dgm:presLayoutVars>
          <dgm:chMax val="1"/>
          <dgm:chPref val="1"/>
        </dgm:presLayoutVars>
      </dgm:prSet>
      <dgm:spPr/>
    </dgm:pt>
    <dgm:pt modelId="{4DC1D4EC-8DFC-4D57-B2AC-85E119513997}" type="pres">
      <dgm:prSet presAssocID="{46B2B096-56C1-484C-B083-786EDC6BE945}" presName="sibTrans" presStyleCnt="0"/>
      <dgm:spPr/>
    </dgm:pt>
    <dgm:pt modelId="{CED1BF2E-38AF-4FB1-8127-CB89C30519AA}" type="pres">
      <dgm:prSet presAssocID="{2F5304DC-5C8F-4ECA-8E07-D1FD20D840FC}" presName="compNode" presStyleCnt="0"/>
      <dgm:spPr/>
    </dgm:pt>
    <dgm:pt modelId="{A25CE67E-88CB-404B-BFF7-B80E32102586}" type="pres">
      <dgm:prSet presAssocID="{2F5304DC-5C8F-4ECA-8E07-D1FD20D840FC}" presName="iconBgRect" presStyleLbl="bgShp" presStyleIdx="5" presStyleCnt="7"/>
      <dgm:spPr/>
    </dgm:pt>
    <dgm:pt modelId="{44F3EE28-D8F3-4B32-BCE1-16B8848C44C4}" type="pres">
      <dgm:prSet presAssocID="{2F5304DC-5C8F-4ECA-8E07-D1FD20D840FC}"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onnections"/>
        </a:ext>
      </dgm:extLst>
    </dgm:pt>
    <dgm:pt modelId="{271D689D-73F2-40D5-85DB-3050CE904CEE}" type="pres">
      <dgm:prSet presAssocID="{2F5304DC-5C8F-4ECA-8E07-D1FD20D840FC}" presName="spaceRect" presStyleCnt="0"/>
      <dgm:spPr/>
    </dgm:pt>
    <dgm:pt modelId="{ACE90F55-99C0-4E5A-8761-D9E231C6A56F}" type="pres">
      <dgm:prSet presAssocID="{2F5304DC-5C8F-4ECA-8E07-D1FD20D840FC}" presName="textRect" presStyleLbl="revTx" presStyleIdx="5" presStyleCnt="7">
        <dgm:presLayoutVars>
          <dgm:chMax val="1"/>
          <dgm:chPref val="1"/>
        </dgm:presLayoutVars>
      </dgm:prSet>
      <dgm:spPr/>
    </dgm:pt>
    <dgm:pt modelId="{5229809D-5332-4376-A014-F8D78A8C251A}" type="pres">
      <dgm:prSet presAssocID="{598806A1-2419-4486-BA31-26CEBA323599}" presName="sibTrans" presStyleCnt="0"/>
      <dgm:spPr/>
    </dgm:pt>
    <dgm:pt modelId="{718E2267-00A1-4750-BA12-334FEC2B90DE}" type="pres">
      <dgm:prSet presAssocID="{AEBA6C0B-1DF1-4482-870B-459F8EB2D84D}" presName="compNode" presStyleCnt="0"/>
      <dgm:spPr/>
    </dgm:pt>
    <dgm:pt modelId="{1E58D48B-DBCB-43DB-858B-4422AC63A3B0}" type="pres">
      <dgm:prSet presAssocID="{AEBA6C0B-1DF1-4482-870B-459F8EB2D84D}" presName="iconBgRect" presStyleLbl="bgShp" presStyleIdx="6" presStyleCnt="7"/>
      <dgm:spPr/>
    </dgm:pt>
    <dgm:pt modelId="{40BFFCAD-DD83-4F42-9C99-549F372E886A}" type="pres">
      <dgm:prSet presAssocID="{AEBA6C0B-1DF1-4482-870B-459F8EB2D84D}"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Tropical scene"/>
        </a:ext>
      </dgm:extLst>
    </dgm:pt>
    <dgm:pt modelId="{68CEAB9B-C26F-4F86-9230-A74173545FEB}" type="pres">
      <dgm:prSet presAssocID="{AEBA6C0B-1DF1-4482-870B-459F8EB2D84D}" presName="spaceRect" presStyleCnt="0"/>
      <dgm:spPr/>
    </dgm:pt>
    <dgm:pt modelId="{9A269A76-1C48-4DC7-A69F-A71370CCEF2A}" type="pres">
      <dgm:prSet presAssocID="{AEBA6C0B-1DF1-4482-870B-459F8EB2D84D}" presName="textRect" presStyleLbl="revTx" presStyleIdx="6" presStyleCnt="7">
        <dgm:presLayoutVars>
          <dgm:chMax val="1"/>
          <dgm:chPref val="1"/>
        </dgm:presLayoutVars>
      </dgm:prSet>
      <dgm:spPr/>
    </dgm:pt>
  </dgm:ptLst>
  <dgm:cxnLst>
    <dgm:cxn modelId="{05E4F009-6EFD-4285-86C5-69DC260078CD}" type="presOf" srcId="{2F5304DC-5C8F-4ECA-8E07-D1FD20D840FC}" destId="{ACE90F55-99C0-4E5A-8761-D9E231C6A56F}" srcOrd="0" destOrd="0" presId="urn:microsoft.com/office/officeart/2018/5/layout/IconCircleLabelList"/>
    <dgm:cxn modelId="{D847D327-A26A-4F3C-BE7A-9C492F45CF79}" type="presOf" srcId="{C3123DF4-F801-49C1-9741-F89D0EC9DBD0}" destId="{B055EA24-9E5E-4C7D-AF1B-3F7C456C3333}" srcOrd="0" destOrd="0" presId="urn:microsoft.com/office/officeart/2018/5/layout/IconCircleLabelList"/>
    <dgm:cxn modelId="{31C46A49-F097-4217-9870-E77902BE5C96}" srcId="{C3123DF4-F801-49C1-9741-F89D0EC9DBD0}" destId="{9249C297-AC76-42C2-9BDE-906DE1C7BC73}" srcOrd="2" destOrd="0" parTransId="{873A6B47-DC4C-4E4F-B350-4308AC4CC806}" sibTransId="{1C775FED-12FC-44FD-B9E6-BE23C378FCEC}"/>
    <dgm:cxn modelId="{24E83B7D-302A-437F-BB74-72C0DC266FEE}" srcId="{C3123DF4-F801-49C1-9741-F89D0EC9DBD0}" destId="{C8AEE7FE-5A9C-4E9D-B23A-08432EFF6284}" srcOrd="3" destOrd="0" parTransId="{CF9E021A-66C2-4CF5-B246-98438BFB8E8B}" sibTransId="{A33C9DF4-43B4-4970-B24E-E29A6FA4C448}"/>
    <dgm:cxn modelId="{1A684E7E-7996-4294-BB25-D1C7D26EA0BA}" srcId="{C3123DF4-F801-49C1-9741-F89D0EC9DBD0}" destId="{39E5A03F-4095-491B-B6CF-3EB3914B319C}" srcOrd="4" destOrd="0" parTransId="{9C2EBF30-ABE8-4935-A453-A6124467D334}" sibTransId="{46B2B096-56C1-484C-B083-786EDC6BE945}"/>
    <dgm:cxn modelId="{2B629B8D-1F01-4D4A-83A5-52A27BAF394E}" srcId="{C3123DF4-F801-49C1-9741-F89D0EC9DBD0}" destId="{1BDFB82D-B01A-4A22-9111-FCE2E7FB5A8A}" srcOrd="1" destOrd="0" parTransId="{80BF1229-AADE-428E-88BE-81B0EAE39CC8}" sibTransId="{4230D597-9125-44DE-A7AE-23D80D9B15F1}"/>
    <dgm:cxn modelId="{69D80293-C66A-478D-9C04-54FA8D4CE28E}" type="presOf" srcId="{AEBA6C0B-1DF1-4482-870B-459F8EB2D84D}" destId="{9A269A76-1C48-4DC7-A69F-A71370CCEF2A}" srcOrd="0" destOrd="0" presId="urn:microsoft.com/office/officeart/2018/5/layout/IconCircleLabelList"/>
    <dgm:cxn modelId="{7A45F4A5-70E5-4102-B002-6A17569FD26E}" srcId="{C3123DF4-F801-49C1-9741-F89D0EC9DBD0}" destId="{2F5304DC-5C8F-4ECA-8E07-D1FD20D840FC}" srcOrd="5" destOrd="0" parTransId="{BE61D05D-5E16-41A9-AB36-FD49A372B9E5}" sibTransId="{598806A1-2419-4486-BA31-26CEBA323599}"/>
    <dgm:cxn modelId="{E7343EAE-5393-4A1D-AE35-DADD47FE5724}" type="presOf" srcId="{39E5A03F-4095-491B-B6CF-3EB3914B319C}" destId="{26F9F1A1-4973-4352-82A5-AA39B7434DE5}" srcOrd="0" destOrd="0" presId="urn:microsoft.com/office/officeart/2018/5/layout/IconCircleLabelList"/>
    <dgm:cxn modelId="{139BECB6-7276-4778-9754-69086D1017C2}" type="presOf" srcId="{9249C297-AC76-42C2-9BDE-906DE1C7BC73}" destId="{3275F4BB-DA38-4F80-8DF5-17233B4D00AE}" srcOrd="0" destOrd="0" presId="urn:microsoft.com/office/officeart/2018/5/layout/IconCircleLabelList"/>
    <dgm:cxn modelId="{A44DA5C2-C5D5-4870-A185-55BF999D9D33}" type="presOf" srcId="{C8AEE7FE-5A9C-4E9D-B23A-08432EFF6284}" destId="{DB8A9700-ECFC-4D0E-9DEF-04E042E455F7}" srcOrd="0" destOrd="0" presId="urn:microsoft.com/office/officeart/2018/5/layout/IconCircleLabelList"/>
    <dgm:cxn modelId="{4B6377CA-808D-456F-AC96-7F2CBD403225}" srcId="{C3123DF4-F801-49C1-9741-F89D0EC9DBD0}" destId="{AEBA6C0B-1DF1-4482-870B-459F8EB2D84D}" srcOrd="6" destOrd="0" parTransId="{86BE1B79-2DCF-485E-B06C-CDAA3E2C60AE}" sibTransId="{928A6A50-778E-4B61-BFA7-6E4A552317D3}"/>
    <dgm:cxn modelId="{4BC77CD1-C756-443A-9658-6CE8C59996CA}" type="presOf" srcId="{1BDFB82D-B01A-4A22-9111-FCE2E7FB5A8A}" destId="{526E078B-6C76-4585-8C49-6AF3F97A7E0E}" srcOrd="0" destOrd="0" presId="urn:microsoft.com/office/officeart/2018/5/layout/IconCircleLabelList"/>
    <dgm:cxn modelId="{FE396BD9-CA81-4DB4-A5B5-B03232FF0A5D}" type="presOf" srcId="{0C4976AE-151D-4BF6-9352-A15FC49F3ACB}" destId="{340ADDFB-1FD8-4CFA-A149-F3D0CFCD1638}" srcOrd="0" destOrd="0" presId="urn:microsoft.com/office/officeart/2018/5/layout/IconCircleLabelList"/>
    <dgm:cxn modelId="{0AC4B5FB-543D-4588-AFB7-D8B59D5EB5AA}" srcId="{C3123DF4-F801-49C1-9741-F89D0EC9DBD0}" destId="{0C4976AE-151D-4BF6-9352-A15FC49F3ACB}" srcOrd="0" destOrd="0" parTransId="{4F59473B-E86F-42C0-BA0B-C1E948E60A3D}" sibTransId="{726769FD-9F6B-4BDE-8B7C-AAD8D2DD082D}"/>
    <dgm:cxn modelId="{B1907BBC-DD4D-443F-9337-B8BF1C924AC3}" type="presParOf" srcId="{B055EA24-9E5E-4C7D-AF1B-3F7C456C3333}" destId="{5ED37D9B-48B2-48AC-8205-EB3CA6DEE39E}" srcOrd="0" destOrd="0" presId="urn:microsoft.com/office/officeart/2018/5/layout/IconCircleLabelList"/>
    <dgm:cxn modelId="{BA5C7A02-F106-4850-9FA1-4E148040000B}" type="presParOf" srcId="{5ED37D9B-48B2-48AC-8205-EB3CA6DEE39E}" destId="{E220F153-5E47-4A05-B90A-99A9D6D5DC13}" srcOrd="0" destOrd="0" presId="urn:microsoft.com/office/officeart/2018/5/layout/IconCircleLabelList"/>
    <dgm:cxn modelId="{D17EC051-A0FD-4044-A75E-286B5F3E4FAD}" type="presParOf" srcId="{5ED37D9B-48B2-48AC-8205-EB3CA6DEE39E}" destId="{EF2CEAFD-6728-4095-B6F7-FD92A6CD8149}" srcOrd="1" destOrd="0" presId="urn:microsoft.com/office/officeart/2018/5/layout/IconCircleLabelList"/>
    <dgm:cxn modelId="{4E00978F-0EF3-4FE9-8E8B-AFCB0D66082A}" type="presParOf" srcId="{5ED37D9B-48B2-48AC-8205-EB3CA6DEE39E}" destId="{5D4C0B94-5E65-40C9-9FDA-62C7E0759661}" srcOrd="2" destOrd="0" presId="urn:microsoft.com/office/officeart/2018/5/layout/IconCircleLabelList"/>
    <dgm:cxn modelId="{FE60B37D-8A66-4C9C-BC82-D141B8B5E0C6}" type="presParOf" srcId="{5ED37D9B-48B2-48AC-8205-EB3CA6DEE39E}" destId="{340ADDFB-1FD8-4CFA-A149-F3D0CFCD1638}" srcOrd="3" destOrd="0" presId="urn:microsoft.com/office/officeart/2018/5/layout/IconCircleLabelList"/>
    <dgm:cxn modelId="{B1E5BA84-AE76-465A-9C96-541886E0C99F}" type="presParOf" srcId="{B055EA24-9E5E-4C7D-AF1B-3F7C456C3333}" destId="{F8BA6F8C-EDBA-491D-B122-CBF62B5D1C8C}" srcOrd="1" destOrd="0" presId="urn:microsoft.com/office/officeart/2018/5/layout/IconCircleLabelList"/>
    <dgm:cxn modelId="{E8F8B74F-80C2-4039-A0AC-E2AFA00EA86B}" type="presParOf" srcId="{B055EA24-9E5E-4C7D-AF1B-3F7C456C3333}" destId="{6AEC6537-F750-438B-BC5A-48AA92D46A8A}" srcOrd="2" destOrd="0" presId="urn:microsoft.com/office/officeart/2018/5/layout/IconCircleLabelList"/>
    <dgm:cxn modelId="{2E597A26-9EBE-41F9-A116-85C253885523}" type="presParOf" srcId="{6AEC6537-F750-438B-BC5A-48AA92D46A8A}" destId="{C0EE3506-71A9-4C7C-B915-FFE322871DF8}" srcOrd="0" destOrd="0" presId="urn:microsoft.com/office/officeart/2018/5/layout/IconCircleLabelList"/>
    <dgm:cxn modelId="{19988CBE-199A-4841-99B2-28B01AD2E5ED}" type="presParOf" srcId="{6AEC6537-F750-438B-BC5A-48AA92D46A8A}" destId="{C711458F-933B-4D5B-98BE-CD21A9512AF3}" srcOrd="1" destOrd="0" presId="urn:microsoft.com/office/officeart/2018/5/layout/IconCircleLabelList"/>
    <dgm:cxn modelId="{6A01F18D-DA91-4758-A787-0D08988FB03C}" type="presParOf" srcId="{6AEC6537-F750-438B-BC5A-48AA92D46A8A}" destId="{354E7931-5545-422F-BD85-BD5E1A49BB98}" srcOrd="2" destOrd="0" presId="urn:microsoft.com/office/officeart/2018/5/layout/IconCircleLabelList"/>
    <dgm:cxn modelId="{728139DB-B984-4A78-A95A-A07C22D14833}" type="presParOf" srcId="{6AEC6537-F750-438B-BC5A-48AA92D46A8A}" destId="{526E078B-6C76-4585-8C49-6AF3F97A7E0E}" srcOrd="3" destOrd="0" presId="urn:microsoft.com/office/officeart/2018/5/layout/IconCircleLabelList"/>
    <dgm:cxn modelId="{FDDCCCB0-C787-467E-BD62-61C22FD173C7}" type="presParOf" srcId="{B055EA24-9E5E-4C7D-AF1B-3F7C456C3333}" destId="{06BCD6CB-A13A-44D4-ADA8-A2F64439961F}" srcOrd="3" destOrd="0" presId="urn:microsoft.com/office/officeart/2018/5/layout/IconCircleLabelList"/>
    <dgm:cxn modelId="{DEE3705A-9607-405A-9F8D-2C76B6418E93}" type="presParOf" srcId="{B055EA24-9E5E-4C7D-AF1B-3F7C456C3333}" destId="{67757009-4A1C-4201-A580-7CE06D348975}" srcOrd="4" destOrd="0" presId="urn:microsoft.com/office/officeart/2018/5/layout/IconCircleLabelList"/>
    <dgm:cxn modelId="{64948F14-8BE4-41CB-B444-2B8C3D057544}" type="presParOf" srcId="{67757009-4A1C-4201-A580-7CE06D348975}" destId="{E0B31946-A6D1-414A-A674-6BA47AEFD71B}" srcOrd="0" destOrd="0" presId="urn:microsoft.com/office/officeart/2018/5/layout/IconCircleLabelList"/>
    <dgm:cxn modelId="{0182E744-BBE3-4B3E-B645-8A4F07D3330E}" type="presParOf" srcId="{67757009-4A1C-4201-A580-7CE06D348975}" destId="{E34C9FD1-7288-4EBB-8A41-792D90FBA880}" srcOrd="1" destOrd="0" presId="urn:microsoft.com/office/officeart/2018/5/layout/IconCircleLabelList"/>
    <dgm:cxn modelId="{727FE75F-7EFE-4268-8915-04240655C9ED}" type="presParOf" srcId="{67757009-4A1C-4201-A580-7CE06D348975}" destId="{4BFAE075-FC3B-4C64-94B3-AF4E8118693D}" srcOrd="2" destOrd="0" presId="urn:microsoft.com/office/officeart/2018/5/layout/IconCircleLabelList"/>
    <dgm:cxn modelId="{76E597F0-99FB-4227-8652-780C30FB375A}" type="presParOf" srcId="{67757009-4A1C-4201-A580-7CE06D348975}" destId="{3275F4BB-DA38-4F80-8DF5-17233B4D00AE}" srcOrd="3" destOrd="0" presId="urn:microsoft.com/office/officeart/2018/5/layout/IconCircleLabelList"/>
    <dgm:cxn modelId="{2AC9B5B6-C5F8-457A-86FE-D04CDB31539F}" type="presParOf" srcId="{B055EA24-9E5E-4C7D-AF1B-3F7C456C3333}" destId="{B4C65DCA-F459-44B7-9A3C-68D84AF560D7}" srcOrd="5" destOrd="0" presId="urn:microsoft.com/office/officeart/2018/5/layout/IconCircleLabelList"/>
    <dgm:cxn modelId="{13A10910-C79C-485D-BED4-FE60979426B9}" type="presParOf" srcId="{B055EA24-9E5E-4C7D-AF1B-3F7C456C3333}" destId="{A70D3FFD-DBC4-4B9C-B85C-44107F434652}" srcOrd="6" destOrd="0" presId="urn:microsoft.com/office/officeart/2018/5/layout/IconCircleLabelList"/>
    <dgm:cxn modelId="{3A5CC83D-6B7F-4345-8963-8CACF913076B}" type="presParOf" srcId="{A70D3FFD-DBC4-4B9C-B85C-44107F434652}" destId="{EECBAF93-97B3-4B50-BF01-0D40D4187312}" srcOrd="0" destOrd="0" presId="urn:microsoft.com/office/officeart/2018/5/layout/IconCircleLabelList"/>
    <dgm:cxn modelId="{07ECCB0D-551E-4163-A163-D8DF8F669DFB}" type="presParOf" srcId="{A70D3FFD-DBC4-4B9C-B85C-44107F434652}" destId="{F0261CEE-DE4A-45F6-AC4A-1B241E7BF181}" srcOrd="1" destOrd="0" presId="urn:microsoft.com/office/officeart/2018/5/layout/IconCircleLabelList"/>
    <dgm:cxn modelId="{C17724DF-B490-44E2-97EB-117541B4F70E}" type="presParOf" srcId="{A70D3FFD-DBC4-4B9C-B85C-44107F434652}" destId="{354F9D06-5B4A-4457-9EAA-10262971F46D}" srcOrd="2" destOrd="0" presId="urn:microsoft.com/office/officeart/2018/5/layout/IconCircleLabelList"/>
    <dgm:cxn modelId="{6265EA05-BD4E-4ECE-B9FF-0CF116C11CEB}" type="presParOf" srcId="{A70D3FFD-DBC4-4B9C-B85C-44107F434652}" destId="{DB8A9700-ECFC-4D0E-9DEF-04E042E455F7}" srcOrd="3" destOrd="0" presId="urn:microsoft.com/office/officeart/2018/5/layout/IconCircleLabelList"/>
    <dgm:cxn modelId="{95BE51BE-93B8-4FD0-9199-4DFC57827CC8}" type="presParOf" srcId="{B055EA24-9E5E-4C7D-AF1B-3F7C456C3333}" destId="{9389471D-9C45-4A4F-A5F5-46F6BB0315C0}" srcOrd="7" destOrd="0" presId="urn:microsoft.com/office/officeart/2018/5/layout/IconCircleLabelList"/>
    <dgm:cxn modelId="{9DE504B0-EE21-4916-9996-C0315B357D53}" type="presParOf" srcId="{B055EA24-9E5E-4C7D-AF1B-3F7C456C3333}" destId="{FE478AE7-4160-40CD-BC44-A71F28B38F0C}" srcOrd="8" destOrd="0" presId="urn:microsoft.com/office/officeart/2018/5/layout/IconCircleLabelList"/>
    <dgm:cxn modelId="{FB7313EE-9501-429F-A642-9F84B4A67A76}" type="presParOf" srcId="{FE478AE7-4160-40CD-BC44-A71F28B38F0C}" destId="{F8214026-606C-4134-8CFC-888316742CE7}" srcOrd="0" destOrd="0" presId="urn:microsoft.com/office/officeart/2018/5/layout/IconCircleLabelList"/>
    <dgm:cxn modelId="{0FB9680C-B8D1-448C-8B3D-E46B96448EED}" type="presParOf" srcId="{FE478AE7-4160-40CD-BC44-A71F28B38F0C}" destId="{34C1E357-C5AA-4363-B00B-6C0A9DE2332F}" srcOrd="1" destOrd="0" presId="urn:microsoft.com/office/officeart/2018/5/layout/IconCircleLabelList"/>
    <dgm:cxn modelId="{BD5A4339-193E-40E2-91CC-14A033D12E42}" type="presParOf" srcId="{FE478AE7-4160-40CD-BC44-A71F28B38F0C}" destId="{4C489B93-F5BF-41E6-A551-98446E7E2E49}" srcOrd="2" destOrd="0" presId="urn:microsoft.com/office/officeart/2018/5/layout/IconCircleLabelList"/>
    <dgm:cxn modelId="{21CDB421-311B-4BE8-B404-FB7AE464C4EE}" type="presParOf" srcId="{FE478AE7-4160-40CD-BC44-A71F28B38F0C}" destId="{26F9F1A1-4973-4352-82A5-AA39B7434DE5}" srcOrd="3" destOrd="0" presId="urn:microsoft.com/office/officeart/2018/5/layout/IconCircleLabelList"/>
    <dgm:cxn modelId="{8DC4FFB9-A2F4-4F60-883F-B4A26E32AFC3}" type="presParOf" srcId="{B055EA24-9E5E-4C7D-AF1B-3F7C456C3333}" destId="{4DC1D4EC-8DFC-4D57-B2AC-85E119513997}" srcOrd="9" destOrd="0" presId="urn:microsoft.com/office/officeart/2018/5/layout/IconCircleLabelList"/>
    <dgm:cxn modelId="{B62BCBFC-1090-42BC-A20D-EA1A32A36AF9}" type="presParOf" srcId="{B055EA24-9E5E-4C7D-AF1B-3F7C456C3333}" destId="{CED1BF2E-38AF-4FB1-8127-CB89C30519AA}" srcOrd="10" destOrd="0" presId="urn:microsoft.com/office/officeart/2018/5/layout/IconCircleLabelList"/>
    <dgm:cxn modelId="{48CEED40-C7C7-491C-A22A-8A1AE0A3F0D0}" type="presParOf" srcId="{CED1BF2E-38AF-4FB1-8127-CB89C30519AA}" destId="{A25CE67E-88CB-404B-BFF7-B80E32102586}" srcOrd="0" destOrd="0" presId="urn:microsoft.com/office/officeart/2018/5/layout/IconCircleLabelList"/>
    <dgm:cxn modelId="{E21FFB48-95FE-4180-87A6-BC6A01CC7906}" type="presParOf" srcId="{CED1BF2E-38AF-4FB1-8127-CB89C30519AA}" destId="{44F3EE28-D8F3-4B32-BCE1-16B8848C44C4}" srcOrd="1" destOrd="0" presId="urn:microsoft.com/office/officeart/2018/5/layout/IconCircleLabelList"/>
    <dgm:cxn modelId="{B05C4DDD-1836-4919-B3F3-CAFD776BA7D9}" type="presParOf" srcId="{CED1BF2E-38AF-4FB1-8127-CB89C30519AA}" destId="{271D689D-73F2-40D5-85DB-3050CE904CEE}" srcOrd="2" destOrd="0" presId="urn:microsoft.com/office/officeart/2018/5/layout/IconCircleLabelList"/>
    <dgm:cxn modelId="{22576F0C-C7BB-4934-A07A-710B5A31430E}" type="presParOf" srcId="{CED1BF2E-38AF-4FB1-8127-CB89C30519AA}" destId="{ACE90F55-99C0-4E5A-8761-D9E231C6A56F}" srcOrd="3" destOrd="0" presId="urn:microsoft.com/office/officeart/2018/5/layout/IconCircleLabelList"/>
    <dgm:cxn modelId="{C586B2DD-A6FF-438E-8B27-0CA0E8369403}" type="presParOf" srcId="{B055EA24-9E5E-4C7D-AF1B-3F7C456C3333}" destId="{5229809D-5332-4376-A014-F8D78A8C251A}" srcOrd="11" destOrd="0" presId="urn:microsoft.com/office/officeart/2018/5/layout/IconCircleLabelList"/>
    <dgm:cxn modelId="{C2640681-4BA1-446C-A391-A9B4F35BBBE5}" type="presParOf" srcId="{B055EA24-9E5E-4C7D-AF1B-3F7C456C3333}" destId="{718E2267-00A1-4750-BA12-334FEC2B90DE}" srcOrd="12" destOrd="0" presId="urn:microsoft.com/office/officeart/2018/5/layout/IconCircleLabelList"/>
    <dgm:cxn modelId="{CEAA872C-71AE-41B1-9E3A-54E85A0811B0}" type="presParOf" srcId="{718E2267-00A1-4750-BA12-334FEC2B90DE}" destId="{1E58D48B-DBCB-43DB-858B-4422AC63A3B0}" srcOrd="0" destOrd="0" presId="urn:microsoft.com/office/officeart/2018/5/layout/IconCircleLabelList"/>
    <dgm:cxn modelId="{D5BEEC54-4D51-47BE-99CA-354AC987C27E}" type="presParOf" srcId="{718E2267-00A1-4750-BA12-334FEC2B90DE}" destId="{40BFFCAD-DD83-4F42-9C99-549F372E886A}" srcOrd="1" destOrd="0" presId="urn:microsoft.com/office/officeart/2018/5/layout/IconCircleLabelList"/>
    <dgm:cxn modelId="{EC342C78-CEB3-4DBF-B311-DBFB1DB5457F}" type="presParOf" srcId="{718E2267-00A1-4750-BA12-334FEC2B90DE}" destId="{68CEAB9B-C26F-4F86-9230-A74173545FEB}" srcOrd="2" destOrd="0" presId="urn:microsoft.com/office/officeart/2018/5/layout/IconCircleLabelList"/>
    <dgm:cxn modelId="{FE62BD19-8228-4B42-94BA-673DA2189E59}" type="presParOf" srcId="{718E2267-00A1-4750-BA12-334FEC2B90DE}" destId="{9A269A76-1C48-4DC7-A69F-A71370CCEF2A}"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32CB1E0-BFAF-4AAB-B086-26BE025A0CC4}" type="doc">
      <dgm:prSet loTypeId="urn:microsoft.com/office/officeart/2008/layout/VerticalCurvedList" loCatId="list" qsTypeId="urn:microsoft.com/office/officeart/2005/8/quickstyle/simple1" qsCatId="simple" csTypeId="urn:microsoft.com/office/officeart/2005/8/colors/accent1_3" csCatId="accent1" phldr="1"/>
      <dgm:spPr/>
      <dgm:t>
        <a:bodyPr/>
        <a:lstStyle/>
        <a:p>
          <a:endParaRPr lang="en-US"/>
        </a:p>
      </dgm:t>
    </dgm:pt>
    <dgm:pt modelId="{56CD57C2-DFCB-479C-8EDE-0FD2F88E2BEF}">
      <dgm:prSet/>
      <dgm:spPr/>
      <dgm:t>
        <a:bodyPr/>
        <a:lstStyle/>
        <a:p>
          <a:r>
            <a:rPr lang="en-US" dirty="0"/>
            <a:t>Breathing techniques</a:t>
          </a:r>
        </a:p>
      </dgm:t>
    </dgm:pt>
    <dgm:pt modelId="{77F3E277-1996-4511-B091-3066F6263545}" type="parTrans" cxnId="{E6119E56-99C6-44F9-9A48-F33E3493AD38}">
      <dgm:prSet/>
      <dgm:spPr/>
      <dgm:t>
        <a:bodyPr/>
        <a:lstStyle/>
        <a:p>
          <a:endParaRPr lang="en-US"/>
        </a:p>
      </dgm:t>
    </dgm:pt>
    <dgm:pt modelId="{AFC45096-D767-4672-9A69-66599F8EFFE1}" type="sibTrans" cxnId="{E6119E56-99C6-44F9-9A48-F33E3493AD38}">
      <dgm:prSet/>
      <dgm:spPr/>
      <dgm:t>
        <a:bodyPr/>
        <a:lstStyle/>
        <a:p>
          <a:endParaRPr lang="en-US"/>
        </a:p>
      </dgm:t>
    </dgm:pt>
    <dgm:pt modelId="{2F9F1692-77A6-4B9E-8C80-3CC9777C2AF7}">
      <dgm:prSet/>
      <dgm:spPr/>
      <dgm:t>
        <a:bodyPr/>
        <a:lstStyle/>
        <a:p>
          <a:r>
            <a:rPr lang="en-US" dirty="0"/>
            <a:t>Visualization</a:t>
          </a:r>
        </a:p>
      </dgm:t>
    </dgm:pt>
    <dgm:pt modelId="{C5D9D0FD-6C13-434B-AF13-83CD9C9BCD0B}" type="parTrans" cxnId="{A613A827-8F3B-4397-8486-80C8971A50EA}">
      <dgm:prSet/>
      <dgm:spPr/>
      <dgm:t>
        <a:bodyPr/>
        <a:lstStyle/>
        <a:p>
          <a:endParaRPr lang="en-US"/>
        </a:p>
      </dgm:t>
    </dgm:pt>
    <dgm:pt modelId="{2F71DB98-F401-444F-9B05-1B38491FC2C1}" type="sibTrans" cxnId="{A613A827-8F3B-4397-8486-80C8971A50EA}">
      <dgm:prSet/>
      <dgm:spPr/>
      <dgm:t>
        <a:bodyPr/>
        <a:lstStyle/>
        <a:p>
          <a:endParaRPr lang="en-US"/>
        </a:p>
      </dgm:t>
    </dgm:pt>
    <dgm:pt modelId="{2598AE37-AB97-4EE9-9F30-B9E4E5BDB16C}">
      <dgm:prSet/>
      <dgm:spPr/>
      <dgm:t>
        <a:bodyPr/>
        <a:lstStyle/>
        <a:p>
          <a:r>
            <a:rPr lang="en-US" dirty="0"/>
            <a:t>Stretching/yoga</a:t>
          </a:r>
        </a:p>
      </dgm:t>
    </dgm:pt>
    <dgm:pt modelId="{D664D68B-E4F7-4946-832D-FDA17793D1ED}" type="parTrans" cxnId="{B8C1518F-15ED-4C0B-9026-2318DD02E0FD}">
      <dgm:prSet/>
      <dgm:spPr/>
      <dgm:t>
        <a:bodyPr/>
        <a:lstStyle/>
        <a:p>
          <a:endParaRPr lang="en-US"/>
        </a:p>
      </dgm:t>
    </dgm:pt>
    <dgm:pt modelId="{101FEF48-2FBF-49F7-9D2C-120FB7AC1E7F}" type="sibTrans" cxnId="{B8C1518F-15ED-4C0B-9026-2318DD02E0FD}">
      <dgm:prSet/>
      <dgm:spPr/>
      <dgm:t>
        <a:bodyPr/>
        <a:lstStyle/>
        <a:p>
          <a:endParaRPr lang="en-US"/>
        </a:p>
      </dgm:t>
    </dgm:pt>
    <dgm:pt modelId="{EF1F6C89-1769-439A-8BD7-EFA97B6DABD5}">
      <dgm:prSet/>
      <dgm:spPr/>
      <dgm:t>
        <a:bodyPr/>
        <a:lstStyle/>
        <a:p>
          <a:r>
            <a:rPr lang="en-US" dirty="0"/>
            <a:t>Guided Imagery</a:t>
          </a:r>
        </a:p>
      </dgm:t>
    </dgm:pt>
    <dgm:pt modelId="{0A10FC79-153E-4433-97F8-C717A8E43527}" type="parTrans" cxnId="{63002C9F-DF9E-45F2-BCD5-AEF5922EBD3A}">
      <dgm:prSet/>
      <dgm:spPr/>
      <dgm:t>
        <a:bodyPr/>
        <a:lstStyle/>
        <a:p>
          <a:endParaRPr lang="en-US"/>
        </a:p>
      </dgm:t>
    </dgm:pt>
    <dgm:pt modelId="{BA4C5284-98EC-4724-9A81-54FB0096F6D2}" type="sibTrans" cxnId="{63002C9F-DF9E-45F2-BCD5-AEF5922EBD3A}">
      <dgm:prSet/>
      <dgm:spPr/>
      <dgm:t>
        <a:bodyPr/>
        <a:lstStyle/>
        <a:p>
          <a:endParaRPr lang="en-US"/>
        </a:p>
      </dgm:t>
    </dgm:pt>
    <dgm:pt modelId="{C013878A-1A0C-4049-BB2D-189D7C18F9C9}">
      <dgm:prSet/>
      <dgm:spPr/>
      <dgm:t>
        <a:bodyPr/>
        <a:lstStyle/>
        <a:p>
          <a:r>
            <a:rPr lang="en-US" dirty="0"/>
            <a:t>Mindfulness</a:t>
          </a:r>
        </a:p>
      </dgm:t>
    </dgm:pt>
    <dgm:pt modelId="{D158C0BC-B0DD-49BD-81D1-8E3B5AAF9B71}" type="parTrans" cxnId="{6548CB75-BC74-4CAC-97D7-182325FE5E4C}">
      <dgm:prSet/>
      <dgm:spPr/>
      <dgm:t>
        <a:bodyPr/>
        <a:lstStyle/>
        <a:p>
          <a:endParaRPr lang="en-US"/>
        </a:p>
      </dgm:t>
    </dgm:pt>
    <dgm:pt modelId="{8F5DBA7C-D5CC-489C-AD64-FFF265E1AD9F}" type="sibTrans" cxnId="{6548CB75-BC74-4CAC-97D7-182325FE5E4C}">
      <dgm:prSet/>
      <dgm:spPr/>
      <dgm:t>
        <a:bodyPr/>
        <a:lstStyle/>
        <a:p>
          <a:endParaRPr lang="en-US"/>
        </a:p>
      </dgm:t>
    </dgm:pt>
    <dgm:pt modelId="{C5CB5DF3-7C6B-47AC-9F1A-52F9DC1A66F0}">
      <dgm:prSet/>
      <dgm:spPr/>
      <dgm:t>
        <a:bodyPr/>
        <a:lstStyle/>
        <a:p>
          <a:r>
            <a:rPr lang="en-US" dirty="0"/>
            <a:t>Positive self-talk</a:t>
          </a:r>
        </a:p>
      </dgm:t>
    </dgm:pt>
    <dgm:pt modelId="{9FDA2728-088E-4F1B-AD39-1E1491C44D38}" type="parTrans" cxnId="{3DD6389F-5065-4718-9650-3CD0DB9A211A}">
      <dgm:prSet/>
      <dgm:spPr/>
      <dgm:t>
        <a:bodyPr/>
        <a:lstStyle/>
        <a:p>
          <a:endParaRPr lang="en-US"/>
        </a:p>
      </dgm:t>
    </dgm:pt>
    <dgm:pt modelId="{E7C8716E-FDD9-44B9-883B-91BE59A0C9B7}" type="sibTrans" cxnId="{3DD6389F-5065-4718-9650-3CD0DB9A211A}">
      <dgm:prSet/>
      <dgm:spPr/>
      <dgm:t>
        <a:bodyPr/>
        <a:lstStyle/>
        <a:p>
          <a:endParaRPr lang="en-US"/>
        </a:p>
      </dgm:t>
    </dgm:pt>
    <dgm:pt modelId="{F9500A46-097B-4A93-83D7-6C58E8469539}">
      <dgm:prSet/>
      <dgm:spPr/>
      <dgm:t>
        <a:bodyPr/>
        <a:lstStyle/>
        <a:p>
          <a:r>
            <a:rPr lang="en-US" dirty="0"/>
            <a:t>Venting-In a safe way</a:t>
          </a:r>
        </a:p>
      </dgm:t>
    </dgm:pt>
    <dgm:pt modelId="{806BF4E4-38B2-4BAB-86CF-AEDA6119BD6B}" type="parTrans" cxnId="{85D807FC-E87A-4494-8B91-947AAD02B5A2}">
      <dgm:prSet/>
      <dgm:spPr/>
      <dgm:t>
        <a:bodyPr/>
        <a:lstStyle/>
        <a:p>
          <a:endParaRPr lang="en-US"/>
        </a:p>
      </dgm:t>
    </dgm:pt>
    <dgm:pt modelId="{6C906388-9355-40D7-BCE7-0B34C196052B}" type="sibTrans" cxnId="{85D807FC-E87A-4494-8B91-947AAD02B5A2}">
      <dgm:prSet/>
      <dgm:spPr/>
      <dgm:t>
        <a:bodyPr/>
        <a:lstStyle/>
        <a:p>
          <a:endParaRPr lang="en-US"/>
        </a:p>
      </dgm:t>
    </dgm:pt>
    <dgm:pt modelId="{20148CED-D9C7-4336-B02F-84A611949D61}" type="pres">
      <dgm:prSet presAssocID="{532CB1E0-BFAF-4AAB-B086-26BE025A0CC4}" presName="Name0" presStyleCnt="0">
        <dgm:presLayoutVars>
          <dgm:chMax val="7"/>
          <dgm:chPref val="7"/>
          <dgm:dir/>
        </dgm:presLayoutVars>
      </dgm:prSet>
      <dgm:spPr/>
    </dgm:pt>
    <dgm:pt modelId="{57903C49-5554-4496-B928-F0A85468B3AE}" type="pres">
      <dgm:prSet presAssocID="{532CB1E0-BFAF-4AAB-B086-26BE025A0CC4}" presName="Name1" presStyleCnt="0"/>
      <dgm:spPr/>
    </dgm:pt>
    <dgm:pt modelId="{09BC0D0F-D90B-4389-9FAD-E68007572DC2}" type="pres">
      <dgm:prSet presAssocID="{532CB1E0-BFAF-4AAB-B086-26BE025A0CC4}" presName="cycle" presStyleCnt="0"/>
      <dgm:spPr/>
    </dgm:pt>
    <dgm:pt modelId="{BB43812D-A228-44F6-8B3E-F6A5479C7D08}" type="pres">
      <dgm:prSet presAssocID="{532CB1E0-BFAF-4AAB-B086-26BE025A0CC4}" presName="srcNode" presStyleLbl="node1" presStyleIdx="0" presStyleCnt="7"/>
      <dgm:spPr/>
    </dgm:pt>
    <dgm:pt modelId="{438FE5A4-BB47-43DC-89E3-D397895FE7E2}" type="pres">
      <dgm:prSet presAssocID="{532CB1E0-BFAF-4AAB-B086-26BE025A0CC4}" presName="conn" presStyleLbl="parChTrans1D2" presStyleIdx="0" presStyleCnt="1"/>
      <dgm:spPr/>
    </dgm:pt>
    <dgm:pt modelId="{10A0B11B-5634-4557-8702-33D58F963579}" type="pres">
      <dgm:prSet presAssocID="{532CB1E0-BFAF-4AAB-B086-26BE025A0CC4}" presName="extraNode" presStyleLbl="node1" presStyleIdx="0" presStyleCnt="7"/>
      <dgm:spPr/>
    </dgm:pt>
    <dgm:pt modelId="{CE452DE6-39B6-4E82-8397-2778A73741DE}" type="pres">
      <dgm:prSet presAssocID="{532CB1E0-BFAF-4AAB-B086-26BE025A0CC4}" presName="dstNode" presStyleLbl="node1" presStyleIdx="0" presStyleCnt="7"/>
      <dgm:spPr/>
    </dgm:pt>
    <dgm:pt modelId="{3645BC15-ABF3-47C2-93AF-5EEBB52845E2}" type="pres">
      <dgm:prSet presAssocID="{56CD57C2-DFCB-479C-8EDE-0FD2F88E2BEF}" presName="text_1" presStyleLbl="node1" presStyleIdx="0" presStyleCnt="7">
        <dgm:presLayoutVars>
          <dgm:bulletEnabled val="1"/>
        </dgm:presLayoutVars>
      </dgm:prSet>
      <dgm:spPr/>
    </dgm:pt>
    <dgm:pt modelId="{68D83BDC-DA61-4B6B-8719-215F37154611}" type="pres">
      <dgm:prSet presAssocID="{56CD57C2-DFCB-479C-8EDE-0FD2F88E2BEF}" presName="accent_1" presStyleCnt="0"/>
      <dgm:spPr/>
    </dgm:pt>
    <dgm:pt modelId="{7CB760C9-6F78-4DD1-AABE-9C3A81922D1F}" type="pres">
      <dgm:prSet presAssocID="{56CD57C2-DFCB-479C-8EDE-0FD2F88E2BEF}" presName="accentRepeatNode" presStyleLbl="solidFgAcc1" presStyleIdx="0" presStyleCnt="7"/>
      <dgm:spPr/>
    </dgm:pt>
    <dgm:pt modelId="{0BDD65EA-DFEB-4010-8905-2BE65D7460B6}" type="pres">
      <dgm:prSet presAssocID="{2F9F1692-77A6-4B9E-8C80-3CC9777C2AF7}" presName="text_2" presStyleLbl="node1" presStyleIdx="1" presStyleCnt="7">
        <dgm:presLayoutVars>
          <dgm:bulletEnabled val="1"/>
        </dgm:presLayoutVars>
      </dgm:prSet>
      <dgm:spPr/>
    </dgm:pt>
    <dgm:pt modelId="{C093E00B-5F61-4681-B98F-74AEA360AE89}" type="pres">
      <dgm:prSet presAssocID="{2F9F1692-77A6-4B9E-8C80-3CC9777C2AF7}" presName="accent_2" presStyleCnt="0"/>
      <dgm:spPr/>
    </dgm:pt>
    <dgm:pt modelId="{2F56E6BF-3443-4729-A87A-BC16BD03BF9F}" type="pres">
      <dgm:prSet presAssocID="{2F9F1692-77A6-4B9E-8C80-3CC9777C2AF7}" presName="accentRepeatNode" presStyleLbl="solidFgAcc1" presStyleIdx="1" presStyleCnt="7"/>
      <dgm:spPr/>
    </dgm:pt>
    <dgm:pt modelId="{63937E56-619E-4464-884D-3F03F84FF195}" type="pres">
      <dgm:prSet presAssocID="{2598AE37-AB97-4EE9-9F30-B9E4E5BDB16C}" presName="text_3" presStyleLbl="node1" presStyleIdx="2" presStyleCnt="7">
        <dgm:presLayoutVars>
          <dgm:bulletEnabled val="1"/>
        </dgm:presLayoutVars>
      </dgm:prSet>
      <dgm:spPr/>
    </dgm:pt>
    <dgm:pt modelId="{1BE5D8EA-64A4-4D1C-A743-ED7FA7E4C19E}" type="pres">
      <dgm:prSet presAssocID="{2598AE37-AB97-4EE9-9F30-B9E4E5BDB16C}" presName="accent_3" presStyleCnt="0"/>
      <dgm:spPr/>
    </dgm:pt>
    <dgm:pt modelId="{DA0D5B01-DF62-462B-BD91-6A4A0B9FF192}" type="pres">
      <dgm:prSet presAssocID="{2598AE37-AB97-4EE9-9F30-B9E4E5BDB16C}" presName="accentRepeatNode" presStyleLbl="solidFgAcc1" presStyleIdx="2" presStyleCnt="7"/>
      <dgm:spPr/>
    </dgm:pt>
    <dgm:pt modelId="{1B1A43CD-3F6C-4399-8316-85EF3819DA69}" type="pres">
      <dgm:prSet presAssocID="{EF1F6C89-1769-439A-8BD7-EFA97B6DABD5}" presName="text_4" presStyleLbl="node1" presStyleIdx="3" presStyleCnt="7">
        <dgm:presLayoutVars>
          <dgm:bulletEnabled val="1"/>
        </dgm:presLayoutVars>
      </dgm:prSet>
      <dgm:spPr/>
    </dgm:pt>
    <dgm:pt modelId="{F24B927C-D2A1-43FE-83E2-C8A533E7E0C1}" type="pres">
      <dgm:prSet presAssocID="{EF1F6C89-1769-439A-8BD7-EFA97B6DABD5}" presName="accent_4" presStyleCnt="0"/>
      <dgm:spPr/>
    </dgm:pt>
    <dgm:pt modelId="{88088239-BA22-41FF-B14A-6219E8818CC7}" type="pres">
      <dgm:prSet presAssocID="{EF1F6C89-1769-439A-8BD7-EFA97B6DABD5}" presName="accentRepeatNode" presStyleLbl="solidFgAcc1" presStyleIdx="3" presStyleCnt="7"/>
      <dgm:spPr/>
    </dgm:pt>
    <dgm:pt modelId="{1A3AA062-04B4-4F52-8478-31F271D78B77}" type="pres">
      <dgm:prSet presAssocID="{C013878A-1A0C-4049-BB2D-189D7C18F9C9}" presName="text_5" presStyleLbl="node1" presStyleIdx="4" presStyleCnt="7">
        <dgm:presLayoutVars>
          <dgm:bulletEnabled val="1"/>
        </dgm:presLayoutVars>
      </dgm:prSet>
      <dgm:spPr/>
    </dgm:pt>
    <dgm:pt modelId="{C39F32FF-1A26-4D8E-BFD6-822626066AD0}" type="pres">
      <dgm:prSet presAssocID="{C013878A-1A0C-4049-BB2D-189D7C18F9C9}" presName="accent_5" presStyleCnt="0"/>
      <dgm:spPr/>
    </dgm:pt>
    <dgm:pt modelId="{67A5EB36-9A3B-4598-AFFC-5E3663489F29}" type="pres">
      <dgm:prSet presAssocID="{C013878A-1A0C-4049-BB2D-189D7C18F9C9}" presName="accentRepeatNode" presStyleLbl="solidFgAcc1" presStyleIdx="4" presStyleCnt="7"/>
      <dgm:spPr/>
    </dgm:pt>
    <dgm:pt modelId="{F90C1918-91BA-436B-8A4D-B7468A21439A}" type="pres">
      <dgm:prSet presAssocID="{C5CB5DF3-7C6B-47AC-9F1A-52F9DC1A66F0}" presName="text_6" presStyleLbl="node1" presStyleIdx="5" presStyleCnt="7">
        <dgm:presLayoutVars>
          <dgm:bulletEnabled val="1"/>
        </dgm:presLayoutVars>
      </dgm:prSet>
      <dgm:spPr/>
    </dgm:pt>
    <dgm:pt modelId="{B536C7B5-74BC-470D-869B-7714193E95CC}" type="pres">
      <dgm:prSet presAssocID="{C5CB5DF3-7C6B-47AC-9F1A-52F9DC1A66F0}" presName="accent_6" presStyleCnt="0"/>
      <dgm:spPr/>
    </dgm:pt>
    <dgm:pt modelId="{8DA6D3F9-B3EC-4148-9CD2-E9DFFCEC975B}" type="pres">
      <dgm:prSet presAssocID="{C5CB5DF3-7C6B-47AC-9F1A-52F9DC1A66F0}" presName="accentRepeatNode" presStyleLbl="solidFgAcc1" presStyleIdx="5" presStyleCnt="7"/>
      <dgm:spPr/>
    </dgm:pt>
    <dgm:pt modelId="{8B58C90E-2819-45CC-A6B8-B2A5D9BFB6C2}" type="pres">
      <dgm:prSet presAssocID="{F9500A46-097B-4A93-83D7-6C58E8469539}" presName="text_7" presStyleLbl="node1" presStyleIdx="6" presStyleCnt="7">
        <dgm:presLayoutVars>
          <dgm:bulletEnabled val="1"/>
        </dgm:presLayoutVars>
      </dgm:prSet>
      <dgm:spPr/>
    </dgm:pt>
    <dgm:pt modelId="{86C9737B-F47A-4224-95C2-F36A6790591F}" type="pres">
      <dgm:prSet presAssocID="{F9500A46-097B-4A93-83D7-6C58E8469539}" presName="accent_7" presStyleCnt="0"/>
      <dgm:spPr/>
    </dgm:pt>
    <dgm:pt modelId="{B25298C4-BF61-4D9D-9F02-C3B1C6F2206A}" type="pres">
      <dgm:prSet presAssocID="{F9500A46-097B-4A93-83D7-6C58E8469539}" presName="accentRepeatNode" presStyleLbl="solidFgAcc1" presStyleIdx="6" presStyleCnt="7"/>
      <dgm:spPr/>
    </dgm:pt>
  </dgm:ptLst>
  <dgm:cxnLst>
    <dgm:cxn modelId="{E1AFE10E-F5E6-45DE-91CC-E6EE30451CAD}" type="presOf" srcId="{C013878A-1A0C-4049-BB2D-189D7C18F9C9}" destId="{1A3AA062-04B4-4F52-8478-31F271D78B77}" srcOrd="0" destOrd="0" presId="urn:microsoft.com/office/officeart/2008/layout/VerticalCurvedList"/>
    <dgm:cxn modelId="{A613A827-8F3B-4397-8486-80C8971A50EA}" srcId="{532CB1E0-BFAF-4AAB-B086-26BE025A0CC4}" destId="{2F9F1692-77A6-4B9E-8C80-3CC9777C2AF7}" srcOrd="1" destOrd="0" parTransId="{C5D9D0FD-6C13-434B-AF13-83CD9C9BCD0B}" sibTransId="{2F71DB98-F401-444F-9B05-1B38491FC2C1}"/>
    <dgm:cxn modelId="{99A9FC5D-75B0-4B22-B5D7-AD810DF7AD0F}" type="presOf" srcId="{56CD57C2-DFCB-479C-8EDE-0FD2F88E2BEF}" destId="{3645BC15-ABF3-47C2-93AF-5EEBB52845E2}" srcOrd="0" destOrd="0" presId="urn:microsoft.com/office/officeart/2008/layout/VerticalCurvedList"/>
    <dgm:cxn modelId="{8060B25E-0E0B-4F8B-89BD-4D17F15262DB}" type="presOf" srcId="{2F9F1692-77A6-4B9E-8C80-3CC9777C2AF7}" destId="{0BDD65EA-DFEB-4010-8905-2BE65D7460B6}" srcOrd="0" destOrd="0" presId="urn:microsoft.com/office/officeart/2008/layout/VerticalCurvedList"/>
    <dgm:cxn modelId="{6F311F66-12D4-46A2-B01A-A5DB2088D45A}" type="presOf" srcId="{AFC45096-D767-4672-9A69-66599F8EFFE1}" destId="{438FE5A4-BB47-43DC-89E3-D397895FE7E2}" srcOrd="0" destOrd="0" presId="urn:microsoft.com/office/officeart/2008/layout/VerticalCurvedList"/>
    <dgm:cxn modelId="{57C1AC47-51DC-4CF2-8D01-6189600AACD7}" type="presOf" srcId="{EF1F6C89-1769-439A-8BD7-EFA97B6DABD5}" destId="{1B1A43CD-3F6C-4399-8316-85EF3819DA69}" srcOrd="0" destOrd="0" presId="urn:microsoft.com/office/officeart/2008/layout/VerticalCurvedList"/>
    <dgm:cxn modelId="{6548CB75-BC74-4CAC-97D7-182325FE5E4C}" srcId="{532CB1E0-BFAF-4AAB-B086-26BE025A0CC4}" destId="{C013878A-1A0C-4049-BB2D-189D7C18F9C9}" srcOrd="4" destOrd="0" parTransId="{D158C0BC-B0DD-49BD-81D1-8E3B5AAF9B71}" sibTransId="{8F5DBA7C-D5CC-489C-AD64-FFF265E1AD9F}"/>
    <dgm:cxn modelId="{E6119E56-99C6-44F9-9A48-F33E3493AD38}" srcId="{532CB1E0-BFAF-4AAB-B086-26BE025A0CC4}" destId="{56CD57C2-DFCB-479C-8EDE-0FD2F88E2BEF}" srcOrd="0" destOrd="0" parTransId="{77F3E277-1996-4511-B091-3066F6263545}" sibTransId="{AFC45096-D767-4672-9A69-66599F8EFFE1}"/>
    <dgm:cxn modelId="{328ECF88-CC6D-4441-9831-AED198D5FAE7}" type="presOf" srcId="{532CB1E0-BFAF-4AAB-B086-26BE025A0CC4}" destId="{20148CED-D9C7-4336-B02F-84A611949D61}" srcOrd="0" destOrd="0" presId="urn:microsoft.com/office/officeart/2008/layout/VerticalCurvedList"/>
    <dgm:cxn modelId="{B8C1518F-15ED-4C0B-9026-2318DD02E0FD}" srcId="{532CB1E0-BFAF-4AAB-B086-26BE025A0CC4}" destId="{2598AE37-AB97-4EE9-9F30-B9E4E5BDB16C}" srcOrd="2" destOrd="0" parTransId="{D664D68B-E4F7-4946-832D-FDA17793D1ED}" sibTransId="{101FEF48-2FBF-49F7-9D2C-120FB7AC1E7F}"/>
    <dgm:cxn modelId="{63002C9F-DF9E-45F2-BCD5-AEF5922EBD3A}" srcId="{532CB1E0-BFAF-4AAB-B086-26BE025A0CC4}" destId="{EF1F6C89-1769-439A-8BD7-EFA97B6DABD5}" srcOrd="3" destOrd="0" parTransId="{0A10FC79-153E-4433-97F8-C717A8E43527}" sibTransId="{BA4C5284-98EC-4724-9A81-54FB0096F6D2}"/>
    <dgm:cxn modelId="{3DD6389F-5065-4718-9650-3CD0DB9A211A}" srcId="{532CB1E0-BFAF-4AAB-B086-26BE025A0CC4}" destId="{C5CB5DF3-7C6B-47AC-9F1A-52F9DC1A66F0}" srcOrd="5" destOrd="0" parTransId="{9FDA2728-088E-4F1B-AD39-1E1491C44D38}" sibTransId="{E7C8716E-FDD9-44B9-883B-91BE59A0C9B7}"/>
    <dgm:cxn modelId="{07CE04C9-6982-4D92-8A95-A18EBF25E50E}" type="presOf" srcId="{F9500A46-097B-4A93-83D7-6C58E8469539}" destId="{8B58C90E-2819-45CC-A6B8-B2A5D9BFB6C2}" srcOrd="0" destOrd="0" presId="urn:microsoft.com/office/officeart/2008/layout/VerticalCurvedList"/>
    <dgm:cxn modelId="{742A7DC9-880A-410A-967D-FE4575EB4DC8}" type="presOf" srcId="{C5CB5DF3-7C6B-47AC-9F1A-52F9DC1A66F0}" destId="{F90C1918-91BA-436B-8A4D-B7468A21439A}" srcOrd="0" destOrd="0" presId="urn:microsoft.com/office/officeart/2008/layout/VerticalCurvedList"/>
    <dgm:cxn modelId="{85D807FC-E87A-4494-8B91-947AAD02B5A2}" srcId="{532CB1E0-BFAF-4AAB-B086-26BE025A0CC4}" destId="{F9500A46-097B-4A93-83D7-6C58E8469539}" srcOrd="6" destOrd="0" parTransId="{806BF4E4-38B2-4BAB-86CF-AEDA6119BD6B}" sibTransId="{6C906388-9355-40D7-BCE7-0B34C196052B}"/>
    <dgm:cxn modelId="{4237B1FD-7B38-4017-BB4C-7C92DAA12030}" type="presOf" srcId="{2598AE37-AB97-4EE9-9F30-B9E4E5BDB16C}" destId="{63937E56-619E-4464-884D-3F03F84FF195}" srcOrd="0" destOrd="0" presId="urn:microsoft.com/office/officeart/2008/layout/VerticalCurvedList"/>
    <dgm:cxn modelId="{7720373C-E38C-4835-9CD0-2A202C98DD2D}" type="presParOf" srcId="{20148CED-D9C7-4336-B02F-84A611949D61}" destId="{57903C49-5554-4496-B928-F0A85468B3AE}" srcOrd="0" destOrd="0" presId="urn:microsoft.com/office/officeart/2008/layout/VerticalCurvedList"/>
    <dgm:cxn modelId="{D58D3DD4-8750-460E-B135-FE92B952BFC9}" type="presParOf" srcId="{57903C49-5554-4496-B928-F0A85468B3AE}" destId="{09BC0D0F-D90B-4389-9FAD-E68007572DC2}" srcOrd="0" destOrd="0" presId="urn:microsoft.com/office/officeart/2008/layout/VerticalCurvedList"/>
    <dgm:cxn modelId="{078DC301-CD06-4ECB-80C9-47485C973F86}" type="presParOf" srcId="{09BC0D0F-D90B-4389-9FAD-E68007572DC2}" destId="{BB43812D-A228-44F6-8B3E-F6A5479C7D08}" srcOrd="0" destOrd="0" presId="urn:microsoft.com/office/officeart/2008/layout/VerticalCurvedList"/>
    <dgm:cxn modelId="{86F9CCAA-66E1-4F9F-A0D4-B6165947C1B3}" type="presParOf" srcId="{09BC0D0F-D90B-4389-9FAD-E68007572DC2}" destId="{438FE5A4-BB47-43DC-89E3-D397895FE7E2}" srcOrd="1" destOrd="0" presId="urn:microsoft.com/office/officeart/2008/layout/VerticalCurvedList"/>
    <dgm:cxn modelId="{F8E450B2-E172-4CAE-9793-44CC2488AB7E}" type="presParOf" srcId="{09BC0D0F-D90B-4389-9FAD-E68007572DC2}" destId="{10A0B11B-5634-4557-8702-33D58F963579}" srcOrd="2" destOrd="0" presId="urn:microsoft.com/office/officeart/2008/layout/VerticalCurvedList"/>
    <dgm:cxn modelId="{60A11687-B26A-4344-99E3-07906F06036C}" type="presParOf" srcId="{09BC0D0F-D90B-4389-9FAD-E68007572DC2}" destId="{CE452DE6-39B6-4E82-8397-2778A73741DE}" srcOrd="3" destOrd="0" presId="urn:microsoft.com/office/officeart/2008/layout/VerticalCurvedList"/>
    <dgm:cxn modelId="{BE597B33-ACBE-4693-ACCA-4A300717FD57}" type="presParOf" srcId="{57903C49-5554-4496-B928-F0A85468B3AE}" destId="{3645BC15-ABF3-47C2-93AF-5EEBB52845E2}" srcOrd="1" destOrd="0" presId="urn:microsoft.com/office/officeart/2008/layout/VerticalCurvedList"/>
    <dgm:cxn modelId="{08FE6EAA-6D40-47AA-ACF3-134525493B12}" type="presParOf" srcId="{57903C49-5554-4496-B928-F0A85468B3AE}" destId="{68D83BDC-DA61-4B6B-8719-215F37154611}" srcOrd="2" destOrd="0" presId="urn:microsoft.com/office/officeart/2008/layout/VerticalCurvedList"/>
    <dgm:cxn modelId="{5C0EC4C5-C17A-4EBE-95EA-990DA6E315EE}" type="presParOf" srcId="{68D83BDC-DA61-4B6B-8719-215F37154611}" destId="{7CB760C9-6F78-4DD1-AABE-9C3A81922D1F}" srcOrd="0" destOrd="0" presId="urn:microsoft.com/office/officeart/2008/layout/VerticalCurvedList"/>
    <dgm:cxn modelId="{783B9034-C797-4939-8EDF-C8549FC8C6D8}" type="presParOf" srcId="{57903C49-5554-4496-B928-F0A85468B3AE}" destId="{0BDD65EA-DFEB-4010-8905-2BE65D7460B6}" srcOrd="3" destOrd="0" presId="urn:microsoft.com/office/officeart/2008/layout/VerticalCurvedList"/>
    <dgm:cxn modelId="{9FE24C40-1001-444A-9FA0-A7139F0F9EBB}" type="presParOf" srcId="{57903C49-5554-4496-B928-F0A85468B3AE}" destId="{C093E00B-5F61-4681-B98F-74AEA360AE89}" srcOrd="4" destOrd="0" presId="urn:microsoft.com/office/officeart/2008/layout/VerticalCurvedList"/>
    <dgm:cxn modelId="{07FD22A3-A091-4F7A-9D3E-72DF6490EDF4}" type="presParOf" srcId="{C093E00B-5F61-4681-B98F-74AEA360AE89}" destId="{2F56E6BF-3443-4729-A87A-BC16BD03BF9F}" srcOrd="0" destOrd="0" presId="urn:microsoft.com/office/officeart/2008/layout/VerticalCurvedList"/>
    <dgm:cxn modelId="{7535CF67-D09D-49E3-909A-A0A99FF8DDEF}" type="presParOf" srcId="{57903C49-5554-4496-B928-F0A85468B3AE}" destId="{63937E56-619E-4464-884D-3F03F84FF195}" srcOrd="5" destOrd="0" presId="urn:microsoft.com/office/officeart/2008/layout/VerticalCurvedList"/>
    <dgm:cxn modelId="{B92E66B6-3CC3-48CA-A1DA-F30FDD14DB9B}" type="presParOf" srcId="{57903C49-5554-4496-B928-F0A85468B3AE}" destId="{1BE5D8EA-64A4-4D1C-A743-ED7FA7E4C19E}" srcOrd="6" destOrd="0" presId="urn:microsoft.com/office/officeart/2008/layout/VerticalCurvedList"/>
    <dgm:cxn modelId="{2A0420FE-C9D7-4AF4-B14E-00365CA41F2D}" type="presParOf" srcId="{1BE5D8EA-64A4-4D1C-A743-ED7FA7E4C19E}" destId="{DA0D5B01-DF62-462B-BD91-6A4A0B9FF192}" srcOrd="0" destOrd="0" presId="urn:microsoft.com/office/officeart/2008/layout/VerticalCurvedList"/>
    <dgm:cxn modelId="{D7D64B23-1318-46EC-90B4-458A15FCB608}" type="presParOf" srcId="{57903C49-5554-4496-B928-F0A85468B3AE}" destId="{1B1A43CD-3F6C-4399-8316-85EF3819DA69}" srcOrd="7" destOrd="0" presId="urn:microsoft.com/office/officeart/2008/layout/VerticalCurvedList"/>
    <dgm:cxn modelId="{7CFFE350-8D56-429C-9A45-4F1496B4C826}" type="presParOf" srcId="{57903C49-5554-4496-B928-F0A85468B3AE}" destId="{F24B927C-D2A1-43FE-83E2-C8A533E7E0C1}" srcOrd="8" destOrd="0" presId="urn:microsoft.com/office/officeart/2008/layout/VerticalCurvedList"/>
    <dgm:cxn modelId="{8495261E-0DB5-48DD-8B55-A3FE5D8E1C5A}" type="presParOf" srcId="{F24B927C-D2A1-43FE-83E2-C8A533E7E0C1}" destId="{88088239-BA22-41FF-B14A-6219E8818CC7}" srcOrd="0" destOrd="0" presId="urn:microsoft.com/office/officeart/2008/layout/VerticalCurvedList"/>
    <dgm:cxn modelId="{5C8458F2-88CA-490A-B472-BA485BFF9F8C}" type="presParOf" srcId="{57903C49-5554-4496-B928-F0A85468B3AE}" destId="{1A3AA062-04B4-4F52-8478-31F271D78B77}" srcOrd="9" destOrd="0" presId="urn:microsoft.com/office/officeart/2008/layout/VerticalCurvedList"/>
    <dgm:cxn modelId="{894D494D-DE19-46A5-9602-B3B481112AC6}" type="presParOf" srcId="{57903C49-5554-4496-B928-F0A85468B3AE}" destId="{C39F32FF-1A26-4D8E-BFD6-822626066AD0}" srcOrd="10" destOrd="0" presId="urn:microsoft.com/office/officeart/2008/layout/VerticalCurvedList"/>
    <dgm:cxn modelId="{05840C26-7C8D-4AD2-8C90-5E3B5AB845C2}" type="presParOf" srcId="{C39F32FF-1A26-4D8E-BFD6-822626066AD0}" destId="{67A5EB36-9A3B-4598-AFFC-5E3663489F29}" srcOrd="0" destOrd="0" presId="urn:microsoft.com/office/officeart/2008/layout/VerticalCurvedList"/>
    <dgm:cxn modelId="{C059B87D-7C5A-4DAD-AD30-DCC8C2114CAB}" type="presParOf" srcId="{57903C49-5554-4496-B928-F0A85468B3AE}" destId="{F90C1918-91BA-436B-8A4D-B7468A21439A}" srcOrd="11" destOrd="0" presId="urn:microsoft.com/office/officeart/2008/layout/VerticalCurvedList"/>
    <dgm:cxn modelId="{77B59151-1431-412B-932C-05AC8B8E8B69}" type="presParOf" srcId="{57903C49-5554-4496-B928-F0A85468B3AE}" destId="{B536C7B5-74BC-470D-869B-7714193E95CC}" srcOrd="12" destOrd="0" presId="urn:microsoft.com/office/officeart/2008/layout/VerticalCurvedList"/>
    <dgm:cxn modelId="{E8513FA5-E0B4-4D73-9D0E-64D295CE1A63}" type="presParOf" srcId="{B536C7B5-74BC-470D-869B-7714193E95CC}" destId="{8DA6D3F9-B3EC-4148-9CD2-E9DFFCEC975B}" srcOrd="0" destOrd="0" presId="urn:microsoft.com/office/officeart/2008/layout/VerticalCurvedList"/>
    <dgm:cxn modelId="{42C32CDB-622B-43C5-AFA7-DFAB2EE19976}" type="presParOf" srcId="{57903C49-5554-4496-B928-F0A85468B3AE}" destId="{8B58C90E-2819-45CC-A6B8-B2A5D9BFB6C2}" srcOrd="13" destOrd="0" presId="urn:microsoft.com/office/officeart/2008/layout/VerticalCurvedList"/>
    <dgm:cxn modelId="{45A2BEAC-D2A1-416C-85B2-AAE85DFB1AFD}" type="presParOf" srcId="{57903C49-5554-4496-B928-F0A85468B3AE}" destId="{86C9737B-F47A-4224-95C2-F36A6790591F}" srcOrd="14" destOrd="0" presId="urn:microsoft.com/office/officeart/2008/layout/VerticalCurvedList"/>
    <dgm:cxn modelId="{596097E8-30C4-4133-B781-D1FCB7A2365A}" type="presParOf" srcId="{86C9737B-F47A-4224-95C2-F36A6790591F}" destId="{B25298C4-BF61-4D9D-9F02-C3B1C6F2206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3C766A65-4A4D-408D-87B9-64A61E5B4A8F}"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D06C6530-D5F3-4503-96AD-0979495DAAEC}">
      <dgm:prSet/>
      <dgm:spPr/>
      <dgm:t>
        <a:bodyPr/>
        <a:lstStyle/>
        <a:p>
          <a:r>
            <a:rPr lang="en-US" dirty="0"/>
            <a:t>Stress reduction techniques</a:t>
          </a:r>
        </a:p>
      </dgm:t>
    </dgm:pt>
    <dgm:pt modelId="{0B49983B-0887-4A92-891E-6FF9C2FB3C6C}" type="parTrans" cxnId="{7145CCAF-3EA1-4F25-BC8E-26FEBE52768E}">
      <dgm:prSet/>
      <dgm:spPr/>
      <dgm:t>
        <a:bodyPr/>
        <a:lstStyle/>
        <a:p>
          <a:endParaRPr lang="en-US"/>
        </a:p>
      </dgm:t>
    </dgm:pt>
    <dgm:pt modelId="{71222F83-440A-4644-B575-A4F9EC862B32}" type="sibTrans" cxnId="{7145CCAF-3EA1-4F25-BC8E-26FEBE52768E}">
      <dgm:prSet/>
      <dgm:spPr/>
      <dgm:t>
        <a:bodyPr/>
        <a:lstStyle/>
        <a:p>
          <a:endParaRPr lang="en-US"/>
        </a:p>
      </dgm:t>
    </dgm:pt>
    <dgm:pt modelId="{C33C06A8-2939-4E10-94C1-140C5B9ADB8D}">
      <dgm:prSet/>
      <dgm:spPr/>
      <dgm:t>
        <a:bodyPr/>
        <a:lstStyle/>
        <a:p>
          <a:r>
            <a:rPr lang="en-US" dirty="0"/>
            <a:t>Counseling</a:t>
          </a:r>
        </a:p>
      </dgm:t>
    </dgm:pt>
    <dgm:pt modelId="{A232C3D8-CC2D-48E8-8F86-0B9080C77521}" type="parTrans" cxnId="{B74CAEB5-968E-4EF7-A1AA-2BB6EBE90816}">
      <dgm:prSet/>
      <dgm:spPr/>
      <dgm:t>
        <a:bodyPr/>
        <a:lstStyle/>
        <a:p>
          <a:endParaRPr lang="en-US"/>
        </a:p>
      </dgm:t>
    </dgm:pt>
    <dgm:pt modelId="{BAB61E69-D4F0-4447-A6EC-995989845892}" type="sibTrans" cxnId="{B74CAEB5-968E-4EF7-A1AA-2BB6EBE90816}">
      <dgm:prSet/>
      <dgm:spPr/>
      <dgm:t>
        <a:bodyPr/>
        <a:lstStyle/>
        <a:p>
          <a:endParaRPr lang="en-US"/>
        </a:p>
      </dgm:t>
    </dgm:pt>
    <dgm:pt modelId="{D85C64D7-2E10-4CC8-8FCE-F3645CC397B5}">
      <dgm:prSet/>
      <dgm:spPr/>
      <dgm:t>
        <a:bodyPr/>
        <a:lstStyle/>
        <a:p>
          <a:r>
            <a:rPr lang="en-US" dirty="0"/>
            <a:t>Searching out New CHALLENGES</a:t>
          </a:r>
        </a:p>
      </dgm:t>
    </dgm:pt>
    <dgm:pt modelId="{ED4F9AE1-81A4-456E-962E-B1E945EC18E7}" type="parTrans" cxnId="{94025D7F-461A-4C2E-80C4-9F5882CBF3B9}">
      <dgm:prSet/>
      <dgm:spPr/>
      <dgm:t>
        <a:bodyPr/>
        <a:lstStyle/>
        <a:p>
          <a:endParaRPr lang="en-US"/>
        </a:p>
      </dgm:t>
    </dgm:pt>
    <dgm:pt modelId="{533D508D-4144-4F1F-887C-3566E6457A47}" type="sibTrans" cxnId="{94025D7F-461A-4C2E-80C4-9F5882CBF3B9}">
      <dgm:prSet/>
      <dgm:spPr/>
      <dgm:t>
        <a:bodyPr/>
        <a:lstStyle/>
        <a:p>
          <a:endParaRPr lang="en-US"/>
        </a:p>
      </dgm:t>
    </dgm:pt>
    <dgm:pt modelId="{46CADBB9-79C1-4CFE-80E1-02E0A35D6B93}">
      <dgm:prSet/>
      <dgm:spPr/>
      <dgm:t>
        <a:bodyPr/>
        <a:lstStyle/>
        <a:p>
          <a:r>
            <a:rPr lang="en-US" dirty="0"/>
            <a:t>Work-life Balance</a:t>
          </a:r>
        </a:p>
      </dgm:t>
    </dgm:pt>
    <dgm:pt modelId="{6AD42A6D-8719-49B1-95C6-A98A6DCAD1E2}" type="parTrans" cxnId="{7CFF421A-09CB-4238-AFA6-2F4FE993CD69}">
      <dgm:prSet/>
      <dgm:spPr/>
      <dgm:t>
        <a:bodyPr/>
        <a:lstStyle/>
        <a:p>
          <a:endParaRPr lang="en-US"/>
        </a:p>
      </dgm:t>
    </dgm:pt>
    <dgm:pt modelId="{B0F3D183-B996-4F7A-BE47-EA0EC7B2FDBF}" type="sibTrans" cxnId="{7CFF421A-09CB-4238-AFA6-2F4FE993CD69}">
      <dgm:prSet/>
      <dgm:spPr/>
      <dgm:t>
        <a:bodyPr/>
        <a:lstStyle/>
        <a:p>
          <a:endParaRPr lang="en-US"/>
        </a:p>
      </dgm:t>
    </dgm:pt>
    <dgm:pt modelId="{C5B8DB0E-1057-4D9A-872D-6F0231C4AEED}">
      <dgm:prSet/>
      <dgm:spPr/>
      <dgm:t>
        <a:bodyPr/>
        <a:lstStyle/>
        <a:p>
          <a:r>
            <a:rPr lang="en-US" dirty="0"/>
            <a:t>Financial Balance</a:t>
          </a:r>
        </a:p>
      </dgm:t>
    </dgm:pt>
    <dgm:pt modelId="{04ABF067-659B-4179-90EF-295FE84BC3E9}" type="parTrans" cxnId="{6B2443E1-D5B1-4131-A159-AE084A310ADB}">
      <dgm:prSet/>
      <dgm:spPr/>
      <dgm:t>
        <a:bodyPr/>
        <a:lstStyle/>
        <a:p>
          <a:endParaRPr lang="en-US"/>
        </a:p>
      </dgm:t>
    </dgm:pt>
    <dgm:pt modelId="{78E55711-A491-4601-A434-B16298FB9D71}" type="sibTrans" cxnId="{6B2443E1-D5B1-4131-A159-AE084A310ADB}">
      <dgm:prSet/>
      <dgm:spPr/>
      <dgm:t>
        <a:bodyPr/>
        <a:lstStyle/>
        <a:p>
          <a:endParaRPr lang="en-US"/>
        </a:p>
      </dgm:t>
    </dgm:pt>
    <dgm:pt modelId="{1758C9E0-F5BF-4717-9A16-BE99741C8E9B}">
      <dgm:prSet/>
      <dgm:spPr/>
      <dgm:t>
        <a:bodyPr/>
        <a:lstStyle/>
        <a:p>
          <a:r>
            <a:rPr lang="en-US" dirty="0"/>
            <a:t>Sense of meaning</a:t>
          </a:r>
        </a:p>
      </dgm:t>
    </dgm:pt>
    <dgm:pt modelId="{A5C3608C-7B8C-46C2-ACEC-7C07CB0882B4}" type="parTrans" cxnId="{E509BF9B-0EE2-4BA0-8555-F746673A43F0}">
      <dgm:prSet/>
      <dgm:spPr/>
      <dgm:t>
        <a:bodyPr/>
        <a:lstStyle/>
        <a:p>
          <a:endParaRPr lang="en-US"/>
        </a:p>
      </dgm:t>
    </dgm:pt>
    <dgm:pt modelId="{C39D9708-E7FA-4467-B438-96011F9255B0}" type="sibTrans" cxnId="{E509BF9B-0EE2-4BA0-8555-F746673A43F0}">
      <dgm:prSet/>
      <dgm:spPr/>
      <dgm:t>
        <a:bodyPr/>
        <a:lstStyle/>
        <a:p>
          <a:endParaRPr lang="en-US"/>
        </a:p>
      </dgm:t>
    </dgm:pt>
    <dgm:pt modelId="{55882FCD-A76E-4192-B4B9-6F80FC4F8151}">
      <dgm:prSet/>
      <dgm:spPr/>
      <dgm:t>
        <a:bodyPr/>
        <a:lstStyle/>
        <a:p>
          <a:r>
            <a:rPr lang="en-US" dirty="0"/>
            <a:t>Peer Support </a:t>
          </a:r>
        </a:p>
      </dgm:t>
    </dgm:pt>
    <dgm:pt modelId="{261ED832-8792-4EC1-A7BF-2C1C299D4993}" type="parTrans" cxnId="{F77A0877-8480-4362-870B-B079A73E09BE}">
      <dgm:prSet/>
      <dgm:spPr/>
      <dgm:t>
        <a:bodyPr/>
        <a:lstStyle/>
        <a:p>
          <a:endParaRPr lang="en-US"/>
        </a:p>
      </dgm:t>
    </dgm:pt>
    <dgm:pt modelId="{E02CC9DB-0CC2-4FEE-A8B5-8CF7088A1A9E}" type="sibTrans" cxnId="{F77A0877-8480-4362-870B-B079A73E09BE}">
      <dgm:prSet/>
      <dgm:spPr/>
      <dgm:t>
        <a:bodyPr/>
        <a:lstStyle/>
        <a:p>
          <a:endParaRPr lang="en-US"/>
        </a:p>
      </dgm:t>
    </dgm:pt>
    <dgm:pt modelId="{42E22BC1-A0A3-4C83-AFFB-E610E163039E}" type="pres">
      <dgm:prSet presAssocID="{3C766A65-4A4D-408D-87B9-64A61E5B4A8F}" presName="diagram" presStyleCnt="0">
        <dgm:presLayoutVars>
          <dgm:dir/>
          <dgm:resizeHandles val="exact"/>
        </dgm:presLayoutVars>
      </dgm:prSet>
      <dgm:spPr/>
    </dgm:pt>
    <dgm:pt modelId="{072B3696-5CFD-4A8E-8673-1ED009172760}" type="pres">
      <dgm:prSet presAssocID="{D06C6530-D5F3-4503-96AD-0979495DAAEC}" presName="node" presStyleLbl="node1" presStyleIdx="0" presStyleCnt="7">
        <dgm:presLayoutVars>
          <dgm:bulletEnabled val="1"/>
        </dgm:presLayoutVars>
      </dgm:prSet>
      <dgm:spPr/>
    </dgm:pt>
    <dgm:pt modelId="{7ADDD220-2DBF-4A37-A750-8244B2BAEA60}" type="pres">
      <dgm:prSet presAssocID="{71222F83-440A-4644-B575-A4F9EC862B32}" presName="sibTrans" presStyleCnt="0"/>
      <dgm:spPr/>
    </dgm:pt>
    <dgm:pt modelId="{1E0AAA6E-1B0D-4FC2-AE79-080526A819E4}" type="pres">
      <dgm:prSet presAssocID="{C33C06A8-2939-4E10-94C1-140C5B9ADB8D}" presName="node" presStyleLbl="node1" presStyleIdx="1" presStyleCnt="7">
        <dgm:presLayoutVars>
          <dgm:bulletEnabled val="1"/>
        </dgm:presLayoutVars>
      </dgm:prSet>
      <dgm:spPr/>
    </dgm:pt>
    <dgm:pt modelId="{3D1240BF-127E-43F4-A544-EAAFFBFFB1C8}" type="pres">
      <dgm:prSet presAssocID="{BAB61E69-D4F0-4447-A6EC-995989845892}" presName="sibTrans" presStyleCnt="0"/>
      <dgm:spPr/>
    </dgm:pt>
    <dgm:pt modelId="{ECBD67B6-A75E-4F6C-BE9F-509B4668C997}" type="pres">
      <dgm:prSet presAssocID="{D85C64D7-2E10-4CC8-8FCE-F3645CC397B5}" presName="node" presStyleLbl="node1" presStyleIdx="2" presStyleCnt="7">
        <dgm:presLayoutVars>
          <dgm:bulletEnabled val="1"/>
        </dgm:presLayoutVars>
      </dgm:prSet>
      <dgm:spPr/>
    </dgm:pt>
    <dgm:pt modelId="{DD186E9D-8D5B-4190-B49D-1B5E149D43C1}" type="pres">
      <dgm:prSet presAssocID="{533D508D-4144-4F1F-887C-3566E6457A47}" presName="sibTrans" presStyleCnt="0"/>
      <dgm:spPr/>
    </dgm:pt>
    <dgm:pt modelId="{C120FAA2-38C8-40B5-AB5E-E583440D1310}" type="pres">
      <dgm:prSet presAssocID="{46CADBB9-79C1-4CFE-80E1-02E0A35D6B93}" presName="node" presStyleLbl="node1" presStyleIdx="3" presStyleCnt="7">
        <dgm:presLayoutVars>
          <dgm:bulletEnabled val="1"/>
        </dgm:presLayoutVars>
      </dgm:prSet>
      <dgm:spPr/>
    </dgm:pt>
    <dgm:pt modelId="{DD712D07-E265-4F21-964A-1761C6EA8693}" type="pres">
      <dgm:prSet presAssocID="{B0F3D183-B996-4F7A-BE47-EA0EC7B2FDBF}" presName="sibTrans" presStyleCnt="0"/>
      <dgm:spPr/>
    </dgm:pt>
    <dgm:pt modelId="{EC818615-10FC-41A9-A223-CFDAE2B843E3}" type="pres">
      <dgm:prSet presAssocID="{C5B8DB0E-1057-4D9A-872D-6F0231C4AEED}" presName="node" presStyleLbl="node1" presStyleIdx="4" presStyleCnt="7">
        <dgm:presLayoutVars>
          <dgm:bulletEnabled val="1"/>
        </dgm:presLayoutVars>
      </dgm:prSet>
      <dgm:spPr/>
    </dgm:pt>
    <dgm:pt modelId="{D5C2D11D-7ACF-4A2E-83A5-E01FD2B6EB65}" type="pres">
      <dgm:prSet presAssocID="{78E55711-A491-4601-A434-B16298FB9D71}" presName="sibTrans" presStyleCnt="0"/>
      <dgm:spPr/>
    </dgm:pt>
    <dgm:pt modelId="{B1856DB1-8245-4CC6-AA9F-A43C39200E08}" type="pres">
      <dgm:prSet presAssocID="{1758C9E0-F5BF-4717-9A16-BE99741C8E9B}" presName="node" presStyleLbl="node1" presStyleIdx="5" presStyleCnt="7">
        <dgm:presLayoutVars>
          <dgm:bulletEnabled val="1"/>
        </dgm:presLayoutVars>
      </dgm:prSet>
      <dgm:spPr/>
    </dgm:pt>
    <dgm:pt modelId="{AD7AB2A8-929B-4D28-9B8E-6A38659D3551}" type="pres">
      <dgm:prSet presAssocID="{C39D9708-E7FA-4467-B438-96011F9255B0}" presName="sibTrans" presStyleCnt="0"/>
      <dgm:spPr/>
    </dgm:pt>
    <dgm:pt modelId="{CE693CEB-82A4-44E5-97A2-0195236EE27A}" type="pres">
      <dgm:prSet presAssocID="{55882FCD-A76E-4192-B4B9-6F80FC4F8151}" presName="node" presStyleLbl="node1" presStyleIdx="6" presStyleCnt="7">
        <dgm:presLayoutVars>
          <dgm:bulletEnabled val="1"/>
        </dgm:presLayoutVars>
      </dgm:prSet>
      <dgm:spPr/>
    </dgm:pt>
  </dgm:ptLst>
  <dgm:cxnLst>
    <dgm:cxn modelId="{18AD1912-FC30-4FAC-A9F5-EC9F5DFA7D90}" type="presOf" srcId="{D85C64D7-2E10-4CC8-8FCE-F3645CC397B5}" destId="{ECBD67B6-A75E-4F6C-BE9F-509B4668C997}" srcOrd="0" destOrd="0" presId="urn:microsoft.com/office/officeart/2005/8/layout/default"/>
    <dgm:cxn modelId="{7CFF421A-09CB-4238-AFA6-2F4FE993CD69}" srcId="{3C766A65-4A4D-408D-87B9-64A61E5B4A8F}" destId="{46CADBB9-79C1-4CFE-80E1-02E0A35D6B93}" srcOrd="3" destOrd="0" parTransId="{6AD42A6D-8719-49B1-95C6-A98A6DCAD1E2}" sibTransId="{B0F3D183-B996-4F7A-BE47-EA0EC7B2FDBF}"/>
    <dgm:cxn modelId="{5565F366-9865-424D-ABFF-3672D3349341}" type="presOf" srcId="{55882FCD-A76E-4192-B4B9-6F80FC4F8151}" destId="{CE693CEB-82A4-44E5-97A2-0195236EE27A}" srcOrd="0" destOrd="0" presId="urn:microsoft.com/office/officeart/2005/8/layout/default"/>
    <dgm:cxn modelId="{F77A0877-8480-4362-870B-B079A73E09BE}" srcId="{3C766A65-4A4D-408D-87B9-64A61E5B4A8F}" destId="{55882FCD-A76E-4192-B4B9-6F80FC4F8151}" srcOrd="6" destOrd="0" parTransId="{261ED832-8792-4EC1-A7BF-2C1C299D4993}" sibTransId="{E02CC9DB-0CC2-4FEE-A8B5-8CF7088A1A9E}"/>
    <dgm:cxn modelId="{6DE54A7B-66D5-4ADD-98D1-CC0B01BD21B5}" type="presOf" srcId="{C33C06A8-2939-4E10-94C1-140C5B9ADB8D}" destId="{1E0AAA6E-1B0D-4FC2-AE79-080526A819E4}" srcOrd="0" destOrd="0" presId="urn:microsoft.com/office/officeart/2005/8/layout/default"/>
    <dgm:cxn modelId="{94025D7F-461A-4C2E-80C4-9F5882CBF3B9}" srcId="{3C766A65-4A4D-408D-87B9-64A61E5B4A8F}" destId="{D85C64D7-2E10-4CC8-8FCE-F3645CC397B5}" srcOrd="2" destOrd="0" parTransId="{ED4F9AE1-81A4-456E-962E-B1E945EC18E7}" sibTransId="{533D508D-4144-4F1F-887C-3566E6457A47}"/>
    <dgm:cxn modelId="{13727B96-869C-40E0-AC81-E32B18C13560}" type="presOf" srcId="{46CADBB9-79C1-4CFE-80E1-02E0A35D6B93}" destId="{C120FAA2-38C8-40B5-AB5E-E583440D1310}" srcOrd="0" destOrd="0" presId="urn:microsoft.com/office/officeart/2005/8/layout/default"/>
    <dgm:cxn modelId="{E509BF9B-0EE2-4BA0-8555-F746673A43F0}" srcId="{3C766A65-4A4D-408D-87B9-64A61E5B4A8F}" destId="{1758C9E0-F5BF-4717-9A16-BE99741C8E9B}" srcOrd="5" destOrd="0" parTransId="{A5C3608C-7B8C-46C2-ACEC-7C07CB0882B4}" sibTransId="{C39D9708-E7FA-4467-B438-96011F9255B0}"/>
    <dgm:cxn modelId="{7145CCAF-3EA1-4F25-BC8E-26FEBE52768E}" srcId="{3C766A65-4A4D-408D-87B9-64A61E5B4A8F}" destId="{D06C6530-D5F3-4503-96AD-0979495DAAEC}" srcOrd="0" destOrd="0" parTransId="{0B49983B-0887-4A92-891E-6FF9C2FB3C6C}" sibTransId="{71222F83-440A-4644-B575-A4F9EC862B32}"/>
    <dgm:cxn modelId="{C216A1B0-5A73-4D3F-8DDB-95CD352A542C}" type="presOf" srcId="{1758C9E0-F5BF-4717-9A16-BE99741C8E9B}" destId="{B1856DB1-8245-4CC6-AA9F-A43C39200E08}" srcOrd="0" destOrd="0" presId="urn:microsoft.com/office/officeart/2005/8/layout/default"/>
    <dgm:cxn modelId="{B74CAEB5-968E-4EF7-A1AA-2BB6EBE90816}" srcId="{3C766A65-4A4D-408D-87B9-64A61E5B4A8F}" destId="{C33C06A8-2939-4E10-94C1-140C5B9ADB8D}" srcOrd="1" destOrd="0" parTransId="{A232C3D8-CC2D-48E8-8F86-0B9080C77521}" sibTransId="{BAB61E69-D4F0-4447-A6EC-995989845892}"/>
    <dgm:cxn modelId="{B9A060C2-D6D4-40AA-B10E-7F03824B014F}" type="presOf" srcId="{3C766A65-4A4D-408D-87B9-64A61E5B4A8F}" destId="{42E22BC1-A0A3-4C83-AFFB-E610E163039E}" srcOrd="0" destOrd="0" presId="urn:microsoft.com/office/officeart/2005/8/layout/default"/>
    <dgm:cxn modelId="{0E1E23D2-FDD7-4AC9-87DA-B2C27F5094E0}" type="presOf" srcId="{D06C6530-D5F3-4503-96AD-0979495DAAEC}" destId="{072B3696-5CFD-4A8E-8673-1ED009172760}" srcOrd="0" destOrd="0" presId="urn:microsoft.com/office/officeart/2005/8/layout/default"/>
    <dgm:cxn modelId="{A4A608DD-026F-410F-9194-12A1847445FC}" type="presOf" srcId="{C5B8DB0E-1057-4D9A-872D-6F0231C4AEED}" destId="{EC818615-10FC-41A9-A223-CFDAE2B843E3}" srcOrd="0" destOrd="0" presId="urn:microsoft.com/office/officeart/2005/8/layout/default"/>
    <dgm:cxn modelId="{6B2443E1-D5B1-4131-A159-AE084A310ADB}" srcId="{3C766A65-4A4D-408D-87B9-64A61E5B4A8F}" destId="{C5B8DB0E-1057-4D9A-872D-6F0231C4AEED}" srcOrd="4" destOrd="0" parTransId="{04ABF067-659B-4179-90EF-295FE84BC3E9}" sibTransId="{78E55711-A491-4601-A434-B16298FB9D71}"/>
    <dgm:cxn modelId="{C429C2DD-7B59-4C42-9A1C-1721AC117E8E}" type="presParOf" srcId="{42E22BC1-A0A3-4C83-AFFB-E610E163039E}" destId="{072B3696-5CFD-4A8E-8673-1ED009172760}" srcOrd="0" destOrd="0" presId="urn:microsoft.com/office/officeart/2005/8/layout/default"/>
    <dgm:cxn modelId="{C67B9B1B-EF8A-4C8A-9620-4A6B3F6F30F7}" type="presParOf" srcId="{42E22BC1-A0A3-4C83-AFFB-E610E163039E}" destId="{7ADDD220-2DBF-4A37-A750-8244B2BAEA60}" srcOrd="1" destOrd="0" presId="urn:microsoft.com/office/officeart/2005/8/layout/default"/>
    <dgm:cxn modelId="{8F2F3A66-FECD-4CED-A17B-0664AF9E5F99}" type="presParOf" srcId="{42E22BC1-A0A3-4C83-AFFB-E610E163039E}" destId="{1E0AAA6E-1B0D-4FC2-AE79-080526A819E4}" srcOrd="2" destOrd="0" presId="urn:microsoft.com/office/officeart/2005/8/layout/default"/>
    <dgm:cxn modelId="{7CB39D51-DD5F-4A1F-BD29-5BD0BFD1179E}" type="presParOf" srcId="{42E22BC1-A0A3-4C83-AFFB-E610E163039E}" destId="{3D1240BF-127E-43F4-A544-EAAFFBFFB1C8}" srcOrd="3" destOrd="0" presId="urn:microsoft.com/office/officeart/2005/8/layout/default"/>
    <dgm:cxn modelId="{25EB7BD6-5B49-4F23-A8BE-333CCB2EEEA5}" type="presParOf" srcId="{42E22BC1-A0A3-4C83-AFFB-E610E163039E}" destId="{ECBD67B6-A75E-4F6C-BE9F-509B4668C997}" srcOrd="4" destOrd="0" presId="urn:microsoft.com/office/officeart/2005/8/layout/default"/>
    <dgm:cxn modelId="{F7C7052F-8195-4F27-81C0-36ABB585C1A7}" type="presParOf" srcId="{42E22BC1-A0A3-4C83-AFFB-E610E163039E}" destId="{DD186E9D-8D5B-4190-B49D-1B5E149D43C1}" srcOrd="5" destOrd="0" presId="urn:microsoft.com/office/officeart/2005/8/layout/default"/>
    <dgm:cxn modelId="{C4825FB7-EAFC-4A52-B988-87D3D324E75E}" type="presParOf" srcId="{42E22BC1-A0A3-4C83-AFFB-E610E163039E}" destId="{C120FAA2-38C8-40B5-AB5E-E583440D1310}" srcOrd="6" destOrd="0" presId="urn:microsoft.com/office/officeart/2005/8/layout/default"/>
    <dgm:cxn modelId="{24A4AA37-0D95-4518-AEA2-1236119493B5}" type="presParOf" srcId="{42E22BC1-A0A3-4C83-AFFB-E610E163039E}" destId="{DD712D07-E265-4F21-964A-1761C6EA8693}" srcOrd="7" destOrd="0" presId="urn:microsoft.com/office/officeart/2005/8/layout/default"/>
    <dgm:cxn modelId="{417673A8-3CB0-4F29-95D5-0760ECB2AB86}" type="presParOf" srcId="{42E22BC1-A0A3-4C83-AFFB-E610E163039E}" destId="{EC818615-10FC-41A9-A223-CFDAE2B843E3}" srcOrd="8" destOrd="0" presId="urn:microsoft.com/office/officeart/2005/8/layout/default"/>
    <dgm:cxn modelId="{9C01FD76-A646-43EA-9E44-97840A24475B}" type="presParOf" srcId="{42E22BC1-A0A3-4C83-AFFB-E610E163039E}" destId="{D5C2D11D-7ACF-4A2E-83A5-E01FD2B6EB65}" srcOrd="9" destOrd="0" presId="urn:microsoft.com/office/officeart/2005/8/layout/default"/>
    <dgm:cxn modelId="{A645E4FD-1EE4-4E95-8ACD-881093510D4F}" type="presParOf" srcId="{42E22BC1-A0A3-4C83-AFFB-E610E163039E}" destId="{B1856DB1-8245-4CC6-AA9F-A43C39200E08}" srcOrd="10" destOrd="0" presId="urn:microsoft.com/office/officeart/2005/8/layout/default"/>
    <dgm:cxn modelId="{BEBE5B70-32F2-4908-88ED-8745BEE22600}" type="presParOf" srcId="{42E22BC1-A0A3-4C83-AFFB-E610E163039E}" destId="{AD7AB2A8-929B-4D28-9B8E-6A38659D3551}" srcOrd="11" destOrd="0" presId="urn:microsoft.com/office/officeart/2005/8/layout/default"/>
    <dgm:cxn modelId="{1CE46540-BF8D-40DF-B28E-DC6E62F5419E}" type="presParOf" srcId="{42E22BC1-A0A3-4C83-AFFB-E610E163039E}" destId="{CE693CEB-82A4-44E5-97A2-0195236EE27A}"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F6BBE3E-373A-4CBE-B23D-8DB3316D23BA}" type="doc">
      <dgm:prSet loTypeId="urn:microsoft.com/office/officeart/2016/7/layout/BasicLinearProcessNumbered" loCatId="process" qsTypeId="urn:microsoft.com/office/officeart/2005/8/quickstyle/simple4" qsCatId="simple" csTypeId="urn:microsoft.com/office/officeart/2005/8/colors/accent3_2" csCatId="accent3"/>
      <dgm:spPr/>
      <dgm:t>
        <a:bodyPr/>
        <a:lstStyle/>
        <a:p>
          <a:endParaRPr lang="en-US"/>
        </a:p>
      </dgm:t>
    </dgm:pt>
    <dgm:pt modelId="{383FAF30-2B8D-49FB-B029-825F89BFC1EB}">
      <dgm:prSet/>
      <dgm:spPr/>
      <dgm:t>
        <a:bodyPr/>
        <a:lstStyle/>
        <a:p>
          <a:r>
            <a:rPr lang="en-US" dirty="0"/>
            <a:t>Enlist the support of colleagues, a spouse, or significant other for balancing home and work issues</a:t>
          </a:r>
        </a:p>
      </dgm:t>
    </dgm:pt>
    <dgm:pt modelId="{919AD741-665A-47B1-9FEA-F6909D21BC10}" type="parTrans" cxnId="{A6E38C55-774B-4A92-B95B-8E5BB4E54260}">
      <dgm:prSet/>
      <dgm:spPr/>
      <dgm:t>
        <a:bodyPr/>
        <a:lstStyle/>
        <a:p>
          <a:endParaRPr lang="en-US"/>
        </a:p>
      </dgm:t>
    </dgm:pt>
    <dgm:pt modelId="{78F882C5-D40B-44B9-A652-D32782164618}" type="sibTrans" cxnId="{A6E38C55-774B-4A92-B95B-8E5BB4E54260}">
      <dgm:prSet phldrT="1" phldr="0"/>
      <dgm:spPr/>
      <dgm:t>
        <a:bodyPr/>
        <a:lstStyle/>
        <a:p>
          <a:r>
            <a:rPr lang="en-US"/>
            <a:t>1</a:t>
          </a:r>
          <a:endParaRPr lang="en-US" dirty="0"/>
        </a:p>
      </dgm:t>
    </dgm:pt>
    <dgm:pt modelId="{CEF27D67-B749-4AFF-93C1-AE79D4BCAC66}">
      <dgm:prSet/>
      <dgm:spPr/>
      <dgm:t>
        <a:bodyPr/>
        <a:lstStyle/>
        <a:p>
          <a:r>
            <a:rPr lang="en-US" dirty="0"/>
            <a:t>Seek help from a therapist</a:t>
          </a:r>
        </a:p>
      </dgm:t>
    </dgm:pt>
    <dgm:pt modelId="{185499CB-E2F9-4EDA-8915-FDA0510FFC40}" type="parTrans" cxnId="{DAC59EFF-7B1C-4E1B-80CD-39E3D3239160}">
      <dgm:prSet/>
      <dgm:spPr/>
      <dgm:t>
        <a:bodyPr/>
        <a:lstStyle/>
        <a:p>
          <a:endParaRPr lang="en-US"/>
        </a:p>
      </dgm:t>
    </dgm:pt>
    <dgm:pt modelId="{95ED417F-8C16-41E9-B2F8-D3A0287695EC}" type="sibTrans" cxnId="{DAC59EFF-7B1C-4E1B-80CD-39E3D3239160}">
      <dgm:prSet phldrT="2" phldr="0"/>
      <dgm:spPr/>
      <dgm:t>
        <a:bodyPr/>
        <a:lstStyle/>
        <a:p>
          <a:r>
            <a:rPr lang="en-US"/>
            <a:t>2</a:t>
          </a:r>
          <a:endParaRPr lang="en-US" dirty="0"/>
        </a:p>
      </dgm:t>
    </dgm:pt>
    <dgm:pt modelId="{20DC1003-0990-47DB-A0C3-D58867FFCD29}">
      <dgm:prSet/>
      <dgm:spPr/>
      <dgm:t>
        <a:bodyPr/>
        <a:lstStyle/>
        <a:p>
          <a:r>
            <a:rPr lang="en-US" dirty="0"/>
            <a:t>Women need to work to support each other and provide positive role modeling</a:t>
          </a:r>
        </a:p>
      </dgm:t>
    </dgm:pt>
    <dgm:pt modelId="{7E6FFAF7-CD35-45ED-AC7C-AD0745362922}" type="parTrans" cxnId="{E32000BD-30BF-45B7-A01C-BFE7788B54A4}">
      <dgm:prSet/>
      <dgm:spPr/>
      <dgm:t>
        <a:bodyPr/>
        <a:lstStyle/>
        <a:p>
          <a:endParaRPr lang="en-US"/>
        </a:p>
      </dgm:t>
    </dgm:pt>
    <dgm:pt modelId="{ECA5CC58-90D0-4B11-BD59-68C02CEA5C32}" type="sibTrans" cxnId="{E32000BD-30BF-45B7-A01C-BFE7788B54A4}">
      <dgm:prSet phldrT="3" phldr="0"/>
      <dgm:spPr/>
      <dgm:t>
        <a:bodyPr/>
        <a:lstStyle/>
        <a:p>
          <a:r>
            <a:rPr lang="en-US"/>
            <a:t>3</a:t>
          </a:r>
          <a:endParaRPr lang="en-US" dirty="0"/>
        </a:p>
      </dgm:t>
    </dgm:pt>
    <dgm:pt modelId="{8BEB9846-050B-473D-94D5-01AF2137B6A9}" type="pres">
      <dgm:prSet presAssocID="{FF6BBE3E-373A-4CBE-B23D-8DB3316D23BA}" presName="Name0" presStyleCnt="0">
        <dgm:presLayoutVars>
          <dgm:animLvl val="lvl"/>
          <dgm:resizeHandles val="exact"/>
        </dgm:presLayoutVars>
      </dgm:prSet>
      <dgm:spPr/>
    </dgm:pt>
    <dgm:pt modelId="{29D793B9-CAE8-48E7-B892-7EB2AB4E7F7C}" type="pres">
      <dgm:prSet presAssocID="{383FAF30-2B8D-49FB-B029-825F89BFC1EB}" presName="compositeNode" presStyleCnt="0">
        <dgm:presLayoutVars>
          <dgm:bulletEnabled val="1"/>
        </dgm:presLayoutVars>
      </dgm:prSet>
      <dgm:spPr/>
    </dgm:pt>
    <dgm:pt modelId="{269F0E5C-3B13-4A00-B0F5-8CAE175954DB}" type="pres">
      <dgm:prSet presAssocID="{383FAF30-2B8D-49FB-B029-825F89BFC1EB}" presName="bgRect" presStyleLbl="bgAccFollowNode1" presStyleIdx="0" presStyleCnt="3"/>
      <dgm:spPr/>
    </dgm:pt>
    <dgm:pt modelId="{5B1F038B-0782-4BA6-B0D4-A275E1AD01C8}" type="pres">
      <dgm:prSet presAssocID="{78F882C5-D40B-44B9-A652-D32782164618}" presName="sibTransNodeCircle" presStyleLbl="alignNode1" presStyleIdx="0" presStyleCnt="6">
        <dgm:presLayoutVars>
          <dgm:chMax val="0"/>
          <dgm:bulletEnabled/>
        </dgm:presLayoutVars>
      </dgm:prSet>
      <dgm:spPr/>
    </dgm:pt>
    <dgm:pt modelId="{086A19A4-B916-44B7-AFC1-AAADC3E5D6FD}" type="pres">
      <dgm:prSet presAssocID="{383FAF30-2B8D-49FB-B029-825F89BFC1EB}" presName="bottomLine" presStyleLbl="alignNode1" presStyleIdx="1" presStyleCnt="6">
        <dgm:presLayoutVars/>
      </dgm:prSet>
      <dgm:spPr/>
    </dgm:pt>
    <dgm:pt modelId="{F0A962FF-6653-4435-B9E8-1BB80A5DB67D}" type="pres">
      <dgm:prSet presAssocID="{383FAF30-2B8D-49FB-B029-825F89BFC1EB}" presName="nodeText" presStyleLbl="bgAccFollowNode1" presStyleIdx="0" presStyleCnt="3">
        <dgm:presLayoutVars>
          <dgm:bulletEnabled val="1"/>
        </dgm:presLayoutVars>
      </dgm:prSet>
      <dgm:spPr/>
    </dgm:pt>
    <dgm:pt modelId="{BB7A7041-3EAE-4351-A975-492CA482DBF0}" type="pres">
      <dgm:prSet presAssocID="{78F882C5-D40B-44B9-A652-D32782164618}" presName="sibTrans" presStyleCnt="0"/>
      <dgm:spPr/>
    </dgm:pt>
    <dgm:pt modelId="{F6B29D74-4D0D-4AD9-8665-2B2728A719EA}" type="pres">
      <dgm:prSet presAssocID="{CEF27D67-B749-4AFF-93C1-AE79D4BCAC66}" presName="compositeNode" presStyleCnt="0">
        <dgm:presLayoutVars>
          <dgm:bulletEnabled val="1"/>
        </dgm:presLayoutVars>
      </dgm:prSet>
      <dgm:spPr/>
    </dgm:pt>
    <dgm:pt modelId="{DA0B8244-B4A2-4AE4-A55B-C2249E8935FC}" type="pres">
      <dgm:prSet presAssocID="{CEF27D67-B749-4AFF-93C1-AE79D4BCAC66}" presName="bgRect" presStyleLbl="bgAccFollowNode1" presStyleIdx="1" presStyleCnt="3"/>
      <dgm:spPr/>
    </dgm:pt>
    <dgm:pt modelId="{E2876C9A-9D36-453F-8C8E-D47CC7AD95BA}" type="pres">
      <dgm:prSet presAssocID="{95ED417F-8C16-41E9-B2F8-D3A0287695EC}" presName="sibTransNodeCircle" presStyleLbl="alignNode1" presStyleIdx="2" presStyleCnt="6">
        <dgm:presLayoutVars>
          <dgm:chMax val="0"/>
          <dgm:bulletEnabled/>
        </dgm:presLayoutVars>
      </dgm:prSet>
      <dgm:spPr/>
    </dgm:pt>
    <dgm:pt modelId="{9FF46233-50B9-4B1D-913E-D6AB0566ACDC}" type="pres">
      <dgm:prSet presAssocID="{CEF27D67-B749-4AFF-93C1-AE79D4BCAC66}" presName="bottomLine" presStyleLbl="alignNode1" presStyleIdx="3" presStyleCnt="6">
        <dgm:presLayoutVars/>
      </dgm:prSet>
      <dgm:spPr/>
    </dgm:pt>
    <dgm:pt modelId="{ACE5656E-8458-4ABC-B7B2-42ED3C384F90}" type="pres">
      <dgm:prSet presAssocID="{CEF27D67-B749-4AFF-93C1-AE79D4BCAC66}" presName="nodeText" presStyleLbl="bgAccFollowNode1" presStyleIdx="1" presStyleCnt="3">
        <dgm:presLayoutVars>
          <dgm:bulletEnabled val="1"/>
        </dgm:presLayoutVars>
      </dgm:prSet>
      <dgm:spPr/>
    </dgm:pt>
    <dgm:pt modelId="{AA6A8220-88C5-4C8F-BFEA-EB46915ED98E}" type="pres">
      <dgm:prSet presAssocID="{95ED417F-8C16-41E9-B2F8-D3A0287695EC}" presName="sibTrans" presStyleCnt="0"/>
      <dgm:spPr/>
    </dgm:pt>
    <dgm:pt modelId="{ABA2C6F6-5A6B-415F-A7DD-64B49F37958D}" type="pres">
      <dgm:prSet presAssocID="{20DC1003-0990-47DB-A0C3-D58867FFCD29}" presName="compositeNode" presStyleCnt="0">
        <dgm:presLayoutVars>
          <dgm:bulletEnabled val="1"/>
        </dgm:presLayoutVars>
      </dgm:prSet>
      <dgm:spPr/>
    </dgm:pt>
    <dgm:pt modelId="{849CF582-BD9D-42DA-9385-8F7D21671FEE}" type="pres">
      <dgm:prSet presAssocID="{20DC1003-0990-47DB-A0C3-D58867FFCD29}" presName="bgRect" presStyleLbl="bgAccFollowNode1" presStyleIdx="2" presStyleCnt="3"/>
      <dgm:spPr/>
    </dgm:pt>
    <dgm:pt modelId="{279BA0B1-6F43-44FD-9E2F-ABC10F38C767}" type="pres">
      <dgm:prSet presAssocID="{ECA5CC58-90D0-4B11-BD59-68C02CEA5C32}" presName="sibTransNodeCircle" presStyleLbl="alignNode1" presStyleIdx="4" presStyleCnt="6">
        <dgm:presLayoutVars>
          <dgm:chMax val="0"/>
          <dgm:bulletEnabled/>
        </dgm:presLayoutVars>
      </dgm:prSet>
      <dgm:spPr/>
    </dgm:pt>
    <dgm:pt modelId="{13355786-787C-4885-8AFB-23530706FA59}" type="pres">
      <dgm:prSet presAssocID="{20DC1003-0990-47DB-A0C3-D58867FFCD29}" presName="bottomLine" presStyleLbl="alignNode1" presStyleIdx="5" presStyleCnt="6">
        <dgm:presLayoutVars/>
      </dgm:prSet>
      <dgm:spPr/>
    </dgm:pt>
    <dgm:pt modelId="{9E37DAF0-29BA-467C-A3AA-FB9D8BF4B396}" type="pres">
      <dgm:prSet presAssocID="{20DC1003-0990-47DB-A0C3-D58867FFCD29}" presName="nodeText" presStyleLbl="bgAccFollowNode1" presStyleIdx="2" presStyleCnt="3">
        <dgm:presLayoutVars>
          <dgm:bulletEnabled val="1"/>
        </dgm:presLayoutVars>
      </dgm:prSet>
      <dgm:spPr/>
    </dgm:pt>
  </dgm:ptLst>
  <dgm:cxnLst>
    <dgm:cxn modelId="{E7578325-86E8-4050-B719-E364ACA28D67}" type="presOf" srcId="{95ED417F-8C16-41E9-B2F8-D3A0287695EC}" destId="{E2876C9A-9D36-453F-8C8E-D47CC7AD95BA}" srcOrd="0" destOrd="0" presId="urn:microsoft.com/office/officeart/2016/7/layout/BasicLinearProcessNumbered"/>
    <dgm:cxn modelId="{A00CAB3D-27B6-44E5-AE9A-3B08FFACD319}" type="presOf" srcId="{78F882C5-D40B-44B9-A652-D32782164618}" destId="{5B1F038B-0782-4BA6-B0D4-A275E1AD01C8}" srcOrd="0" destOrd="0" presId="urn:microsoft.com/office/officeart/2016/7/layout/BasicLinearProcessNumbered"/>
    <dgm:cxn modelId="{C0C4D246-AC0E-4BE7-B45C-C7CE46D116AA}" type="presOf" srcId="{20DC1003-0990-47DB-A0C3-D58867FFCD29}" destId="{9E37DAF0-29BA-467C-A3AA-FB9D8BF4B396}" srcOrd="1" destOrd="0" presId="urn:microsoft.com/office/officeart/2016/7/layout/BasicLinearProcessNumbered"/>
    <dgm:cxn modelId="{4D515C51-E120-4D52-A91B-9EF6F946C7A0}" type="presOf" srcId="{CEF27D67-B749-4AFF-93C1-AE79D4BCAC66}" destId="{ACE5656E-8458-4ABC-B7B2-42ED3C384F90}" srcOrd="1" destOrd="0" presId="urn:microsoft.com/office/officeart/2016/7/layout/BasicLinearProcessNumbered"/>
    <dgm:cxn modelId="{6CB71855-FF58-4454-9326-9E9B2A9A0487}" type="presOf" srcId="{ECA5CC58-90D0-4B11-BD59-68C02CEA5C32}" destId="{279BA0B1-6F43-44FD-9E2F-ABC10F38C767}" srcOrd="0" destOrd="0" presId="urn:microsoft.com/office/officeart/2016/7/layout/BasicLinearProcessNumbered"/>
    <dgm:cxn modelId="{A6E38C55-774B-4A92-B95B-8E5BB4E54260}" srcId="{FF6BBE3E-373A-4CBE-B23D-8DB3316D23BA}" destId="{383FAF30-2B8D-49FB-B029-825F89BFC1EB}" srcOrd="0" destOrd="0" parTransId="{919AD741-665A-47B1-9FEA-F6909D21BC10}" sibTransId="{78F882C5-D40B-44B9-A652-D32782164618}"/>
    <dgm:cxn modelId="{118ED459-B55C-477D-9A87-6E5B8D009431}" type="presOf" srcId="{383FAF30-2B8D-49FB-B029-825F89BFC1EB}" destId="{269F0E5C-3B13-4A00-B0F5-8CAE175954DB}" srcOrd="0" destOrd="0" presId="urn:microsoft.com/office/officeart/2016/7/layout/BasicLinearProcessNumbered"/>
    <dgm:cxn modelId="{E32000BD-30BF-45B7-A01C-BFE7788B54A4}" srcId="{FF6BBE3E-373A-4CBE-B23D-8DB3316D23BA}" destId="{20DC1003-0990-47DB-A0C3-D58867FFCD29}" srcOrd="2" destOrd="0" parTransId="{7E6FFAF7-CD35-45ED-AC7C-AD0745362922}" sibTransId="{ECA5CC58-90D0-4B11-BD59-68C02CEA5C32}"/>
    <dgm:cxn modelId="{C51E55C3-B7EA-4B87-854A-1BB968094AE6}" type="presOf" srcId="{383FAF30-2B8D-49FB-B029-825F89BFC1EB}" destId="{F0A962FF-6653-4435-B9E8-1BB80A5DB67D}" srcOrd="1" destOrd="0" presId="urn:microsoft.com/office/officeart/2016/7/layout/BasicLinearProcessNumbered"/>
    <dgm:cxn modelId="{9C0A03DE-CD26-4C0E-B9D3-A6956B068B6D}" type="presOf" srcId="{FF6BBE3E-373A-4CBE-B23D-8DB3316D23BA}" destId="{8BEB9846-050B-473D-94D5-01AF2137B6A9}" srcOrd="0" destOrd="0" presId="urn:microsoft.com/office/officeart/2016/7/layout/BasicLinearProcessNumbered"/>
    <dgm:cxn modelId="{8E007BEF-B338-4845-9250-7E8FF2234D7E}" type="presOf" srcId="{CEF27D67-B749-4AFF-93C1-AE79D4BCAC66}" destId="{DA0B8244-B4A2-4AE4-A55B-C2249E8935FC}" srcOrd="0" destOrd="0" presId="urn:microsoft.com/office/officeart/2016/7/layout/BasicLinearProcessNumbered"/>
    <dgm:cxn modelId="{06CE3DF3-2FAF-4601-AD30-EDACB015B507}" type="presOf" srcId="{20DC1003-0990-47DB-A0C3-D58867FFCD29}" destId="{849CF582-BD9D-42DA-9385-8F7D21671FEE}" srcOrd="0" destOrd="0" presId="urn:microsoft.com/office/officeart/2016/7/layout/BasicLinearProcessNumbered"/>
    <dgm:cxn modelId="{DAC59EFF-7B1C-4E1B-80CD-39E3D3239160}" srcId="{FF6BBE3E-373A-4CBE-B23D-8DB3316D23BA}" destId="{CEF27D67-B749-4AFF-93C1-AE79D4BCAC66}" srcOrd="1" destOrd="0" parTransId="{185499CB-E2F9-4EDA-8915-FDA0510FFC40}" sibTransId="{95ED417F-8C16-41E9-B2F8-D3A0287695EC}"/>
    <dgm:cxn modelId="{559E49B2-A771-451C-921C-711A2513ECB6}" type="presParOf" srcId="{8BEB9846-050B-473D-94D5-01AF2137B6A9}" destId="{29D793B9-CAE8-48E7-B892-7EB2AB4E7F7C}" srcOrd="0" destOrd="0" presId="urn:microsoft.com/office/officeart/2016/7/layout/BasicLinearProcessNumbered"/>
    <dgm:cxn modelId="{43C7339E-D8C1-4493-BF39-9DC4655F7377}" type="presParOf" srcId="{29D793B9-CAE8-48E7-B892-7EB2AB4E7F7C}" destId="{269F0E5C-3B13-4A00-B0F5-8CAE175954DB}" srcOrd="0" destOrd="0" presId="urn:microsoft.com/office/officeart/2016/7/layout/BasicLinearProcessNumbered"/>
    <dgm:cxn modelId="{16168A38-CE37-4A6F-81E6-818850FD5645}" type="presParOf" srcId="{29D793B9-CAE8-48E7-B892-7EB2AB4E7F7C}" destId="{5B1F038B-0782-4BA6-B0D4-A275E1AD01C8}" srcOrd="1" destOrd="0" presId="urn:microsoft.com/office/officeart/2016/7/layout/BasicLinearProcessNumbered"/>
    <dgm:cxn modelId="{82FDC84A-CF72-4345-9335-B3E368A08A42}" type="presParOf" srcId="{29D793B9-CAE8-48E7-B892-7EB2AB4E7F7C}" destId="{086A19A4-B916-44B7-AFC1-AAADC3E5D6FD}" srcOrd="2" destOrd="0" presId="urn:microsoft.com/office/officeart/2016/7/layout/BasicLinearProcessNumbered"/>
    <dgm:cxn modelId="{56A9B052-FF38-4C86-B426-17D24D07719F}" type="presParOf" srcId="{29D793B9-CAE8-48E7-B892-7EB2AB4E7F7C}" destId="{F0A962FF-6653-4435-B9E8-1BB80A5DB67D}" srcOrd="3" destOrd="0" presId="urn:microsoft.com/office/officeart/2016/7/layout/BasicLinearProcessNumbered"/>
    <dgm:cxn modelId="{81CBD94D-B88F-434E-976A-09DB281FE209}" type="presParOf" srcId="{8BEB9846-050B-473D-94D5-01AF2137B6A9}" destId="{BB7A7041-3EAE-4351-A975-492CA482DBF0}" srcOrd="1" destOrd="0" presId="urn:microsoft.com/office/officeart/2016/7/layout/BasicLinearProcessNumbered"/>
    <dgm:cxn modelId="{B7B82219-1BE9-404B-B521-494BB47BACDF}" type="presParOf" srcId="{8BEB9846-050B-473D-94D5-01AF2137B6A9}" destId="{F6B29D74-4D0D-4AD9-8665-2B2728A719EA}" srcOrd="2" destOrd="0" presId="urn:microsoft.com/office/officeart/2016/7/layout/BasicLinearProcessNumbered"/>
    <dgm:cxn modelId="{C265960E-1166-4B61-8225-920E0230581A}" type="presParOf" srcId="{F6B29D74-4D0D-4AD9-8665-2B2728A719EA}" destId="{DA0B8244-B4A2-4AE4-A55B-C2249E8935FC}" srcOrd="0" destOrd="0" presId="urn:microsoft.com/office/officeart/2016/7/layout/BasicLinearProcessNumbered"/>
    <dgm:cxn modelId="{794EF79E-D062-4F11-95CA-7446942ACD2A}" type="presParOf" srcId="{F6B29D74-4D0D-4AD9-8665-2B2728A719EA}" destId="{E2876C9A-9D36-453F-8C8E-D47CC7AD95BA}" srcOrd="1" destOrd="0" presId="urn:microsoft.com/office/officeart/2016/7/layout/BasicLinearProcessNumbered"/>
    <dgm:cxn modelId="{437A20EB-77C3-4DE9-BA7D-F3BFBAA0AE0C}" type="presParOf" srcId="{F6B29D74-4D0D-4AD9-8665-2B2728A719EA}" destId="{9FF46233-50B9-4B1D-913E-D6AB0566ACDC}" srcOrd="2" destOrd="0" presId="urn:microsoft.com/office/officeart/2016/7/layout/BasicLinearProcessNumbered"/>
    <dgm:cxn modelId="{E0F4C687-D878-4DCE-B916-70C2715A0757}" type="presParOf" srcId="{F6B29D74-4D0D-4AD9-8665-2B2728A719EA}" destId="{ACE5656E-8458-4ABC-B7B2-42ED3C384F90}" srcOrd="3" destOrd="0" presId="urn:microsoft.com/office/officeart/2016/7/layout/BasicLinearProcessNumbered"/>
    <dgm:cxn modelId="{18878196-1FA8-4D64-B422-0D3C518F582F}" type="presParOf" srcId="{8BEB9846-050B-473D-94D5-01AF2137B6A9}" destId="{AA6A8220-88C5-4C8F-BFEA-EB46915ED98E}" srcOrd="3" destOrd="0" presId="urn:microsoft.com/office/officeart/2016/7/layout/BasicLinearProcessNumbered"/>
    <dgm:cxn modelId="{5BFB4E1F-1C4E-42CA-88A8-605557FBFAD0}" type="presParOf" srcId="{8BEB9846-050B-473D-94D5-01AF2137B6A9}" destId="{ABA2C6F6-5A6B-415F-A7DD-64B49F37958D}" srcOrd="4" destOrd="0" presId="urn:microsoft.com/office/officeart/2016/7/layout/BasicLinearProcessNumbered"/>
    <dgm:cxn modelId="{73B861A5-65BC-4CDB-A050-BE682B3A90C0}" type="presParOf" srcId="{ABA2C6F6-5A6B-415F-A7DD-64B49F37958D}" destId="{849CF582-BD9D-42DA-9385-8F7D21671FEE}" srcOrd="0" destOrd="0" presId="urn:microsoft.com/office/officeart/2016/7/layout/BasicLinearProcessNumbered"/>
    <dgm:cxn modelId="{8F9FE061-C813-445B-B1F8-E16DA163C914}" type="presParOf" srcId="{ABA2C6F6-5A6B-415F-A7DD-64B49F37958D}" destId="{279BA0B1-6F43-44FD-9E2F-ABC10F38C767}" srcOrd="1" destOrd="0" presId="urn:microsoft.com/office/officeart/2016/7/layout/BasicLinearProcessNumbered"/>
    <dgm:cxn modelId="{8E1BCEBF-F8F7-4D59-B08D-6540F329D56A}" type="presParOf" srcId="{ABA2C6F6-5A6B-415F-A7DD-64B49F37958D}" destId="{13355786-787C-4885-8AFB-23530706FA59}" srcOrd="2" destOrd="0" presId="urn:microsoft.com/office/officeart/2016/7/layout/BasicLinearProcessNumbered"/>
    <dgm:cxn modelId="{596F8042-F6E7-4B0E-BAC8-5BE397FE842E}" type="presParOf" srcId="{ABA2C6F6-5A6B-415F-A7DD-64B49F37958D}" destId="{9E37DAF0-29BA-467C-A3AA-FB9D8BF4B396}"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2F2FCC-337B-4839-9B92-6EA1583C76D2}" type="doc">
      <dgm:prSet loTypeId="urn:microsoft.com/office/officeart/2005/8/layout/default" loCatId="list" qsTypeId="urn:microsoft.com/office/officeart/2005/8/quickstyle/simple1" qsCatId="simple" csTypeId="urn:microsoft.com/office/officeart/2005/8/colors/accent3_5" csCatId="accent3"/>
      <dgm:spPr/>
      <dgm:t>
        <a:bodyPr/>
        <a:lstStyle/>
        <a:p>
          <a:endParaRPr lang="en-US"/>
        </a:p>
      </dgm:t>
    </dgm:pt>
    <dgm:pt modelId="{E46A8C1F-046E-4F4A-8D30-34A34885A1BE}">
      <dgm:prSet/>
      <dgm:spPr/>
      <dgm:t>
        <a:bodyPr/>
        <a:lstStyle/>
        <a:p>
          <a:r>
            <a:rPr lang="en-US"/>
            <a:t>Type of Speciality</a:t>
          </a:r>
        </a:p>
      </dgm:t>
    </dgm:pt>
    <dgm:pt modelId="{90A9BD7B-A86C-4153-8D63-50371C92E975}" type="parTrans" cxnId="{1D4E056C-1CE5-4C29-9101-8A9E06342C5E}">
      <dgm:prSet/>
      <dgm:spPr/>
      <dgm:t>
        <a:bodyPr/>
        <a:lstStyle/>
        <a:p>
          <a:endParaRPr lang="en-US"/>
        </a:p>
      </dgm:t>
    </dgm:pt>
    <dgm:pt modelId="{A92F5F3D-3F4A-4267-BBF6-E0B1C89E23D5}" type="sibTrans" cxnId="{1D4E056C-1CE5-4C29-9101-8A9E06342C5E}">
      <dgm:prSet/>
      <dgm:spPr/>
      <dgm:t>
        <a:bodyPr/>
        <a:lstStyle/>
        <a:p>
          <a:endParaRPr lang="en-US"/>
        </a:p>
      </dgm:t>
    </dgm:pt>
    <dgm:pt modelId="{5B9B5E24-696E-4EE5-B656-0CA7F5D77A8F}">
      <dgm:prSet/>
      <dgm:spPr/>
      <dgm:t>
        <a:bodyPr/>
        <a:lstStyle/>
        <a:p>
          <a:r>
            <a:rPr lang="en-US"/>
            <a:t>Work Load</a:t>
          </a:r>
        </a:p>
      </dgm:t>
    </dgm:pt>
    <dgm:pt modelId="{238C3F21-3BF8-413D-AB0A-E3032C7FF07E}" type="parTrans" cxnId="{40CC2CCF-A72D-4CA1-A0DB-3ACFB91B9611}">
      <dgm:prSet/>
      <dgm:spPr/>
      <dgm:t>
        <a:bodyPr/>
        <a:lstStyle/>
        <a:p>
          <a:endParaRPr lang="en-US"/>
        </a:p>
      </dgm:t>
    </dgm:pt>
    <dgm:pt modelId="{7249AFEC-95E0-45C9-8358-923707492952}" type="sibTrans" cxnId="{40CC2CCF-A72D-4CA1-A0DB-3ACFB91B9611}">
      <dgm:prSet/>
      <dgm:spPr/>
      <dgm:t>
        <a:bodyPr/>
        <a:lstStyle/>
        <a:p>
          <a:endParaRPr lang="en-US"/>
        </a:p>
      </dgm:t>
    </dgm:pt>
    <dgm:pt modelId="{FCF321B0-BE93-41F9-A52E-671084D67C74}">
      <dgm:prSet/>
      <dgm:spPr/>
      <dgm:t>
        <a:bodyPr/>
        <a:lstStyle/>
        <a:p>
          <a:r>
            <a:rPr lang="en-US"/>
            <a:t>Work Hours</a:t>
          </a:r>
        </a:p>
      </dgm:t>
    </dgm:pt>
    <dgm:pt modelId="{3FA3489C-CE78-4DB1-A8D0-92572E57F68A}" type="parTrans" cxnId="{91DD31CB-82EC-4F80-AC92-C8A9C4D15A0F}">
      <dgm:prSet/>
      <dgm:spPr/>
      <dgm:t>
        <a:bodyPr/>
        <a:lstStyle/>
        <a:p>
          <a:endParaRPr lang="en-US"/>
        </a:p>
      </dgm:t>
    </dgm:pt>
    <dgm:pt modelId="{E55B58FE-6930-4FCA-B91C-A68F314D6FE1}" type="sibTrans" cxnId="{91DD31CB-82EC-4F80-AC92-C8A9C4D15A0F}">
      <dgm:prSet/>
      <dgm:spPr/>
      <dgm:t>
        <a:bodyPr/>
        <a:lstStyle/>
        <a:p>
          <a:endParaRPr lang="en-US"/>
        </a:p>
      </dgm:t>
    </dgm:pt>
    <dgm:pt modelId="{631C3BA1-6BEC-4FF6-9D2E-4E8C96B8BBBE}">
      <dgm:prSet/>
      <dgm:spPr/>
      <dgm:t>
        <a:bodyPr/>
        <a:lstStyle/>
        <a:p>
          <a:r>
            <a:rPr lang="en-US"/>
            <a:t>Administrative Tasks</a:t>
          </a:r>
        </a:p>
      </dgm:t>
    </dgm:pt>
    <dgm:pt modelId="{62CD2C90-63BE-4B2A-AE0F-9D7E8E679A77}" type="parTrans" cxnId="{0011B3AE-358E-403C-9F01-DC30701D5368}">
      <dgm:prSet/>
      <dgm:spPr/>
      <dgm:t>
        <a:bodyPr/>
        <a:lstStyle/>
        <a:p>
          <a:endParaRPr lang="en-US"/>
        </a:p>
      </dgm:t>
    </dgm:pt>
    <dgm:pt modelId="{60B72A8C-0A77-4015-AC66-ECE54E3450E1}" type="sibTrans" cxnId="{0011B3AE-358E-403C-9F01-DC30701D5368}">
      <dgm:prSet/>
      <dgm:spPr/>
      <dgm:t>
        <a:bodyPr/>
        <a:lstStyle/>
        <a:p>
          <a:endParaRPr lang="en-US"/>
        </a:p>
      </dgm:t>
    </dgm:pt>
    <dgm:pt modelId="{F0D71AF9-E87B-4B27-AA72-3228F8F81A3B}">
      <dgm:prSet/>
      <dgm:spPr/>
      <dgm:t>
        <a:bodyPr/>
        <a:lstStyle/>
        <a:p>
          <a:r>
            <a:rPr lang="en-US"/>
            <a:t>Increased Responsibilities</a:t>
          </a:r>
        </a:p>
      </dgm:t>
    </dgm:pt>
    <dgm:pt modelId="{5CAC7F3A-4B67-4C92-B9F9-965CCBB1F9F6}" type="parTrans" cxnId="{93FC5D0C-3667-4DE1-8326-37983545B82E}">
      <dgm:prSet/>
      <dgm:spPr/>
      <dgm:t>
        <a:bodyPr/>
        <a:lstStyle/>
        <a:p>
          <a:endParaRPr lang="en-US"/>
        </a:p>
      </dgm:t>
    </dgm:pt>
    <dgm:pt modelId="{CCC37C52-E9E7-41C6-9385-E02F4B243714}" type="sibTrans" cxnId="{93FC5D0C-3667-4DE1-8326-37983545B82E}">
      <dgm:prSet/>
      <dgm:spPr/>
      <dgm:t>
        <a:bodyPr/>
        <a:lstStyle/>
        <a:p>
          <a:endParaRPr lang="en-US"/>
        </a:p>
      </dgm:t>
    </dgm:pt>
    <dgm:pt modelId="{74BE6F19-B474-4ACE-96B1-23AE01431E50}">
      <dgm:prSet/>
      <dgm:spPr/>
      <dgm:t>
        <a:bodyPr/>
        <a:lstStyle/>
        <a:p>
          <a:r>
            <a:rPr lang="en-US"/>
            <a:t>Lack of autonomy</a:t>
          </a:r>
        </a:p>
      </dgm:t>
    </dgm:pt>
    <dgm:pt modelId="{33C55DFD-0C4F-4061-84AF-CDF45906DBF3}" type="parTrans" cxnId="{D52791B7-8CF7-42A8-9FB4-BB94B827C470}">
      <dgm:prSet/>
      <dgm:spPr/>
      <dgm:t>
        <a:bodyPr/>
        <a:lstStyle/>
        <a:p>
          <a:endParaRPr lang="en-US"/>
        </a:p>
      </dgm:t>
    </dgm:pt>
    <dgm:pt modelId="{FC592E7D-1F55-4642-8242-0DB37137C1B2}" type="sibTrans" cxnId="{D52791B7-8CF7-42A8-9FB4-BB94B827C470}">
      <dgm:prSet/>
      <dgm:spPr/>
      <dgm:t>
        <a:bodyPr/>
        <a:lstStyle/>
        <a:p>
          <a:endParaRPr lang="en-US"/>
        </a:p>
      </dgm:t>
    </dgm:pt>
    <dgm:pt modelId="{37E8F0DB-35D5-48A3-B31B-E629E3D5DEEC}">
      <dgm:prSet/>
      <dgm:spPr/>
      <dgm:t>
        <a:bodyPr/>
        <a:lstStyle/>
        <a:p>
          <a:r>
            <a:rPr lang="en-US"/>
            <a:t>Financial Stress</a:t>
          </a:r>
        </a:p>
      </dgm:t>
    </dgm:pt>
    <dgm:pt modelId="{CE3908C4-BCC9-4A51-BE45-0CE14C1A19AE}" type="parTrans" cxnId="{AEEA72A4-9603-4B36-B8F3-C0EC52909EB0}">
      <dgm:prSet/>
      <dgm:spPr/>
      <dgm:t>
        <a:bodyPr/>
        <a:lstStyle/>
        <a:p>
          <a:endParaRPr lang="en-US"/>
        </a:p>
      </dgm:t>
    </dgm:pt>
    <dgm:pt modelId="{AA29A1BD-DD5A-410A-9E5C-23CD57ADD786}" type="sibTrans" cxnId="{AEEA72A4-9603-4B36-B8F3-C0EC52909EB0}">
      <dgm:prSet/>
      <dgm:spPr/>
      <dgm:t>
        <a:bodyPr/>
        <a:lstStyle/>
        <a:p>
          <a:endParaRPr lang="en-US"/>
        </a:p>
      </dgm:t>
    </dgm:pt>
    <dgm:pt modelId="{D55ABA34-1D43-4E2E-8296-DDEB82404871}">
      <dgm:prSet/>
      <dgm:spPr/>
      <dgm:t>
        <a:bodyPr/>
        <a:lstStyle/>
        <a:p>
          <a:r>
            <a:rPr lang="en-US"/>
            <a:t>Career Stage</a:t>
          </a:r>
        </a:p>
      </dgm:t>
    </dgm:pt>
    <dgm:pt modelId="{7F2D9469-518F-4355-884B-C8330FA63D68}" type="parTrans" cxnId="{65000D6E-030B-4F62-A1F5-3266470FAFF7}">
      <dgm:prSet/>
      <dgm:spPr/>
      <dgm:t>
        <a:bodyPr/>
        <a:lstStyle/>
        <a:p>
          <a:endParaRPr lang="en-US"/>
        </a:p>
      </dgm:t>
    </dgm:pt>
    <dgm:pt modelId="{5FC6C18B-1237-48C1-BC01-B5C6F4F297D4}" type="sibTrans" cxnId="{65000D6E-030B-4F62-A1F5-3266470FAFF7}">
      <dgm:prSet/>
      <dgm:spPr/>
      <dgm:t>
        <a:bodyPr/>
        <a:lstStyle/>
        <a:p>
          <a:endParaRPr lang="en-US"/>
        </a:p>
      </dgm:t>
    </dgm:pt>
    <dgm:pt modelId="{AA904A27-F17F-49F4-898D-A9219DBE9105}">
      <dgm:prSet/>
      <dgm:spPr/>
      <dgm:t>
        <a:bodyPr/>
        <a:lstStyle/>
        <a:p>
          <a:r>
            <a:rPr lang="en-US"/>
            <a:t>Loss of meaning and joy at work</a:t>
          </a:r>
        </a:p>
      </dgm:t>
    </dgm:pt>
    <dgm:pt modelId="{5D2150B8-6015-4E79-8529-D594395B4D90}" type="parTrans" cxnId="{F0C17609-D613-4A32-942C-727ED21101BD}">
      <dgm:prSet/>
      <dgm:spPr/>
      <dgm:t>
        <a:bodyPr/>
        <a:lstStyle/>
        <a:p>
          <a:endParaRPr lang="en-US"/>
        </a:p>
      </dgm:t>
    </dgm:pt>
    <dgm:pt modelId="{9F41DA14-B971-4B89-963F-B9EDB3B1D29F}" type="sibTrans" cxnId="{F0C17609-D613-4A32-942C-727ED21101BD}">
      <dgm:prSet/>
      <dgm:spPr/>
      <dgm:t>
        <a:bodyPr/>
        <a:lstStyle/>
        <a:p>
          <a:endParaRPr lang="en-US"/>
        </a:p>
      </dgm:t>
    </dgm:pt>
    <dgm:pt modelId="{6788827B-170B-481A-86FF-1F22D886F7A8}">
      <dgm:prSet/>
      <dgm:spPr/>
      <dgm:t>
        <a:bodyPr/>
        <a:lstStyle/>
        <a:p>
          <a:r>
            <a:rPr lang="en-US"/>
            <a:t>Having Children at home</a:t>
          </a:r>
        </a:p>
      </dgm:t>
    </dgm:pt>
    <dgm:pt modelId="{02F68DFF-B152-41EE-A0CF-B623BFB60C80}" type="parTrans" cxnId="{972DE613-6467-4AF8-99D1-6407D21E3A5C}">
      <dgm:prSet/>
      <dgm:spPr/>
      <dgm:t>
        <a:bodyPr/>
        <a:lstStyle/>
        <a:p>
          <a:endParaRPr lang="en-US"/>
        </a:p>
      </dgm:t>
    </dgm:pt>
    <dgm:pt modelId="{E037E84D-216B-4CB4-9D87-EDF33A2EA6DB}" type="sibTrans" cxnId="{972DE613-6467-4AF8-99D1-6407D21E3A5C}">
      <dgm:prSet/>
      <dgm:spPr/>
      <dgm:t>
        <a:bodyPr/>
        <a:lstStyle/>
        <a:p>
          <a:endParaRPr lang="en-US"/>
        </a:p>
      </dgm:t>
    </dgm:pt>
    <dgm:pt modelId="{FEFEDFE7-B61B-4F33-910E-9866C1DF6604}">
      <dgm:prSet/>
      <dgm:spPr/>
      <dgm:t>
        <a:bodyPr/>
        <a:lstStyle/>
        <a:p>
          <a:r>
            <a:rPr lang="en-US"/>
            <a:t>Work/life integration</a:t>
          </a:r>
        </a:p>
      </dgm:t>
    </dgm:pt>
    <dgm:pt modelId="{EBF56168-3518-4C05-B122-B4C53DF03ED8}" type="parTrans" cxnId="{3F24FFF9-8868-4D89-890F-EE7CDAA27954}">
      <dgm:prSet/>
      <dgm:spPr/>
      <dgm:t>
        <a:bodyPr/>
        <a:lstStyle/>
        <a:p>
          <a:endParaRPr lang="en-US"/>
        </a:p>
      </dgm:t>
    </dgm:pt>
    <dgm:pt modelId="{288C15A1-20F6-4223-9073-1E91D97EFC0F}" type="sibTrans" cxnId="{3F24FFF9-8868-4D89-890F-EE7CDAA27954}">
      <dgm:prSet/>
      <dgm:spPr/>
      <dgm:t>
        <a:bodyPr/>
        <a:lstStyle/>
        <a:p>
          <a:endParaRPr lang="en-US"/>
        </a:p>
      </dgm:t>
    </dgm:pt>
    <dgm:pt modelId="{A758E475-8F1D-4E61-97EC-7D96D81D39EF}">
      <dgm:prSet/>
      <dgm:spPr/>
      <dgm:t>
        <a:bodyPr/>
        <a:lstStyle/>
        <a:p>
          <a:r>
            <a:rPr lang="en-US"/>
            <a:t>Decreased support</a:t>
          </a:r>
        </a:p>
      </dgm:t>
    </dgm:pt>
    <dgm:pt modelId="{9021DFF4-3A2B-4D48-BD09-98FB7EABC035}" type="parTrans" cxnId="{B3FCF75E-3253-4778-A456-207EDF5D6DE7}">
      <dgm:prSet/>
      <dgm:spPr/>
      <dgm:t>
        <a:bodyPr/>
        <a:lstStyle/>
        <a:p>
          <a:endParaRPr lang="en-US"/>
        </a:p>
      </dgm:t>
    </dgm:pt>
    <dgm:pt modelId="{282CA323-53C2-4244-8FB6-87C36DDBDCC0}" type="sibTrans" cxnId="{B3FCF75E-3253-4778-A456-207EDF5D6DE7}">
      <dgm:prSet/>
      <dgm:spPr/>
      <dgm:t>
        <a:bodyPr/>
        <a:lstStyle/>
        <a:p>
          <a:endParaRPr lang="en-US"/>
        </a:p>
      </dgm:t>
    </dgm:pt>
    <dgm:pt modelId="{E259EFB8-CE58-41B2-8EDF-30D121B25A05}">
      <dgm:prSet/>
      <dgm:spPr/>
      <dgm:t>
        <a:bodyPr/>
        <a:lstStyle/>
        <a:p>
          <a:r>
            <a:rPr lang="en-US"/>
            <a:t>Real or perceived lack of fairness in promotion</a:t>
          </a:r>
        </a:p>
      </dgm:t>
    </dgm:pt>
    <dgm:pt modelId="{CB321CBB-CDDB-41CE-8E4E-7FF29C543361}" type="parTrans" cxnId="{52EEB718-7F36-49DB-A22A-8CB08FAC7F42}">
      <dgm:prSet/>
      <dgm:spPr/>
      <dgm:t>
        <a:bodyPr/>
        <a:lstStyle/>
        <a:p>
          <a:endParaRPr lang="en-US"/>
        </a:p>
      </dgm:t>
    </dgm:pt>
    <dgm:pt modelId="{7F11A41A-A71F-4F4D-A7BA-2DD4B77A2785}" type="sibTrans" cxnId="{52EEB718-7F36-49DB-A22A-8CB08FAC7F42}">
      <dgm:prSet/>
      <dgm:spPr/>
      <dgm:t>
        <a:bodyPr/>
        <a:lstStyle/>
        <a:p>
          <a:endParaRPr lang="en-US"/>
        </a:p>
      </dgm:t>
    </dgm:pt>
    <dgm:pt modelId="{D6735D03-3811-44B6-8109-D0FDA23C7CEA}">
      <dgm:prSet/>
      <dgm:spPr/>
      <dgm:t>
        <a:bodyPr/>
        <a:lstStyle/>
        <a:p>
          <a:r>
            <a:rPr lang="en-US"/>
            <a:t>Sexual harrassment</a:t>
          </a:r>
        </a:p>
      </dgm:t>
    </dgm:pt>
    <dgm:pt modelId="{2DBB6BCA-8714-4A60-9F34-72CB9E758D32}" type="parTrans" cxnId="{DE5812E6-FF5F-4F65-9F95-1AED882B642A}">
      <dgm:prSet/>
      <dgm:spPr/>
      <dgm:t>
        <a:bodyPr/>
        <a:lstStyle/>
        <a:p>
          <a:endParaRPr lang="en-US"/>
        </a:p>
      </dgm:t>
    </dgm:pt>
    <dgm:pt modelId="{5550B78D-C29F-47BE-827C-1164A1D25FBD}" type="sibTrans" cxnId="{DE5812E6-FF5F-4F65-9F95-1AED882B642A}">
      <dgm:prSet/>
      <dgm:spPr/>
      <dgm:t>
        <a:bodyPr/>
        <a:lstStyle/>
        <a:p>
          <a:endParaRPr lang="en-US"/>
        </a:p>
      </dgm:t>
    </dgm:pt>
    <dgm:pt modelId="{B3AA2B0A-62B4-440B-8AF5-221D1100E228}" type="pres">
      <dgm:prSet presAssocID="{CF2F2FCC-337B-4839-9B92-6EA1583C76D2}" presName="diagram" presStyleCnt="0">
        <dgm:presLayoutVars>
          <dgm:dir/>
          <dgm:resizeHandles val="exact"/>
        </dgm:presLayoutVars>
      </dgm:prSet>
      <dgm:spPr/>
    </dgm:pt>
    <dgm:pt modelId="{A9EFB3EE-B39F-4A6A-B3FD-42E282BC76F1}" type="pres">
      <dgm:prSet presAssocID="{E46A8C1F-046E-4F4A-8D30-34A34885A1BE}" presName="node" presStyleLbl="node1" presStyleIdx="0" presStyleCnt="14">
        <dgm:presLayoutVars>
          <dgm:bulletEnabled val="1"/>
        </dgm:presLayoutVars>
      </dgm:prSet>
      <dgm:spPr/>
    </dgm:pt>
    <dgm:pt modelId="{B2738F31-AA58-4144-872A-780CA2A2DDB7}" type="pres">
      <dgm:prSet presAssocID="{A92F5F3D-3F4A-4267-BBF6-E0B1C89E23D5}" presName="sibTrans" presStyleCnt="0"/>
      <dgm:spPr/>
    </dgm:pt>
    <dgm:pt modelId="{FD8AB488-212F-4EE5-B5A2-E35550D884A9}" type="pres">
      <dgm:prSet presAssocID="{5B9B5E24-696E-4EE5-B656-0CA7F5D77A8F}" presName="node" presStyleLbl="node1" presStyleIdx="1" presStyleCnt="14">
        <dgm:presLayoutVars>
          <dgm:bulletEnabled val="1"/>
        </dgm:presLayoutVars>
      </dgm:prSet>
      <dgm:spPr/>
    </dgm:pt>
    <dgm:pt modelId="{27B21AFC-5CE0-4B62-BE88-C6C1C040288D}" type="pres">
      <dgm:prSet presAssocID="{7249AFEC-95E0-45C9-8358-923707492952}" presName="sibTrans" presStyleCnt="0"/>
      <dgm:spPr/>
    </dgm:pt>
    <dgm:pt modelId="{E1138C2E-E913-471A-B7D9-3FDD12BEEA95}" type="pres">
      <dgm:prSet presAssocID="{FCF321B0-BE93-41F9-A52E-671084D67C74}" presName="node" presStyleLbl="node1" presStyleIdx="2" presStyleCnt="14">
        <dgm:presLayoutVars>
          <dgm:bulletEnabled val="1"/>
        </dgm:presLayoutVars>
      </dgm:prSet>
      <dgm:spPr/>
    </dgm:pt>
    <dgm:pt modelId="{137E09C3-1BE3-4CF9-8BBC-481DE8EAA038}" type="pres">
      <dgm:prSet presAssocID="{E55B58FE-6930-4FCA-B91C-A68F314D6FE1}" presName="sibTrans" presStyleCnt="0"/>
      <dgm:spPr/>
    </dgm:pt>
    <dgm:pt modelId="{8F72568F-F2AC-4061-B132-8449B8E214D2}" type="pres">
      <dgm:prSet presAssocID="{631C3BA1-6BEC-4FF6-9D2E-4E8C96B8BBBE}" presName="node" presStyleLbl="node1" presStyleIdx="3" presStyleCnt="14">
        <dgm:presLayoutVars>
          <dgm:bulletEnabled val="1"/>
        </dgm:presLayoutVars>
      </dgm:prSet>
      <dgm:spPr/>
    </dgm:pt>
    <dgm:pt modelId="{3E2211DE-4472-48D9-8956-5F1A2EC3D073}" type="pres">
      <dgm:prSet presAssocID="{60B72A8C-0A77-4015-AC66-ECE54E3450E1}" presName="sibTrans" presStyleCnt="0"/>
      <dgm:spPr/>
    </dgm:pt>
    <dgm:pt modelId="{A88009B5-4CF3-4BD5-A60A-159E4791757D}" type="pres">
      <dgm:prSet presAssocID="{F0D71AF9-E87B-4B27-AA72-3228F8F81A3B}" presName="node" presStyleLbl="node1" presStyleIdx="4" presStyleCnt="14">
        <dgm:presLayoutVars>
          <dgm:bulletEnabled val="1"/>
        </dgm:presLayoutVars>
      </dgm:prSet>
      <dgm:spPr/>
    </dgm:pt>
    <dgm:pt modelId="{469AF17B-89ED-4D04-94B7-0D64DD38556E}" type="pres">
      <dgm:prSet presAssocID="{CCC37C52-E9E7-41C6-9385-E02F4B243714}" presName="sibTrans" presStyleCnt="0"/>
      <dgm:spPr/>
    </dgm:pt>
    <dgm:pt modelId="{4252788E-9978-4BAA-BFF3-0BBC8A2C0725}" type="pres">
      <dgm:prSet presAssocID="{74BE6F19-B474-4ACE-96B1-23AE01431E50}" presName="node" presStyleLbl="node1" presStyleIdx="5" presStyleCnt="14">
        <dgm:presLayoutVars>
          <dgm:bulletEnabled val="1"/>
        </dgm:presLayoutVars>
      </dgm:prSet>
      <dgm:spPr/>
    </dgm:pt>
    <dgm:pt modelId="{B036EC2A-B8C4-4092-BDAB-3C5C2471090D}" type="pres">
      <dgm:prSet presAssocID="{FC592E7D-1F55-4642-8242-0DB37137C1B2}" presName="sibTrans" presStyleCnt="0"/>
      <dgm:spPr/>
    </dgm:pt>
    <dgm:pt modelId="{F372A930-999C-4D25-B91B-D5442C9F2E36}" type="pres">
      <dgm:prSet presAssocID="{37E8F0DB-35D5-48A3-B31B-E629E3D5DEEC}" presName="node" presStyleLbl="node1" presStyleIdx="6" presStyleCnt="14">
        <dgm:presLayoutVars>
          <dgm:bulletEnabled val="1"/>
        </dgm:presLayoutVars>
      </dgm:prSet>
      <dgm:spPr/>
    </dgm:pt>
    <dgm:pt modelId="{C95417AD-C639-449E-B92F-41E94947F55A}" type="pres">
      <dgm:prSet presAssocID="{AA29A1BD-DD5A-410A-9E5C-23CD57ADD786}" presName="sibTrans" presStyleCnt="0"/>
      <dgm:spPr/>
    </dgm:pt>
    <dgm:pt modelId="{AA0BD9AC-7816-49D2-9242-6E22CBE80414}" type="pres">
      <dgm:prSet presAssocID="{D55ABA34-1D43-4E2E-8296-DDEB82404871}" presName="node" presStyleLbl="node1" presStyleIdx="7" presStyleCnt="14">
        <dgm:presLayoutVars>
          <dgm:bulletEnabled val="1"/>
        </dgm:presLayoutVars>
      </dgm:prSet>
      <dgm:spPr/>
    </dgm:pt>
    <dgm:pt modelId="{78343DCB-F297-48BE-8955-06134E3D05CB}" type="pres">
      <dgm:prSet presAssocID="{5FC6C18B-1237-48C1-BC01-B5C6F4F297D4}" presName="sibTrans" presStyleCnt="0"/>
      <dgm:spPr/>
    </dgm:pt>
    <dgm:pt modelId="{7C5E198F-F741-4331-8827-05FEC30F4CCC}" type="pres">
      <dgm:prSet presAssocID="{AA904A27-F17F-49F4-898D-A9219DBE9105}" presName="node" presStyleLbl="node1" presStyleIdx="8" presStyleCnt="14">
        <dgm:presLayoutVars>
          <dgm:bulletEnabled val="1"/>
        </dgm:presLayoutVars>
      </dgm:prSet>
      <dgm:spPr/>
    </dgm:pt>
    <dgm:pt modelId="{2A8F862B-30E0-4FD6-892B-B6DAA9603DB2}" type="pres">
      <dgm:prSet presAssocID="{9F41DA14-B971-4B89-963F-B9EDB3B1D29F}" presName="sibTrans" presStyleCnt="0"/>
      <dgm:spPr/>
    </dgm:pt>
    <dgm:pt modelId="{A69CF7CA-8D96-4F94-AF01-336F5E67F1F6}" type="pres">
      <dgm:prSet presAssocID="{6788827B-170B-481A-86FF-1F22D886F7A8}" presName="node" presStyleLbl="node1" presStyleIdx="9" presStyleCnt="14">
        <dgm:presLayoutVars>
          <dgm:bulletEnabled val="1"/>
        </dgm:presLayoutVars>
      </dgm:prSet>
      <dgm:spPr/>
    </dgm:pt>
    <dgm:pt modelId="{1AF089F0-3CBD-46D0-82D0-752E3AE41EE0}" type="pres">
      <dgm:prSet presAssocID="{E037E84D-216B-4CB4-9D87-EDF33A2EA6DB}" presName="sibTrans" presStyleCnt="0"/>
      <dgm:spPr/>
    </dgm:pt>
    <dgm:pt modelId="{204FD0DE-BA3F-419F-9466-8393EE37C165}" type="pres">
      <dgm:prSet presAssocID="{FEFEDFE7-B61B-4F33-910E-9866C1DF6604}" presName="node" presStyleLbl="node1" presStyleIdx="10" presStyleCnt="14">
        <dgm:presLayoutVars>
          <dgm:bulletEnabled val="1"/>
        </dgm:presLayoutVars>
      </dgm:prSet>
      <dgm:spPr/>
    </dgm:pt>
    <dgm:pt modelId="{6A532AF9-472C-499D-B1BC-D6759B98D10A}" type="pres">
      <dgm:prSet presAssocID="{288C15A1-20F6-4223-9073-1E91D97EFC0F}" presName="sibTrans" presStyleCnt="0"/>
      <dgm:spPr/>
    </dgm:pt>
    <dgm:pt modelId="{1F4AF1F2-1F39-4086-BB9C-81F11E719077}" type="pres">
      <dgm:prSet presAssocID="{A758E475-8F1D-4E61-97EC-7D96D81D39EF}" presName="node" presStyleLbl="node1" presStyleIdx="11" presStyleCnt="14">
        <dgm:presLayoutVars>
          <dgm:bulletEnabled val="1"/>
        </dgm:presLayoutVars>
      </dgm:prSet>
      <dgm:spPr/>
    </dgm:pt>
    <dgm:pt modelId="{DD739825-FFB4-4C87-A04B-DEA64E6F6F8B}" type="pres">
      <dgm:prSet presAssocID="{282CA323-53C2-4244-8FB6-87C36DDBDCC0}" presName="sibTrans" presStyleCnt="0"/>
      <dgm:spPr/>
    </dgm:pt>
    <dgm:pt modelId="{9E37F53A-BEF4-4540-AE17-F613E175D53A}" type="pres">
      <dgm:prSet presAssocID="{E259EFB8-CE58-41B2-8EDF-30D121B25A05}" presName="node" presStyleLbl="node1" presStyleIdx="12" presStyleCnt="14">
        <dgm:presLayoutVars>
          <dgm:bulletEnabled val="1"/>
        </dgm:presLayoutVars>
      </dgm:prSet>
      <dgm:spPr/>
    </dgm:pt>
    <dgm:pt modelId="{ACA39F06-7FC7-4925-936B-D76A53247C4B}" type="pres">
      <dgm:prSet presAssocID="{7F11A41A-A71F-4F4D-A7BA-2DD4B77A2785}" presName="sibTrans" presStyleCnt="0"/>
      <dgm:spPr/>
    </dgm:pt>
    <dgm:pt modelId="{BE36F9BC-9843-4A66-98F1-6AA4518B9E53}" type="pres">
      <dgm:prSet presAssocID="{D6735D03-3811-44B6-8109-D0FDA23C7CEA}" presName="node" presStyleLbl="node1" presStyleIdx="13" presStyleCnt="14">
        <dgm:presLayoutVars>
          <dgm:bulletEnabled val="1"/>
        </dgm:presLayoutVars>
      </dgm:prSet>
      <dgm:spPr/>
    </dgm:pt>
  </dgm:ptLst>
  <dgm:cxnLst>
    <dgm:cxn modelId="{F0C17609-D613-4A32-942C-727ED21101BD}" srcId="{CF2F2FCC-337B-4839-9B92-6EA1583C76D2}" destId="{AA904A27-F17F-49F4-898D-A9219DBE9105}" srcOrd="8" destOrd="0" parTransId="{5D2150B8-6015-4E79-8529-D594395B4D90}" sibTransId="{9F41DA14-B971-4B89-963F-B9EDB3B1D29F}"/>
    <dgm:cxn modelId="{93FC5D0C-3667-4DE1-8326-37983545B82E}" srcId="{CF2F2FCC-337B-4839-9B92-6EA1583C76D2}" destId="{F0D71AF9-E87B-4B27-AA72-3228F8F81A3B}" srcOrd="4" destOrd="0" parTransId="{5CAC7F3A-4B67-4C92-B9F9-965CCBB1F9F6}" sibTransId="{CCC37C52-E9E7-41C6-9385-E02F4B243714}"/>
    <dgm:cxn modelId="{B7177D0C-4129-47F0-8085-1BBAB7FEF4D1}" type="presOf" srcId="{6788827B-170B-481A-86FF-1F22D886F7A8}" destId="{A69CF7CA-8D96-4F94-AF01-336F5E67F1F6}" srcOrd="0" destOrd="0" presId="urn:microsoft.com/office/officeart/2005/8/layout/default"/>
    <dgm:cxn modelId="{833DCC0E-2C7F-4A12-855C-F8FE0E369C83}" type="presOf" srcId="{631C3BA1-6BEC-4FF6-9D2E-4E8C96B8BBBE}" destId="{8F72568F-F2AC-4061-B132-8449B8E214D2}" srcOrd="0" destOrd="0" presId="urn:microsoft.com/office/officeart/2005/8/layout/default"/>
    <dgm:cxn modelId="{972DE613-6467-4AF8-99D1-6407D21E3A5C}" srcId="{CF2F2FCC-337B-4839-9B92-6EA1583C76D2}" destId="{6788827B-170B-481A-86FF-1F22D886F7A8}" srcOrd="9" destOrd="0" parTransId="{02F68DFF-B152-41EE-A0CF-B623BFB60C80}" sibTransId="{E037E84D-216B-4CB4-9D87-EDF33A2EA6DB}"/>
    <dgm:cxn modelId="{92802614-FB4C-4072-944E-9564A8A93273}" type="presOf" srcId="{F0D71AF9-E87B-4B27-AA72-3228F8F81A3B}" destId="{A88009B5-4CF3-4BD5-A60A-159E4791757D}" srcOrd="0" destOrd="0" presId="urn:microsoft.com/office/officeart/2005/8/layout/default"/>
    <dgm:cxn modelId="{52EEB718-7F36-49DB-A22A-8CB08FAC7F42}" srcId="{CF2F2FCC-337B-4839-9B92-6EA1583C76D2}" destId="{E259EFB8-CE58-41B2-8EDF-30D121B25A05}" srcOrd="12" destOrd="0" parTransId="{CB321CBB-CDDB-41CE-8E4E-7FF29C543361}" sibTransId="{7F11A41A-A71F-4F4D-A7BA-2DD4B77A2785}"/>
    <dgm:cxn modelId="{BF1F0C1A-6C25-4B14-A110-0375E16960F1}" type="presOf" srcId="{CF2F2FCC-337B-4839-9B92-6EA1583C76D2}" destId="{B3AA2B0A-62B4-440B-8AF5-221D1100E228}" srcOrd="0" destOrd="0" presId="urn:microsoft.com/office/officeart/2005/8/layout/default"/>
    <dgm:cxn modelId="{A744F722-231C-4F58-8566-0DD8A9241B55}" type="presOf" srcId="{E259EFB8-CE58-41B2-8EDF-30D121B25A05}" destId="{9E37F53A-BEF4-4540-AE17-F613E175D53A}" srcOrd="0" destOrd="0" presId="urn:microsoft.com/office/officeart/2005/8/layout/default"/>
    <dgm:cxn modelId="{B3FCF75E-3253-4778-A456-207EDF5D6DE7}" srcId="{CF2F2FCC-337B-4839-9B92-6EA1583C76D2}" destId="{A758E475-8F1D-4E61-97EC-7D96D81D39EF}" srcOrd="11" destOrd="0" parTransId="{9021DFF4-3A2B-4D48-BD09-98FB7EABC035}" sibTransId="{282CA323-53C2-4244-8FB6-87C36DDBDCC0}"/>
    <dgm:cxn modelId="{77118A5F-7B56-42AA-9167-B75F6BBE088C}" type="presOf" srcId="{FCF321B0-BE93-41F9-A52E-671084D67C74}" destId="{E1138C2E-E913-471A-B7D9-3FDD12BEEA95}" srcOrd="0" destOrd="0" presId="urn:microsoft.com/office/officeart/2005/8/layout/default"/>
    <dgm:cxn modelId="{1D4E056C-1CE5-4C29-9101-8A9E06342C5E}" srcId="{CF2F2FCC-337B-4839-9B92-6EA1583C76D2}" destId="{E46A8C1F-046E-4F4A-8D30-34A34885A1BE}" srcOrd="0" destOrd="0" parTransId="{90A9BD7B-A86C-4153-8D63-50371C92E975}" sibTransId="{A92F5F3D-3F4A-4267-BBF6-E0B1C89E23D5}"/>
    <dgm:cxn modelId="{65000D6E-030B-4F62-A1F5-3266470FAFF7}" srcId="{CF2F2FCC-337B-4839-9B92-6EA1583C76D2}" destId="{D55ABA34-1D43-4E2E-8296-DDEB82404871}" srcOrd="7" destOrd="0" parTransId="{7F2D9469-518F-4355-884B-C8330FA63D68}" sibTransId="{5FC6C18B-1237-48C1-BC01-B5C6F4F297D4}"/>
    <dgm:cxn modelId="{84B3894E-0E89-46A1-AB05-11B19E6CEBBA}" type="presOf" srcId="{74BE6F19-B474-4ACE-96B1-23AE01431E50}" destId="{4252788E-9978-4BAA-BFF3-0BBC8A2C0725}" srcOrd="0" destOrd="0" presId="urn:microsoft.com/office/officeart/2005/8/layout/default"/>
    <dgm:cxn modelId="{B3B6B26F-CFEE-46E1-9723-5F161231F736}" type="presOf" srcId="{E46A8C1F-046E-4F4A-8D30-34A34885A1BE}" destId="{A9EFB3EE-B39F-4A6A-B3FD-42E282BC76F1}" srcOrd="0" destOrd="0" presId="urn:microsoft.com/office/officeart/2005/8/layout/default"/>
    <dgm:cxn modelId="{13110579-31CC-432B-BC13-00BAE6AF2A01}" type="presOf" srcId="{D6735D03-3811-44B6-8109-D0FDA23C7CEA}" destId="{BE36F9BC-9843-4A66-98F1-6AA4518B9E53}" srcOrd="0" destOrd="0" presId="urn:microsoft.com/office/officeart/2005/8/layout/default"/>
    <dgm:cxn modelId="{B6634583-973B-4C87-91D3-CC8AD558755B}" type="presOf" srcId="{AA904A27-F17F-49F4-898D-A9219DBE9105}" destId="{7C5E198F-F741-4331-8827-05FEC30F4CCC}" srcOrd="0" destOrd="0" presId="urn:microsoft.com/office/officeart/2005/8/layout/default"/>
    <dgm:cxn modelId="{99BFD3A0-A98D-4DC8-9AA4-78C8AA287BBD}" type="presOf" srcId="{A758E475-8F1D-4E61-97EC-7D96D81D39EF}" destId="{1F4AF1F2-1F39-4086-BB9C-81F11E719077}" srcOrd="0" destOrd="0" presId="urn:microsoft.com/office/officeart/2005/8/layout/default"/>
    <dgm:cxn modelId="{AEEA72A4-9603-4B36-B8F3-C0EC52909EB0}" srcId="{CF2F2FCC-337B-4839-9B92-6EA1583C76D2}" destId="{37E8F0DB-35D5-48A3-B31B-E629E3D5DEEC}" srcOrd="6" destOrd="0" parTransId="{CE3908C4-BCC9-4A51-BE45-0CE14C1A19AE}" sibTransId="{AA29A1BD-DD5A-410A-9E5C-23CD57ADD786}"/>
    <dgm:cxn modelId="{51C24AAA-2946-47AD-9C07-4944F979C54F}" type="presOf" srcId="{5B9B5E24-696E-4EE5-B656-0CA7F5D77A8F}" destId="{FD8AB488-212F-4EE5-B5A2-E35550D884A9}" srcOrd="0" destOrd="0" presId="urn:microsoft.com/office/officeart/2005/8/layout/default"/>
    <dgm:cxn modelId="{0011B3AE-358E-403C-9F01-DC30701D5368}" srcId="{CF2F2FCC-337B-4839-9B92-6EA1583C76D2}" destId="{631C3BA1-6BEC-4FF6-9D2E-4E8C96B8BBBE}" srcOrd="3" destOrd="0" parTransId="{62CD2C90-63BE-4B2A-AE0F-9D7E8E679A77}" sibTransId="{60B72A8C-0A77-4015-AC66-ECE54E3450E1}"/>
    <dgm:cxn modelId="{E1B093B6-F4D3-47C0-9A4E-BF0AF59A36C5}" type="presOf" srcId="{FEFEDFE7-B61B-4F33-910E-9866C1DF6604}" destId="{204FD0DE-BA3F-419F-9466-8393EE37C165}" srcOrd="0" destOrd="0" presId="urn:microsoft.com/office/officeart/2005/8/layout/default"/>
    <dgm:cxn modelId="{D52791B7-8CF7-42A8-9FB4-BB94B827C470}" srcId="{CF2F2FCC-337B-4839-9B92-6EA1583C76D2}" destId="{74BE6F19-B474-4ACE-96B1-23AE01431E50}" srcOrd="5" destOrd="0" parTransId="{33C55DFD-0C4F-4061-84AF-CDF45906DBF3}" sibTransId="{FC592E7D-1F55-4642-8242-0DB37137C1B2}"/>
    <dgm:cxn modelId="{91DD31CB-82EC-4F80-AC92-C8A9C4D15A0F}" srcId="{CF2F2FCC-337B-4839-9B92-6EA1583C76D2}" destId="{FCF321B0-BE93-41F9-A52E-671084D67C74}" srcOrd="2" destOrd="0" parTransId="{3FA3489C-CE78-4DB1-A8D0-92572E57F68A}" sibTransId="{E55B58FE-6930-4FCA-B91C-A68F314D6FE1}"/>
    <dgm:cxn modelId="{40CC2CCF-A72D-4CA1-A0DB-3ACFB91B9611}" srcId="{CF2F2FCC-337B-4839-9B92-6EA1583C76D2}" destId="{5B9B5E24-696E-4EE5-B656-0CA7F5D77A8F}" srcOrd="1" destOrd="0" parTransId="{238C3F21-3BF8-413D-AB0A-E3032C7FF07E}" sibTransId="{7249AFEC-95E0-45C9-8358-923707492952}"/>
    <dgm:cxn modelId="{F2201AD0-E1A0-428E-B411-08FB8C376718}" type="presOf" srcId="{37E8F0DB-35D5-48A3-B31B-E629E3D5DEEC}" destId="{F372A930-999C-4D25-B91B-D5442C9F2E36}" srcOrd="0" destOrd="0" presId="urn:microsoft.com/office/officeart/2005/8/layout/default"/>
    <dgm:cxn modelId="{DE5812E6-FF5F-4F65-9F95-1AED882B642A}" srcId="{CF2F2FCC-337B-4839-9B92-6EA1583C76D2}" destId="{D6735D03-3811-44B6-8109-D0FDA23C7CEA}" srcOrd="13" destOrd="0" parTransId="{2DBB6BCA-8714-4A60-9F34-72CB9E758D32}" sibTransId="{5550B78D-C29F-47BE-827C-1164A1D25FBD}"/>
    <dgm:cxn modelId="{7C1E4FE7-B2B3-438B-A71E-AC0ED0E5680C}" type="presOf" srcId="{D55ABA34-1D43-4E2E-8296-DDEB82404871}" destId="{AA0BD9AC-7816-49D2-9242-6E22CBE80414}" srcOrd="0" destOrd="0" presId="urn:microsoft.com/office/officeart/2005/8/layout/default"/>
    <dgm:cxn modelId="{3F24FFF9-8868-4D89-890F-EE7CDAA27954}" srcId="{CF2F2FCC-337B-4839-9B92-6EA1583C76D2}" destId="{FEFEDFE7-B61B-4F33-910E-9866C1DF6604}" srcOrd="10" destOrd="0" parTransId="{EBF56168-3518-4C05-B122-B4C53DF03ED8}" sibTransId="{288C15A1-20F6-4223-9073-1E91D97EFC0F}"/>
    <dgm:cxn modelId="{8B5DE671-67B8-4CE8-89F7-343149063E92}" type="presParOf" srcId="{B3AA2B0A-62B4-440B-8AF5-221D1100E228}" destId="{A9EFB3EE-B39F-4A6A-B3FD-42E282BC76F1}" srcOrd="0" destOrd="0" presId="urn:microsoft.com/office/officeart/2005/8/layout/default"/>
    <dgm:cxn modelId="{5F9C64C3-C354-4D13-9711-6329E7F83824}" type="presParOf" srcId="{B3AA2B0A-62B4-440B-8AF5-221D1100E228}" destId="{B2738F31-AA58-4144-872A-780CA2A2DDB7}" srcOrd="1" destOrd="0" presId="urn:microsoft.com/office/officeart/2005/8/layout/default"/>
    <dgm:cxn modelId="{022127E1-4D68-4F79-B5F2-82EE8247F315}" type="presParOf" srcId="{B3AA2B0A-62B4-440B-8AF5-221D1100E228}" destId="{FD8AB488-212F-4EE5-B5A2-E35550D884A9}" srcOrd="2" destOrd="0" presId="urn:microsoft.com/office/officeart/2005/8/layout/default"/>
    <dgm:cxn modelId="{D449887C-CD4A-41B5-94F8-67EB9F06CD2E}" type="presParOf" srcId="{B3AA2B0A-62B4-440B-8AF5-221D1100E228}" destId="{27B21AFC-5CE0-4B62-BE88-C6C1C040288D}" srcOrd="3" destOrd="0" presId="urn:microsoft.com/office/officeart/2005/8/layout/default"/>
    <dgm:cxn modelId="{852878D6-9641-418B-8A42-7FFF8D4E957E}" type="presParOf" srcId="{B3AA2B0A-62B4-440B-8AF5-221D1100E228}" destId="{E1138C2E-E913-471A-B7D9-3FDD12BEEA95}" srcOrd="4" destOrd="0" presId="urn:microsoft.com/office/officeart/2005/8/layout/default"/>
    <dgm:cxn modelId="{D12EC8BF-1338-4426-8F84-E46E8736D53B}" type="presParOf" srcId="{B3AA2B0A-62B4-440B-8AF5-221D1100E228}" destId="{137E09C3-1BE3-4CF9-8BBC-481DE8EAA038}" srcOrd="5" destOrd="0" presId="urn:microsoft.com/office/officeart/2005/8/layout/default"/>
    <dgm:cxn modelId="{532C78D3-8ACA-44FA-A470-FCA5BBC3C5CF}" type="presParOf" srcId="{B3AA2B0A-62B4-440B-8AF5-221D1100E228}" destId="{8F72568F-F2AC-4061-B132-8449B8E214D2}" srcOrd="6" destOrd="0" presId="urn:microsoft.com/office/officeart/2005/8/layout/default"/>
    <dgm:cxn modelId="{2D85DF17-0237-4E9A-9953-DE88CDEB0469}" type="presParOf" srcId="{B3AA2B0A-62B4-440B-8AF5-221D1100E228}" destId="{3E2211DE-4472-48D9-8956-5F1A2EC3D073}" srcOrd="7" destOrd="0" presId="urn:microsoft.com/office/officeart/2005/8/layout/default"/>
    <dgm:cxn modelId="{B846607C-3182-432F-B872-2BF4E36F33A8}" type="presParOf" srcId="{B3AA2B0A-62B4-440B-8AF5-221D1100E228}" destId="{A88009B5-4CF3-4BD5-A60A-159E4791757D}" srcOrd="8" destOrd="0" presId="urn:microsoft.com/office/officeart/2005/8/layout/default"/>
    <dgm:cxn modelId="{ECC932ED-8415-4AEB-A848-CD527654298B}" type="presParOf" srcId="{B3AA2B0A-62B4-440B-8AF5-221D1100E228}" destId="{469AF17B-89ED-4D04-94B7-0D64DD38556E}" srcOrd="9" destOrd="0" presId="urn:microsoft.com/office/officeart/2005/8/layout/default"/>
    <dgm:cxn modelId="{242783E3-87A7-40D1-8C35-619E2AC9B8CF}" type="presParOf" srcId="{B3AA2B0A-62B4-440B-8AF5-221D1100E228}" destId="{4252788E-9978-4BAA-BFF3-0BBC8A2C0725}" srcOrd="10" destOrd="0" presId="urn:microsoft.com/office/officeart/2005/8/layout/default"/>
    <dgm:cxn modelId="{0290527A-5C9F-4496-94EA-E70DE7338991}" type="presParOf" srcId="{B3AA2B0A-62B4-440B-8AF5-221D1100E228}" destId="{B036EC2A-B8C4-4092-BDAB-3C5C2471090D}" srcOrd="11" destOrd="0" presId="urn:microsoft.com/office/officeart/2005/8/layout/default"/>
    <dgm:cxn modelId="{135E9BFC-45F5-4D5A-96EE-C32542B236C8}" type="presParOf" srcId="{B3AA2B0A-62B4-440B-8AF5-221D1100E228}" destId="{F372A930-999C-4D25-B91B-D5442C9F2E36}" srcOrd="12" destOrd="0" presId="urn:microsoft.com/office/officeart/2005/8/layout/default"/>
    <dgm:cxn modelId="{2C8B3669-3FFD-4E3B-8D5C-89134E7F5B46}" type="presParOf" srcId="{B3AA2B0A-62B4-440B-8AF5-221D1100E228}" destId="{C95417AD-C639-449E-B92F-41E94947F55A}" srcOrd="13" destOrd="0" presId="urn:microsoft.com/office/officeart/2005/8/layout/default"/>
    <dgm:cxn modelId="{021466F2-F670-4B28-9B9F-8E87A4D5C6BB}" type="presParOf" srcId="{B3AA2B0A-62B4-440B-8AF5-221D1100E228}" destId="{AA0BD9AC-7816-49D2-9242-6E22CBE80414}" srcOrd="14" destOrd="0" presId="urn:microsoft.com/office/officeart/2005/8/layout/default"/>
    <dgm:cxn modelId="{6C4969DE-E072-4F70-926A-61A9089D238B}" type="presParOf" srcId="{B3AA2B0A-62B4-440B-8AF5-221D1100E228}" destId="{78343DCB-F297-48BE-8955-06134E3D05CB}" srcOrd="15" destOrd="0" presId="urn:microsoft.com/office/officeart/2005/8/layout/default"/>
    <dgm:cxn modelId="{050D898F-0453-42CB-A4EB-D040900423D4}" type="presParOf" srcId="{B3AA2B0A-62B4-440B-8AF5-221D1100E228}" destId="{7C5E198F-F741-4331-8827-05FEC30F4CCC}" srcOrd="16" destOrd="0" presId="urn:microsoft.com/office/officeart/2005/8/layout/default"/>
    <dgm:cxn modelId="{8CC11B08-ADCE-45A3-AC21-B66A676BFD3B}" type="presParOf" srcId="{B3AA2B0A-62B4-440B-8AF5-221D1100E228}" destId="{2A8F862B-30E0-4FD6-892B-B6DAA9603DB2}" srcOrd="17" destOrd="0" presId="urn:microsoft.com/office/officeart/2005/8/layout/default"/>
    <dgm:cxn modelId="{D8B5EDBE-C8CA-4988-86B2-6E70CF9AE25B}" type="presParOf" srcId="{B3AA2B0A-62B4-440B-8AF5-221D1100E228}" destId="{A69CF7CA-8D96-4F94-AF01-336F5E67F1F6}" srcOrd="18" destOrd="0" presId="urn:microsoft.com/office/officeart/2005/8/layout/default"/>
    <dgm:cxn modelId="{BC38BD30-D848-4AC9-888D-B53D1CE96D47}" type="presParOf" srcId="{B3AA2B0A-62B4-440B-8AF5-221D1100E228}" destId="{1AF089F0-3CBD-46D0-82D0-752E3AE41EE0}" srcOrd="19" destOrd="0" presId="urn:microsoft.com/office/officeart/2005/8/layout/default"/>
    <dgm:cxn modelId="{ECD0FBBC-239C-4702-B65A-A88069BD1473}" type="presParOf" srcId="{B3AA2B0A-62B4-440B-8AF5-221D1100E228}" destId="{204FD0DE-BA3F-419F-9466-8393EE37C165}" srcOrd="20" destOrd="0" presId="urn:microsoft.com/office/officeart/2005/8/layout/default"/>
    <dgm:cxn modelId="{9FB707BD-3497-46F7-B00D-A1005EA5F1F0}" type="presParOf" srcId="{B3AA2B0A-62B4-440B-8AF5-221D1100E228}" destId="{6A532AF9-472C-499D-B1BC-D6759B98D10A}" srcOrd="21" destOrd="0" presId="urn:microsoft.com/office/officeart/2005/8/layout/default"/>
    <dgm:cxn modelId="{F7B7E1BF-1375-4B0B-8B04-7FB2D536FC58}" type="presParOf" srcId="{B3AA2B0A-62B4-440B-8AF5-221D1100E228}" destId="{1F4AF1F2-1F39-4086-BB9C-81F11E719077}" srcOrd="22" destOrd="0" presId="urn:microsoft.com/office/officeart/2005/8/layout/default"/>
    <dgm:cxn modelId="{B5B130EB-8FD3-4BE3-AA50-F0945EE5B2B7}" type="presParOf" srcId="{B3AA2B0A-62B4-440B-8AF5-221D1100E228}" destId="{DD739825-FFB4-4C87-A04B-DEA64E6F6F8B}" srcOrd="23" destOrd="0" presId="urn:microsoft.com/office/officeart/2005/8/layout/default"/>
    <dgm:cxn modelId="{C6FC8E21-E1DC-4462-B1BD-03AB1AF517E5}" type="presParOf" srcId="{B3AA2B0A-62B4-440B-8AF5-221D1100E228}" destId="{9E37F53A-BEF4-4540-AE17-F613E175D53A}" srcOrd="24" destOrd="0" presId="urn:microsoft.com/office/officeart/2005/8/layout/default"/>
    <dgm:cxn modelId="{C1C2D57E-084B-494F-9CFA-825B96DA4BDB}" type="presParOf" srcId="{B3AA2B0A-62B4-440B-8AF5-221D1100E228}" destId="{ACA39F06-7FC7-4925-936B-D76A53247C4B}" srcOrd="25" destOrd="0" presId="urn:microsoft.com/office/officeart/2005/8/layout/default"/>
    <dgm:cxn modelId="{A69AAFFA-0965-4450-95D8-D0E6CA41A43F}" type="presParOf" srcId="{B3AA2B0A-62B4-440B-8AF5-221D1100E228}" destId="{BE36F9BC-9843-4A66-98F1-6AA4518B9E53}" srcOrd="2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3109550-10B5-4AF7-B42A-38281FD9171F}"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0FC00FE7-4DF5-476C-B543-544FE163F119}">
      <dgm:prSet/>
      <dgm:spPr/>
      <dgm:t>
        <a:bodyPr/>
        <a:lstStyle/>
        <a:p>
          <a:pPr>
            <a:defRPr cap="all"/>
          </a:pPr>
          <a:r>
            <a:rPr lang="en-US" dirty="0"/>
            <a:t>Time away from work</a:t>
          </a:r>
        </a:p>
      </dgm:t>
    </dgm:pt>
    <dgm:pt modelId="{AFD8A377-7517-42E7-B557-4F1DA8BBD8EF}" type="parTrans" cxnId="{8B566C1B-C5B2-4F75-9E21-5CFCBFEA4EC9}">
      <dgm:prSet/>
      <dgm:spPr/>
      <dgm:t>
        <a:bodyPr/>
        <a:lstStyle/>
        <a:p>
          <a:endParaRPr lang="en-US"/>
        </a:p>
      </dgm:t>
    </dgm:pt>
    <dgm:pt modelId="{8A45E9AD-F72C-41E9-BFA8-73E49A48596F}" type="sibTrans" cxnId="{8B566C1B-C5B2-4F75-9E21-5CFCBFEA4EC9}">
      <dgm:prSet/>
      <dgm:spPr/>
      <dgm:t>
        <a:bodyPr/>
        <a:lstStyle/>
        <a:p>
          <a:endParaRPr lang="en-US"/>
        </a:p>
      </dgm:t>
    </dgm:pt>
    <dgm:pt modelId="{A806EE2D-1E33-4550-BCE9-C662658A54F6}">
      <dgm:prSet/>
      <dgm:spPr/>
      <dgm:t>
        <a:bodyPr/>
        <a:lstStyle/>
        <a:p>
          <a:pPr>
            <a:defRPr cap="all"/>
          </a:pPr>
          <a:r>
            <a:rPr lang="en-US" dirty="0"/>
            <a:t>Professional Assistance (</a:t>
          </a:r>
          <a:r>
            <a:rPr lang="en-US" dirty="0">
              <a:hlinkClick xmlns:r="http://schemas.openxmlformats.org/officeDocument/2006/relationships" r:id="rId1"/>
            </a:rPr>
            <a:t>www.fsphp.org</a:t>
          </a:r>
          <a:r>
            <a:rPr lang="en-US" dirty="0"/>
            <a:t>), the Sotile Center for Physician Resilience</a:t>
          </a:r>
        </a:p>
      </dgm:t>
    </dgm:pt>
    <dgm:pt modelId="{43E99993-D62E-47A5-9285-8E675953035B}" type="parTrans" cxnId="{B58EE30F-0D9E-4040-A09D-A3CFCBC5655C}">
      <dgm:prSet/>
      <dgm:spPr/>
      <dgm:t>
        <a:bodyPr/>
        <a:lstStyle/>
        <a:p>
          <a:endParaRPr lang="en-US"/>
        </a:p>
      </dgm:t>
    </dgm:pt>
    <dgm:pt modelId="{9BDA9C1A-067F-4E58-93A2-FB198BE92FC2}" type="sibTrans" cxnId="{B58EE30F-0D9E-4040-A09D-A3CFCBC5655C}">
      <dgm:prSet/>
      <dgm:spPr/>
      <dgm:t>
        <a:bodyPr/>
        <a:lstStyle/>
        <a:p>
          <a:endParaRPr lang="en-US"/>
        </a:p>
      </dgm:t>
    </dgm:pt>
    <dgm:pt modelId="{6E10B478-D40F-4633-8C7E-A165D141996C}">
      <dgm:prSet/>
      <dgm:spPr/>
      <dgm:t>
        <a:bodyPr/>
        <a:lstStyle/>
        <a:p>
          <a:pPr>
            <a:defRPr cap="all"/>
          </a:pPr>
          <a:r>
            <a:rPr lang="en-US" dirty="0"/>
            <a:t>Finding a Professional Coach</a:t>
          </a:r>
        </a:p>
      </dgm:t>
    </dgm:pt>
    <dgm:pt modelId="{B9CF3320-43F1-4E1A-8672-A35E6B17A987}" type="parTrans" cxnId="{D98BA9C9-FC3A-424E-B1D2-23CBC3FC477C}">
      <dgm:prSet/>
      <dgm:spPr/>
      <dgm:t>
        <a:bodyPr/>
        <a:lstStyle/>
        <a:p>
          <a:endParaRPr lang="en-US"/>
        </a:p>
      </dgm:t>
    </dgm:pt>
    <dgm:pt modelId="{E48FB9A7-ED70-484B-9F65-CF05DE06C350}" type="sibTrans" cxnId="{D98BA9C9-FC3A-424E-B1D2-23CBC3FC477C}">
      <dgm:prSet/>
      <dgm:spPr/>
      <dgm:t>
        <a:bodyPr/>
        <a:lstStyle/>
        <a:p>
          <a:endParaRPr lang="en-US"/>
        </a:p>
      </dgm:t>
    </dgm:pt>
    <dgm:pt modelId="{5C3D6B0F-34C8-4110-BD05-1FB1701E1A40}" type="pres">
      <dgm:prSet presAssocID="{C3109550-10B5-4AF7-B42A-38281FD9171F}" presName="root" presStyleCnt="0">
        <dgm:presLayoutVars>
          <dgm:dir/>
          <dgm:resizeHandles val="exact"/>
        </dgm:presLayoutVars>
      </dgm:prSet>
      <dgm:spPr/>
    </dgm:pt>
    <dgm:pt modelId="{3BD16461-615A-41CE-AFD3-2E68F7FEC46E}" type="pres">
      <dgm:prSet presAssocID="{0FC00FE7-4DF5-476C-B543-544FE163F119}" presName="compNode" presStyleCnt="0"/>
      <dgm:spPr/>
    </dgm:pt>
    <dgm:pt modelId="{72B90A06-435D-4257-B59B-D061C7DECF06}" type="pres">
      <dgm:prSet presAssocID="{0FC00FE7-4DF5-476C-B543-544FE163F119}" presName="iconBgRect" presStyleLbl="bgShp" presStyleIdx="0" presStyleCnt="3"/>
      <dgm:spPr>
        <a:prstGeom prst="round2DiagRect">
          <a:avLst>
            <a:gd name="adj1" fmla="val 29727"/>
            <a:gd name="adj2" fmla="val 0"/>
          </a:avLst>
        </a:prstGeom>
      </dgm:spPr>
    </dgm:pt>
    <dgm:pt modelId="{813B6A05-1CC3-408A-A40F-930DD5B0B411}" type="pres">
      <dgm:prSet presAssocID="{0FC00FE7-4DF5-476C-B543-544FE163F119}" presName="iconRect" presStyleLbl="node1" presStyleIdx="0"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Stopwatch"/>
        </a:ext>
      </dgm:extLst>
    </dgm:pt>
    <dgm:pt modelId="{AEAEC153-8BEB-444E-B1BA-F6D5DA05240D}" type="pres">
      <dgm:prSet presAssocID="{0FC00FE7-4DF5-476C-B543-544FE163F119}" presName="spaceRect" presStyleCnt="0"/>
      <dgm:spPr/>
    </dgm:pt>
    <dgm:pt modelId="{EFD295F9-E50F-4C18-9721-671FC5B52EFC}" type="pres">
      <dgm:prSet presAssocID="{0FC00FE7-4DF5-476C-B543-544FE163F119}" presName="textRect" presStyleLbl="revTx" presStyleIdx="0" presStyleCnt="3">
        <dgm:presLayoutVars>
          <dgm:chMax val="1"/>
          <dgm:chPref val="1"/>
        </dgm:presLayoutVars>
      </dgm:prSet>
      <dgm:spPr/>
    </dgm:pt>
    <dgm:pt modelId="{B83DC463-EAAE-43B7-AD7F-F81B7EAAD1CB}" type="pres">
      <dgm:prSet presAssocID="{8A45E9AD-F72C-41E9-BFA8-73E49A48596F}" presName="sibTrans" presStyleCnt="0"/>
      <dgm:spPr/>
    </dgm:pt>
    <dgm:pt modelId="{07DE396C-BD59-4F23-A997-D9AD320BB7E3}" type="pres">
      <dgm:prSet presAssocID="{A806EE2D-1E33-4550-BCE9-C662658A54F6}" presName="compNode" presStyleCnt="0"/>
      <dgm:spPr/>
    </dgm:pt>
    <dgm:pt modelId="{85451887-D12A-4500-8863-02D5EA9DB391}" type="pres">
      <dgm:prSet presAssocID="{A806EE2D-1E33-4550-BCE9-C662658A54F6}" presName="iconBgRect" presStyleLbl="bgShp" presStyleIdx="1" presStyleCnt="3"/>
      <dgm:spPr>
        <a:prstGeom prst="round2DiagRect">
          <a:avLst>
            <a:gd name="adj1" fmla="val 29727"/>
            <a:gd name="adj2" fmla="val 0"/>
          </a:avLst>
        </a:prstGeom>
      </dgm:spPr>
    </dgm:pt>
    <dgm:pt modelId="{D3CD5A51-BCFC-45C6-8F20-3305A35459C4}" type="pres">
      <dgm:prSet presAssocID="{A806EE2D-1E33-4550-BCE9-C662658A54F6}" presName="iconRect" presStyleLbl="node1" presStyleIdx="1"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Doctor"/>
        </a:ext>
      </dgm:extLst>
    </dgm:pt>
    <dgm:pt modelId="{A40E5519-6410-41A5-BE40-117B136ED06D}" type="pres">
      <dgm:prSet presAssocID="{A806EE2D-1E33-4550-BCE9-C662658A54F6}" presName="spaceRect" presStyleCnt="0"/>
      <dgm:spPr/>
    </dgm:pt>
    <dgm:pt modelId="{5935E3F6-B33D-46D7-AE0E-C2BBE811B00B}" type="pres">
      <dgm:prSet presAssocID="{A806EE2D-1E33-4550-BCE9-C662658A54F6}" presName="textRect" presStyleLbl="revTx" presStyleIdx="1" presStyleCnt="3">
        <dgm:presLayoutVars>
          <dgm:chMax val="1"/>
          <dgm:chPref val="1"/>
        </dgm:presLayoutVars>
      </dgm:prSet>
      <dgm:spPr/>
    </dgm:pt>
    <dgm:pt modelId="{D9D0E772-8AFC-4702-B7C8-CA30425E32C1}" type="pres">
      <dgm:prSet presAssocID="{9BDA9C1A-067F-4E58-93A2-FB198BE92FC2}" presName="sibTrans" presStyleCnt="0"/>
      <dgm:spPr/>
    </dgm:pt>
    <dgm:pt modelId="{0042F11B-4154-4141-9F8F-4D290F7677B8}" type="pres">
      <dgm:prSet presAssocID="{6E10B478-D40F-4633-8C7E-A165D141996C}" presName="compNode" presStyleCnt="0"/>
      <dgm:spPr/>
    </dgm:pt>
    <dgm:pt modelId="{3232B52B-A9BD-44E1-84E0-64B57561042D}" type="pres">
      <dgm:prSet presAssocID="{6E10B478-D40F-4633-8C7E-A165D141996C}" presName="iconBgRect" presStyleLbl="bgShp" presStyleIdx="2" presStyleCnt="3"/>
      <dgm:spPr>
        <a:prstGeom prst="round2DiagRect">
          <a:avLst>
            <a:gd name="adj1" fmla="val 29727"/>
            <a:gd name="adj2" fmla="val 0"/>
          </a:avLst>
        </a:prstGeom>
      </dgm:spPr>
    </dgm:pt>
    <dgm:pt modelId="{56DC8E94-68A2-442B-8485-D01EDD4341BE}" type="pres">
      <dgm:prSet presAssocID="{6E10B478-D40F-4633-8C7E-A165D141996C}" presName="iconRect" presStyleLbl="node1" presStyleIdx="2"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Magnifying glass"/>
        </a:ext>
      </dgm:extLst>
    </dgm:pt>
    <dgm:pt modelId="{CB6C914C-35E4-426F-999B-B0DD6568D0DC}" type="pres">
      <dgm:prSet presAssocID="{6E10B478-D40F-4633-8C7E-A165D141996C}" presName="spaceRect" presStyleCnt="0"/>
      <dgm:spPr/>
    </dgm:pt>
    <dgm:pt modelId="{EDE5E2CF-287C-43F4-88B2-348C1E08AFF9}" type="pres">
      <dgm:prSet presAssocID="{6E10B478-D40F-4633-8C7E-A165D141996C}" presName="textRect" presStyleLbl="revTx" presStyleIdx="2" presStyleCnt="3">
        <dgm:presLayoutVars>
          <dgm:chMax val="1"/>
          <dgm:chPref val="1"/>
        </dgm:presLayoutVars>
      </dgm:prSet>
      <dgm:spPr/>
    </dgm:pt>
  </dgm:ptLst>
  <dgm:cxnLst>
    <dgm:cxn modelId="{B58EE30F-0D9E-4040-A09D-A3CFCBC5655C}" srcId="{C3109550-10B5-4AF7-B42A-38281FD9171F}" destId="{A806EE2D-1E33-4550-BCE9-C662658A54F6}" srcOrd="1" destOrd="0" parTransId="{43E99993-D62E-47A5-9285-8E675953035B}" sibTransId="{9BDA9C1A-067F-4E58-93A2-FB198BE92FC2}"/>
    <dgm:cxn modelId="{8B566C1B-C5B2-4F75-9E21-5CFCBFEA4EC9}" srcId="{C3109550-10B5-4AF7-B42A-38281FD9171F}" destId="{0FC00FE7-4DF5-476C-B543-544FE163F119}" srcOrd="0" destOrd="0" parTransId="{AFD8A377-7517-42E7-B557-4F1DA8BBD8EF}" sibTransId="{8A45E9AD-F72C-41E9-BFA8-73E49A48596F}"/>
    <dgm:cxn modelId="{52840F25-58D3-406A-97CB-7DC77C2C992B}" type="presOf" srcId="{6E10B478-D40F-4633-8C7E-A165D141996C}" destId="{EDE5E2CF-287C-43F4-88B2-348C1E08AFF9}" srcOrd="0" destOrd="0" presId="urn:microsoft.com/office/officeart/2018/5/layout/IconLeafLabelList"/>
    <dgm:cxn modelId="{14A9573A-B9BC-4332-AE3B-8B626D1AFAF3}" type="presOf" srcId="{0FC00FE7-4DF5-476C-B543-544FE163F119}" destId="{EFD295F9-E50F-4C18-9721-671FC5B52EFC}" srcOrd="0" destOrd="0" presId="urn:microsoft.com/office/officeart/2018/5/layout/IconLeafLabelList"/>
    <dgm:cxn modelId="{44109670-4698-4B28-BFF6-9FEB2BDFB725}" type="presOf" srcId="{A806EE2D-1E33-4550-BCE9-C662658A54F6}" destId="{5935E3F6-B33D-46D7-AE0E-C2BBE811B00B}" srcOrd="0" destOrd="0" presId="urn:microsoft.com/office/officeart/2018/5/layout/IconLeafLabelList"/>
    <dgm:cxn modelId="{ED7E087E-9ECE-4398-A76C-9EB8FCF2673C}" type="presOf" srcId="{C3109550-10B5-4AF7-B42A-38281FD9171F}" destId="{5C3D6B0F-34C8-4110-BD05-1FB1701E1A40}" srcOrd="0" destOrd="0" presId="urn:microsoft.com/office/officeart/2018/5/layout/IconLeafLabelList"/>
    <dgm:cxn modelId="{D98BA9C9-FC3A-424E-B1D2-23CBC3FC477C}" srcId="{C3109550-10B5-4AF7-B42A-38281FD9171F}" destId="{6E10B478-D40F-4633-8C7E-A165D141996C}" srcOrd="2" destOrd="0" parTransId="{B9CF3320-43F1-4E1A-8672-A35E6B17A987}" sibTransId="{E48FB9A7-ED70-484B-9F65-CF05DE06C350}"/>
    <dgm:cxn modelId="{11804FF6-BE5C-4E35-86DA-617474629B13}" type="presParOf" srcId="{5C3D6B0F-34C8-4110-BD05-1FB1701E1A40}" destId="{3BD16461-615A-41CE-AFD3-2E68F7FEC46E}" srcOrd="0" destOrd="0" presId="urn:microsoft.com/office/officeart/2018/5/layout/IconLeafLabelList"/>
    <dgm:cxn modelId="{DEA7CF24-4F2B-4244-A671-DE932379814B}" type="presParOf" srcId="{3BD16461-615A-41CE-AFD3-2E68F7FEC46E}" destId="{72B90A06-435D-4257-B59B-D061C7DECF06}" srcOrd="0" destOrd="0" presId="urn:microsoft.com/office/officeart/2018/5/layout/IconLeafLabelList"/>
    <dgm:cxn modelId="{D617A5A4-DE72-44FB-8939-65534A07E8B6}" type="presParOf" srcId="{3BD16461-615A-41CE-AFD3-2E68F7FEC46E}" destId="{813B6A05-1CC3-408A-A40F-930DD5B0B411}" srcOrd="1" destOrd="0" presId="urn:microsoft.com/office/officeart/2018/5/layout/IconLeafLabelList"/>
    <dgm:cxn modelId="{4B0850E9-8C82-4249-9E75-FB724B76AF27}" type="presParOf" srcId="{3BD16461-615A-41CE-AFD3-2E68F7FEC46E}" destId="{AEAEC153-8BEB-444E-B1BA-F6D5DA05240D}" srcOrd="2" destOrd="0" presId="urn:microsoft.com/office/officeart/2018/5/layout/IconLeafLabelList"/>
    <dgm:cxn modelId="{1BD9C8AF-42CC-44ED-A77C-B447B1F318CF}" type="presParOf" srcId="{3BD16461-615A-41CE-AFD3-2E68F7FEC46E}" destId="{EFD295F9-E50F-4C18-9721-671FC5B52EFC}" srcOrd="3" destOrd="0" presId="urn:microsoft.com/office/officeart/2018/5/layout/IconLeafLabelList"/>
    <dgm:cxn modelId="{67383AF1-1AA9-45B2-9C8A-CFD7DD998283}" type="presParOf" srcId="{5C3D6B0F-34C8-4110-BD05-1FB1701E1A40}" destId="{B83DC463-EAAE-43B7-AD7F-F81B7EAAD1CB}" srcOrd="1" destOrd="0" presId="urn:microsoft.com/office/officeart/2018/5/layout/IconLeafLabelList"/>
    <dgm:cxn modelId="{D61D6870-1DA4-4C31-9B20-78F8A38BDF5E}" type="presParOf" srcId="{5C3D6B0F-34C8-4110-BD05-1FB1701E1A40}" destId="{07DE396C-BD59-4F23-A997-D9AD320BB7E3}" srcOrd="2" destOrd="0" presId="urn:microsoft.com/office/officeart/2018/5/layout/IconLeafLabelList"/>
    <dgm:cxn modelId="{1BBDF91A-31BD-4884-A88D-7984EE286D69}" type="presParOf" srcId="{07DE396C-BD59-4F23-A997-D9AD320BB7E3}" destId="{85451887-D12A-4500-8863-02D5EA9DB391}" srcOrd="0" destOrd="0" presId="urn:microsoft.com/office/officeart/2018/5/layout/IconLeafLabelList"/>
    <dgm:cxn modelId="{924B68D1-3879-4334-8CA0-7ACAF575A022}" type="presParOf" srcId="{07DE396C-BD59-4F23-A997-D9AD320BB7E3}" destId="{D3CD5A51-BCFC-45C6-8F20-3305A35459C4}" srcOrd="1" destOrd="0" presId="urn:microsoft.com/office/officeart/2018/5/layout/IconLeafLabelList"/>
    <dgm:cxn modelId="{58C88F96-CC4A-4359-A60C-B70947332EC3}" type="presParOf" srcId="{07DE396C-BD59-4F23-A997-D9AD320BB7E3}" destId="{A40E5519-6410-41A5-BE40-117B136ED06D}" srcOrd="2" destOrd="0" presId="urn:microsoft.com/office/officeart/2018/5/layout/IconLeafLabelList"/>
    <dgm:cxn modelId="{F7CA2840-066B-4412-AC49-298D294558F9}" type="presParOf" srcId="{07DE396C-BD59-4F23-A997-D9AD320BB7E3}" destId="{5935E3F6-B33D-46D7-AE0E-C2BBE811B00B}" srcOrd="3" destOrd="0" presId="urn:microsoft.com/office/officeart/2018/5/layout/IconLeafLabelList"/>
    <dgm:cxn modelId="{A93141D5-DB7E-4941-A6AD-8CC4F1437958}" type="presParOf" srcId="{5C3D6B0F-34C8-4110-BD05-1FB1701E1A40}" destId="{D9D0E772-8AFC-4702-B7C8-CA30425E32C1}" srcOrd="3" destOrd="0" presId="urn:microsoft.com/office/officeart/2018/5/layout/IconLeafLabelList"/>
    <dgm:cxn modelId="{70A2C42A-E370-4A41-B8B6-A8B471AD4F24}" type="presParOf" srcId="{5C3D6B0F-34C8-4110-BD05-1FB1701E1A40}" destId="{0042F11B-4154-4141-9F8F-4D290F7677B8}" srcOrd="4" destOrd="0" presId="urn:microsoft.com/office/officeart/2018/5/layout/IconLeafLabelList"/>
    <dgm:cxn modelId="{364B2C40-FFCC-41BB-8B31-036C1E5E90C2}" type="presParOf" srcId="{0042F11B-4154-4141-9F8F-4D290F7677B8}" destId="{3232B52B-A9BD-44E1-84E0-64B57561042D}" srcOrd="0" destOrd="0" presId="urn:microsoft.com/office/officeart/2018/5/layout/IconLeafLabelList"/>
    <dgm:cxn modelId="{1A4F08E8-8055-450C-A0B6-1A90E2C57873}" type="presParOf" srcId="{0042F11B-4154-4141-9F8F-4D290F7677B8}" destId="{56DC8E94-68A2-442B-8485-D01EDD4341BE}" srcOrd="1" destOrd="0" presId="urn:microsoft.com/office/officeart/2018/5/layout/IconLeafLabelList"/>
    <dgm:cxn modelId="{8F76A267-F2B2-492D-BF97-391F38B01CD7}" type="presParOf" srcId="{0042F11B-4154-4141-9F8F-4D290F7677B8}" destId="{CB6C914C-35E4-426F-999B-B0DD6568D0DC}" srcOrd="2" destOrd="0" presId="urn:microsoft.com/office/officeart/2018/5/layout/IconLeafLabelList"/>
    <dgm:cxn modelId="{2A8FF675-4629-4EC3-99F7-4330102C7A28}" type="presParOf" srcId="{0042F11B-4154-4141-9F8F-4D290F7677B8}" destId="{EDE5E2CF-287C-43F4-88B2-348C1E08AFF9}"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8AD0F48-175F-4C86-AEC3-E5BCD82516AA}" type="doc">
      <dgm:prSet loTypeId="urn:microsoft.com/office/officeart/2005/8/layout/default" loCatId="list" qsTypeId="urn:microsoft.com/office/officeart/2005/8/quickstyle/simple4" qsCatId="simple" csTypeId="urn:microsoft.com/office/officeart/2005/8/colors/accent1_3" csCatId="accent1"/>
      <dgm:spPr/>
      <dgm:t>
        <a:bodyPr/>
        <a:lstStyle/>
        <a:p>
          <a:endParaRPr lang="en-US"/>
        </a:p>
      </dgm:t>
    </dgm:pt>
    <dgm:pt modelId="{9FEAD249-B2CC-4264-9EF3-F53DC1FC309E}">
      <dgm:prSet/>
      <dgm:spPr/>
      <dgm:t>
        <a:bodyPr/>
        <a:lstStyle/>
        <a:p>
          <a:r>
            <a:rPr lang="en-US" baseline="0"/>
            <a:t>ER</a:t>
          </a:r>
          <a:endParaRPr lang="en-US"/>
        </a:p>
      </dgm:t>
    </dgm:pt>
    <dgm:pt modelId="{AFF77DB4-EBF9-428F-A768-EE1C6EBB3B75}" type="parTrans" cxnId="{0AB16ABE-E7E6-476F-9B0C-9B640E618240}">
      <dgm:prSet/>
      <dgm:spPr/>
      <dgm:t>
        <a:bodyPr/>
        <a:lstStyle/>
        <a:p>
          <a:endParaRPr lang="en-US"/>
        </a:p>
      </dgm:t>
    </dgm:pt>
    <dgm:pt modelId="{4841791A-B6EE-4970-8145-EA3BD03DC1E5}" type="sibTrans" cxnId="{0AB16ABE-E7E6-476F-9B0C-9B640E618240}">
      <dgm:prSet/>
      <dgm:spPr/>
      <dgm:t>
        <a:bodyPr/>
        <a:lstStyle/>
        <a:p>
          <a:endParaRPr lang="en-US"/>
        </a:p>
      </dgm:t>
    </dgm:pt>
    <dgm:pt modelId="{65BBF013-8562-4D8D-B45F-CEFA205062F4}">
      <dgm:prSet/>
      <dgm:spPr/>
      <dgm:t>
        <a:bodyPr/>
        <a:lstStyle/>
        <a:p>
          <a:r>
            <a:rPr lang="en-US" baseline="0"/>
            <a:t>OB/GYN</a:t>
          </a:r>
          <a:endParaRPr lang="en-US"/>
        </a:p>
      </dgm:t>
    </dgm:pt>
    <dgm:pt modelId="{E4172F6E-D887-4101-995A-617F0835CA48}" type="parTrans" cxnId="{4D88CDD5-A8D8-43D9-A082-ACAC618A6B73}">
      <dgm:prSet/>
      <dgm:spPr/>
      <dgm:t>
        <a:bodyPr/>
        <a:lstStyle/>
        <a:p>
          <a:endParaRPr lang="en-US"/>
        </a:p>
      </dgm:t>
    </dgm:pt>
    <dgm:pt modelId="{3BF7E0F3-3E1C-49A5-B17D-71626151A1D6}" type="sibTrans" cxnId="{4D88CDD5-A8D8-43D9-A082-ACAC618A6B73}">
      <dgm:prSet/>
      <dgm:spPr/>
      <dgm:t>
        <a:bodyPr/>
        <a:lstStyle/>
        <a:p>
          <a:endParaRPr lang="en-US"/>
        </a:p>
      </dgm:t>
    </dgm:pt>
    <dgm:pt modelId="{88CC984A-3662-45D1-848D-C2A18B9D1CA0}">
      <dgm:prSet/>
      <dgm:spPr/>
      <dgm:t>
        <a:bodyPr/>
        <a:lstStyle/>
        <a:p>
          <a:r>
            <a:rPr lang="en-US" baseline="0"/>
            <a:t>Family Medicine</a:t>
          </a:r>
          <a:endParaRPr lang="en-US"/>
        </a:p>
      </dgm:t>
    </dgm:pt>
    <dgm:pt modelId="{A904786C-1FC4-4603-BF73-421ED9DC1304}" type="parTrans" cxnId="{2C2119DC-5112-46B6-8860-337BEB30D448}">
      <dgm:prSet/>
      <dgm:spPr/>
      <dgm:t>
        <a:bodyPr/>
        <a:lstStyle/>
        <a:p>
          <a:endParaRPr lang="en-US"/>
        </a:p>
      </dgm:t>
    </dgm:pt>
    <dgm:pt modelId="{9019E04C-D701-480A-9EB8-8473480A81D9}" type="sibTrans" cxnId="{2C2119DC-5112-46B6-8860-337BEB30D448}">
      <dgm:prSet/>
      <dgm:spPr/>
      <dgm:t>
        <a:bodyPr/>
        <a:lstStyle/>
        <a:p>
          <a:endParaRPr lang="en-US"/>
        </a:p>
      </dgm:t>
    </dgm:pt>
    <dgm:pt modelId="{D3B42EE4-1CA0-4DB3-AA11-DD1077A1805D}">
      <dgm:prSet/>
      <dgm:spPr/>
      <dgm:t>
        <a:bodyPr/>
        <a:lstStyle/>
        <a:p>
          <a:r>
            <a:rPr lang="en-US" baseline="0"/>
            <a:t>Neurology</a:t>
          </a:r>
          <a:endParaRPr lang="en-US"/>
        </a:p>
      </dgm:t>
    </dgm:pt>
    <dgm:pt modelId="{4BF28837-C2D5-4FBC-8C5D-CA106BDB0A04}" type="parTrans" cxnId="{66257D52-30FF-4E2F-94C5-E6C57BA34472}">
      <dgm:prSet/>
      <dgm:spPr/>
      <dgm:t>
        <a:bodyPr/>
        <a:lstStyle/>
        <a:p>
          <a:endParaRPr lang="en-US"/>
        </a:p>
      </dgm:t>
    </dgm:pt>
    <dgm:pt modelId="{2BDF2370-C754-47CD-8933-96D631F7F03D}" type="sibTrans" cxnId="{66257D52-30FF-4E2F-94C5-E6C57BA34472}">
      <dgm:prSet/>
      <dgm:spPr/>
      <dgm:t>
        <a:bodyPr/>
        <a:lstStyle/>
        <a:p>
          <a:endParaRPr lang="en-US"/>
        </a:p>
      </dgm:t>
    </dgm:pt>
    <dgm:pt modelId="{6EF16580-0425-4181-A56C-3F61B66E458B}">
      <dgm:prSet/>
      <dgm:spPr/>
      <dgm:t>
        <a:bodyPr/>
        <a:lstStyle/>
        <a:p>
          <a:r>
            <a:rPr lang="en-US" baseline="0"/>
            <a:t>Pm and R</a:t>
          </a:r>
          <a:endParaRPr lang="en-US"/>
        </a:p>
      </dgm:t>
    </dgm:pt>
    <dgm:pt modelId="{22B8E2AF-3A63-49E2-A293-1DAF24A322A5}" type="parTrans" cxnId="{3B2DC3F3-15D1-4077-AC5A-54525EF41635}">
      <dgm:prSet/>
      <dgm:spPr/>
      <dgm:t>
        <a:bodyPr/>
        <a:lstStyle/>
        <a:p>
          <a:endParaRPr lang="en-US"/>
        </a:p>
      </dgm:t>
    </dgm:pt>
    <dgm:pt modelId="{AE463DCB-2410-4101-A3D1-A6328FACBFAA}" type="sibTrans" cxnId="{3B2DC3F3-15D1-4077-AC5A-54525EF41635}">
      <dgm:prSet/>
      <dgm:spPr/>
      <dgm:t>
        <a:bodyPr/>
        <a:lstStyle/>
        <a:p>
          <a:endParaRPr lang="en-US"/>
        </a:p>
      </dgm:t>
    </dgm:pt>
    <dgm:pt modelId="{96941DC4-F721-4CD1-98C8-50F8CD25A46E}">
      <dgm:prSet/>
      <dgm:spPr/>
      <dgm:t>
        <a:bodyPr/>
        <a:lstStyle/>
        <a:p>
          <a:r>
            <a:rPr lang="en-US" baseline="0"/>
            <a:t>Radiology</a:t>
          </a:r>
          <a:endParaRPr lang="en-US"/>
        </a:p>
      </dgm:t>
    </dgm:pt>
    <dgm:pt modelId="{DBC717A7-53E1-4B7F-854A-C821281195E7}" type="parTrans" cxnId="{1794595B-120D-4FBF-8CDA-610CDE44BD86}">
      <dgm:prSet/>
      <dgm:spPr/>
      <dgm:t>
        <a:bodyPr/>
        <a:lstStyle/>
        <a:p>
          <a:endParaRPr lang="en-US"/>
        </a:p>
      </dgm:t>
    </dgm:pt>
    <dgm:pt modelId="{670134D3-75D2-4FA7-9633-4E1B5347DFB1}" type="sibTrans" cxnId="{1794595B-120D-4FBF-8CDA-610CDE44BD86}">
      <dgm:prSet/>
      <dgm:spPr/>
      <dgm:t>
        <a:bodyPr/>
        <a:lstStyle/>
        <a:p>
          <a:endParaRPr lang="en-US"/>
        </a:p>
      </dgm:t>
    </dgm:pt>
    <dgm:pt modelId="{D477EBE8-A158-49EB-A595-339EBEAF3395}">
      <dgm:prSet/>
      <dgm:spPr/>
      <dgm:t>
        <a:bodyPr/>
        <a:lstStyle/>
        <a:p>
          <a:r>
            <a:rPr lang="en-US" baseline="0"/>
            <a:t>Urology</a:t>
          </a:r>
          <a:endParaRPr lang="en-US"/>
        </a:p>
      </dgm:t>
    </dgm:pt>
    <dgm:pt modelId="{1437FB0C-78EF-41B5-92E0-7A34910B6014}" type="parTrans" cxnId="{CDC14B69-3893-4242-AE55-72B5E4531838}">
      <dgm:prSet/>
      <dgm:spPr/>
      <dgm:t>
        <a:bodyPr/>
        <a:lstStyle/>
        <a:p>
          <a:endParaRPr lang="en-US"/>
        </a:p>
      </dgm:t>
    </dgm:pt>
    <dgm:pt modelId="{B9E22157-EE90-49CA-8A82-2EF490BF0A9B}" type="sibTrans" cxnId="{CDC14B69-3893-4242-AE55-72B5E4531838}">
      <dgm:prSet/>
      <dgm:spPr/>
      <dgm:t>
        <a:bodyPr/>
        <a:lstStyle/>
        <a:p>
          <a:endParaRPr lang="en-US"/>
        </a:p>
      </dgm:t>
    </dgm:pt>
    <dgm:pt modelId="{D8C17083-6F13-4C08-B775-351FD2C73ECC}">
      <dgm:prSet/>
      <dgm:spPr/>
      <dgm:t>
        <a:bodyPr/>
        <a:lstStyle/>
        <a:p>
          <a:r>
            <a:rPr lang="en-US" baseline="0"/>
            <a:t>Internal Medicine</a:t>
          </a:r>
          <a:endParaRPr lang="en-US"/>
        </a:p>
      </dgm:t>
    </dgm:pt>
    <dgm:pt modelId="{73E34F54-BC88-4BBC-8636-5422FE843C8F}" type="parTrans" cxnId="{4820631C-6F61-46D5-B2C9-F7E6E6F76F38}">
      <dgm:prSet/>
      <dgm:spPr/>
      <dgm:t>
        <a:bodyPr/>
        <a:lstStyle/>
        <a:p>
          <a:endParaRPr lang="en-US"/>
        </a:p>
      </dgm:t>
    </dgm:pt>
    <dgm:pt modelId="{6671B4EB-355C-436E-AAC5-A2021F1F82A0}" type="sibTrans" cxnId="{4820631C-6F61-46D5-B2C9-F7E6E6F76F38}">
      <dgm:prSet/>
      <dgm:spPr/>
      <dgm:t>
        <a:bodyPr/>
        <a:lstStyle/>
        <a:p>
          <a:endParaRPr lang="en-US"/>
        </a:p>
      </dgm:t>
    </dgm:pt>
    <dgm:pt modelId="{28BF321F-15E7-40ED-96DE-1F9036EC3931}">
      <dgm:prSet/>
      <dgm:spPr/>
      <dgm:t>
        <a:bodyPr/>
        <a:lstStyle/>
        <a:p>
          <a:r>
            <a:rPr lang="en-US" baseline="0"/>
            <a:t>General Surgery</a:t>
          </a:r>
          <a:endParaRPr lang="en-US"/>
        </a:p>
      </dgm:t>
    </dgm:pt>
    <dgm:pt modelId="{B4D3C3E9-7661-4D75-B2FE-58BE0E5BE523}" type="parTrans" cxnId="{D4988567-4773-499D-95D4-D5A2FEFB5DD4}">
      <dgm:prSet/>
      <dgm:spPr/>
      <dgm:t>
        <a:bodyPr/>
        <a:lstStyle/>
        <a:p>
          <a:endParaRPr lang="en-US"/>
        </a:p>
      </dgm:t>
    </dgm:pt>
    <dgm:pt modelId="{AE88932E-2C6D-4E46-9A37-E6B0BF60C100}" type="sibTrans" cxnId="{D4988567-4773-499D-95D4-D5A2FEFB5DD4}">
      <dgm:prSet/>
      <dgm:spPr/>
      <dgm:t>
        <a:bodyPr/>
        <a:lstStyle/>
        <a:p>
          <a:endParaRPr lang="en-US"/>
        </a:p>
      </dgm:t>
    </dgm:pt>
    <dgm:pt modelId="{8E74594B-CA68-49A3-96C1-015EF47999B9}">
      <dgm:prSet/>
      <dgm:spPr/>
      <dgm:t>
        <a:bodyPr/>
        <a:lstStyle/>
        <a:p>
          <a:r>
            <a:rPr lang="en-US" baseline="0"/>
            <a:t>Internal medicine subspecialty</a:t>
          </a:r>
          <a:endParaRPr lang="en-US"/>
        </a:p>
      </dgm:t>
    </dgm:pt>
    <dgm:pt modelId="{2AFFADF8-8BB5-45D8-B0E6-E79829052A90}" type="parTrans" cxnId="{D3432E83-FC64-4BD9-AC11-3C61CA233E6A}">
      <dgm:prSet/>
      <dgm:spPr/>
      <dgm:t>
        <a:bodyPr/>
        <a:lstStyle/>
        <a:p>
          <a:endParaRPr lang="en-US"/>
        </a:p>
      </dgm:t>
    </dgm:pt>
    <dgm:pt modelId="{63984B71-75C8-4011-908B-82A837B9C655}" type="sibTrans" cxnId="{D3432E83-FC64-4BD9-AC11-3C61CA233E6A}">
      <dgm:prSet/>
      <dgm:spPr/>
      <dgm:t>
        <a:bodyPr/>
        <a:lstStyle/>
        <a:p>
          <a:endParaRPr lang="en-US"/>
        </a:p>
      </dgm:t>
    </dgm:pt>
    <dgm:pt modelId="{7A7E1634-AE50-46CC-8AE8-E2F27CF0766B}" type="pres">
      <dgm:prSet presAssocID="{88AD0F48-175F-4C86-AEC3-E5BCD82516AA}" presName="diagram" presStyleCnt="0">
        <dgm:presLayoutVars>
          <dgm:dir/>
          <dgm:resizeHandles val="exact"/>
        </dgm:presLayoutVars>
      </dgm:prSet>
      <dgm:spPr/>
    </dgm:pt>
    <dgm:pt modelId="{E27D767E-3B63-47F8-9560-FF52B2C5765E}" type="pres">
      <dgm:prSet presAssocID="{9FEAD249-B2CC-4264-9EF3-F53DC1FC309E}" presName="node" presStyleLbl="node1" presStyleIdx="0" presStyleCnt="10">
        <dgm:presLayoutVars>
          <dgm:bulletEnabled val="1"/>
        </dgm:presLayoutVars>
      </dgm:prSet>
      <dgm:spPr/>
    </dgm:pt>
    <dgm:pt modelId="{4F3DBEA1-92A3-409D-8D92-40A574DAB892}" type="pres">
      <dgm:prSet presAssocID="{4841791A-B6EE-4970-8145-EA3BD03DC1E5}" presName="sibTrans" presStyleCnt="0"/>
      <dgm:spPr/>
    </dgm:pt>
    <dgm:pt modelId="{A5B356C4-EEE9-4198-A46A-02C3E39FCAD1}" type="pres">
      <dgm:prSet presAssocID="{65BBF013-8562-4D8D-B45F-CEFA205062F4}" presName="node" presStyleLbl="node1" presStyleIdx="1" presStyleCnt="10">
        <dgm:presLayoutVars>
          <dgm:bulletEnabled val="1"/>
        </dgm:presLayoutVars>
      </dgm:prSet>
      <dgm:spPr/>
    </dgm:pt>
    <dgm:pt modelId="{2D8DB6A3-4FE8-45DC-8AAA-1C55A815E652}" type="pres">
      <dgm:prSet presAssocID="{3BF7E0F3-3E1C-49A5-B17D-71626151A1D6}" presName="sibTrans" presStyleCnt="0"/>
      <dgm:spPr/>
    </dgm:pt>
    <dgm:pt modelId="{F0578B9D-2592-4F63-B191-F07255C02D65}" type="pres">
      <dgm:prSet presAssocID="{88CC984A-3662-45D1-848D-C2A18B9D1CA0}" presName="node" presStyleLbl="node1" presStyleIdx="2" presStyleCnt="10">
        <dgm:presLayoutVars>
          <dgm:bulletEnabled val="1"/>
        </dgm:presLayoutVars>
      </dgm:prSet>
      <dgm:spPr/>
    </dgm:pt>
    <dgm:pt modelId="{28CBB265-C750-4BE4-8D38-22F62499C74C}" type="pres">
      <dgm:prSet presAssocID="{9019E04C-D701-480A-9EB8-8473480A81D9}" presName="sibTrans" presStyleCnt="0"/>
      <dgm:spPr/>
    </dgm:pt>
    <dgm:pt modelId="{6B083AC6-59A9-4255-86A2-6B6862F55881}" type="pres">
      <dgm:prSet presAssocID="{D3B42EE4-1CA0-4DB3-AA11-DD1077A1805D}" presName="node" presStyleLbl="node1" presStyleIdx="3" presStyleCnt="10">
        <dgm:presLayoutVars>
          <dgm:bulletEnabled val="1"/>
        </dgm:presLayoutVars>
      </dgm:prSet>
      <dgm:spPr/>
    </dgm:pt>
    <dgm:pt modelId="{7763150B-2A02-42A3-AAF3-46C3051889BB}" type="pres">
      <dgm:prSet presAssocID="{2BDF2370-C754-47CD-8933-96D631F7F03D}" presName="sibTrans" presStyleCnt="0"/>
      <dgm:spPr/>
    </dgm:pt>
    <dgm:pt modelId="{C204C7C8-D21C-4CD8-BFBF-5E52599485BB}" type="pres">
      <dgm:prSet presAssocID="{6EF16580-0425-4181-A56C-3F61B66E458B}" presName="node" presStyleLbl="node1" presStyleIdx="4" presStyleCnt="10">
        <dgm:presLayoutVars>
          <dgm:bulletEnabled val="1"/>
        </dgm:presLayoutVars>
      </dgm:prSet>
      <dgm:spPr/>
    </dgm:pt>
    <dgm:pt modelId="{65E56216-7D1A-43E8-B0BD-FE3CDEF80174}" type="pres">
      <dgm:prSet presAssocID="{AE463DCB-2410-4101-A3D1-A6328FACBFAA}" presName="sibTrans" presStyleCnt="0"/>
      <dgm:spPr/>
    </dgm:pt>
    <dgm:pt modelId="{1D996E2C-34D2-4875-9900-0B1A51D2DA9C}" type="pres">
      <dgm:prSet presAssocID="{96941DC4-F721-4CD1-98C8-50F8CD25A46E}" presName="node" presStyleLbl="node1" presStyleIdx="5" presStyleCnt="10">
        <dgm:presLayoutVars>
          <dgm:bulletEnabled val="1"/>
        </dgm:presLayoutVars>
      </dgm:prSet>
      <dgm:spPr/>
    </dgm:pt>
    <dgm:pt modelId="{1CB5D9EA-990A-44DC-B2C6-4CA0085A3B58}" type="pres">
      <dgm:prSet presAssocID="{670134D3-75D2-4FA7-9633-4E1B5347DFB1}" presName="sibTrans" presStyleCnt="0"/>
      <dgm:spPr/>
    </dgm:pt>
    <dgm:pt modelId="{DF089D62-0DCE-40C4-BA98-1A9D49CE00B2}" type="pres">
      <dgm:prSet presAssocID="{D477EBE8-A158-49EB-A595-339EBEAF3395}" presName="node" presStyleLbl="node1" presStyleIdx="6" presStyleCnt="10">
        <dgm:presLayoutVars>
          <dgm:bulletEnabled val="1"/>
        </dgm:presLayoutVars>
      </dgm:prSet>
      <dgm:spPr/>
    </dgm:pt>
    <dgm:pt modelId="{E9402553-9ED1-45D6-B5DE-76E10E5BE24C}" type="pres">
      <dgm:prSet presAssocID="{B9E22157-EE90-49CA-8A82-2EF490BF0A9B}" presName="sibTrans" presStyleCnt="0"/>
      <dgm:spPr/>
    </dgm:pt>
    <dgm:pt modelId="{2C79A9F5-32FA-4F0E-B6A2-980CE19A7561}" type="pres">
      <dgm:prSet presAssocID="{D8C17083-6F13-4C08-B775-351FD2C73ECC}" presName="node" presStyleLbl="node1" presStyleIdx="7" presStyleCnt="10">
        <dgm:presLayoutVars>
          <dgm:bulletEnabled val="1"/>
        </dgm:presLayoutVars>
      </dgm:prSet>
      <dgm:spPr/>
    </dgm:pt>
    <dgm:pt modelId="{C27F1A45-0BF8-419F-9FAC-9A8E464DA38D}" type="pres">
      <dgm:prSet presAssocID="{6671B4EB-355C-436E-AAC5-A2021F1F82A0}" presName="sibTrans" presStyleCnt="0"/>
      <dgm:spPr/>
    </dgm:pt>
    <dgm:pt modelId="{0832265C-9B55-4FF0-973E-78F392615EC1}" type="pres">
      <dgm:prSet presAssocID="{28BF321F-15E7-40ED-96DE-1F9036EC3931}" presName="node" presStyleLbl="node1" presStyleIdx="8" presStyleCnt="10">
        <dgm:presLayoutVars>
          <dgm:bulletEnabled val="1"/>
        </dgm:presLayoutVars>
      </dgm:prSet>
      <dgm:spPr/>
    </dgm:pt>
    <dgm:pt modelId="{B7639C74-2B98-40E5-B602-8DF49F54BDF3}" type="pres">
      <dgm:prSet presAssocID="{AE88932E-2C6D-4E46-9A37-E6B0BF60C100}" presName="sibTrans" presStyleCnt="0"/>
      <dgm:spPr/>
    </dgm:pt>
    <dgm:pt modelId="{3941B468-2011-4F67-A895-225AFCB3649E}" type="pres">
      <dgm:prSet presAssocID="{8E74594B-CA68-49A3-96C1-015EF47999B9}" presName="node" presStyleLbl="node1" presStyleIdx="9" presStyleCnt="10">
        <dgm:presLayoutVars>
          <dgm:bulletEnabled val="1"/>
        </dgm:presLayoutVars>
      </dgm:prSet>
      <dgm:spPr/>
    </dgm:pt>
  </dgm:ptLst>
  <dgm:cxnLst>
    <dgm:cxn modelId="{52BE251A-5498-42C9-BD7C-14913FAB5472}" type="presOf" srcId="{28BF321F-15E7-40ED-96DE-1F9036EC3931}" destId="{0832265C-9B55-4FF0-973E-78F392615EC1}" srcOrd="0" destOrd="0" presId="urn:microsoft.com/office/officeart/2005/8/layout/default"/>
    <dgm:cxn modelId="{4820631C-6F61-46D5-B2C9-F7E6E6F76F38}" srcId="{88AD0F48-175F-4C86-AEC3-E5BCD82516AA}" destId="{D8C17083-6F13-4C08-B775-351FD2C73ECC}" srcOrd="7" destOrd="0" parTransId="{73E34F54-BC88-4BBC-8636-5422FE843C8F}" sibTransId="{6671B4EB-355C-436E-AAC5-A2021F1F82A0}"/>
    <dgm:cxn modelId="{A979B835-5514-4377-AF66-26A48E178F14}" type="presOf" srcId="{D3B42EE4-1CA0-4DB3-AA11-DD1077A1805D}" destId="{6B083AC6-59A9-4255-86A2-6B6862F55881}" srcOrd="0" destOrd="0" presId="urn:microsoft.com/office/officeart/2005/8/layout/default"/>
    <dgm:cxn modelId="{1794595B-120D-4FBF-8CDA-610CDE44BD86}" srcId="{88AD0F48-175F-4C86-AEC3-E5BCD82516AA}" destId="{96941DC4-F721-4CD1-98C8-50F8CD25A46E}" srcOrd="5" destOrd="0" parTransId="{DBC717A7-53E1-4B7F-854A-C821281195E7}" sibTransId="{670134D3-75D2-4FA7-9633-4E1B5347DFB1}"/>
    <dgm:cxn modelId="{75AD1743-D2B6-4774-9567-23830012D8BD}" type="presOf" srcId="{6EF16580-0425-4181-A56C-3F61B66E458B}" destId="{C204C7C8-D21C-4CD8-BFBF-5E52599485BB}" srcOrd="0" destOrd="0" presId="urn:microsoft.com/office/officeart/2005/8/layout/default"/>
    <dgm:cxn modelId="{D4988567-4773-499D-95D4-D5A2FEFB5DD4}" srcId="{88AD0F48-175F-4C86-AEC3-E5BCD82516AA}" destId="{28BF321F-15E7-40ED-96DE-1F9036EC3931}" srcOrd="8" destOrd="0" parTransId="{B4D3C3E9-7661-4D75-B2FE-58BE0E5BE523}" sibTransId="{AE88932E-2C6D-4E46-9A37-E6B0BF60C100}"/>
    <dgm:cxn modelId="{CDC14B69-3893-4242-AE55-72B5E4531838}" srcId="{88AD0F48-175F-4C86-AEC3-E5BCD82516AA}" destId="{D477EBE8-A158-49EB-A595-339EBEAF3395}" srcOrd="6" destOrd="0" parTransId="{1437FB0C-78EF-41B5-92E0-7A34910B6014}" sibTransId="{B9E22157-EE90-49CA-8A82-2EF490BF0A9B}"/>
    <dgm:cxn modelId="{891AF64A-4705-44B0-8969-BDD0B879B1C6}" type="presOf" srcId="{88CC984A-3662-45D1-848D-C2A18B9D1CA0}" destId="{F0578B9D-2592-4F63-B191-F07255C02D65}" srcOrd="0" destOrd="0" presId="urn:microsoft.com/office/officeart/2005/8/layout/default"/>
    <dgm:cxn modelId="{35614572-C589-4F1C-B696-5986DCDB258B}" type="presOf" srcId="{96941DC4-F721-4CD1-98C8-50F8CD25A46E}" destId="{1D996E2C-34D2-4875-9900-0B1A51D2DA9C}" srcOrd="0" destOrd="0" presId="urn:microsoft.com/office/officeart/2005/8/layout/default"/>
    <dgm:cxn modelId="{66257D52-30FF-4E2F-94C5-E6C57BA34472}" srcId="{88AD0F48-175F-4C86-AEC3-E5BCD82516AA}" destId="{D3B42EE4-1CA0-4DB3-AA11-DD1077A1805D}" srcOrd="3" destOrd="0" parTransId="{4BF28837-C2D5-4FBC-8C5D-CA106BDB0A04}" sibTransId="{2BDF2370-C754-47CD-8933-96D631F7F03D}"/>
    <dgm:cxn modelId="{7AC9C379-D53F-49D4-830F-0F187CF4BB45}" type="presOf" srcId="{65BBF013-8562-4D8D-B45F-CEFA205062F4}" destId="{A5B356C4-EEE9-4198-A46A-02C3E39FCAD1}" srcOrd="0" destOrd="0" presId="urn:microsoft.com/office/officeart/2005/8/layout/default"/>
    <dgm:cxn modelId="{A3148F7D-81BE-4F0E-A6BD-F1434E732478}" type="presOf" srcId="{9FEAD249-B2CC-4264-9EF3-F53DC1FC309E}" destId="{E27D767E-3B63-47F8-9560-FF52B2C5765E}" srcOrd="0" destOrd="0" presId="urn:microsoft.com/office/officeart/2005/8/layout/default"/>
    <dgm:cxn modelId="{D3432E83-FC64-4BD9-AC11-3C61CA233E6A}" srcId="{88AD0F48-175F-4C86-AEC3-E5BCD82516AA}" destId="{8E74594B-CA68-49A3-96C1-015EF47999B9}" srcOrd="9" destOrd="0" parTransId="{2AFFADF8-8BB5-45D8-B0E6-E79829052A90}" sibTransId="{63984B71-75C8-4011-908B-82A837B9C655}"/>
    <dgm:cxn modelId="{1E24B0B4-455D-44D0-84F0-F6426F797CB6}" type="presOf" srcId="{8E74594B-CA68-49A3-96C1-015EF47999B9}" destId="{3941B468-2011-4F67-A895-225AFCB3649E}" srcOrd="0" destOrd="0" presId="urn:microsoft.com/office/officeart/2005/8/layout/default"/>
    <dgm:cxn modelId="{60355EBC-F3F2-4539-8F8A-21E27024AB4E}" type="presOf" srcId="{D477EBE8-A158-49EB-A595-339EBEAF3395}" destId="{DF089D62-0DCE-40C4-BA98-1A9D49CE00B2}" srcOrd="0" destOrd="0" presId="urn:microsoft.com/office/officeart/2005/8/layout/default"/>
    <dgm:cxn modelId="{0AB16ABE-E7E6-476F-9B0C-9B640E618240}" srcId="{88AD0F48-175F-4C86-AEC3-E5BCD82516AA}" destId="{9FEAD249-B2CC-4264-9EF3-F53DC1FC309E}" srcOrd="0" destOrd="0" parTransId="{AFF77DB4-EBF9-428F-A768-EE1C6EBB3B75}" sibTransId="{4841791A-B6EE-4970-8145-EA3BD03DC1E5}"/>
    <dgm:cxn modelId="{C652A5CE-DD1C-442C-B66B-0587A333790E}" type="presOf" srcId="{D8C17083-6F13-4C08-B775-351FD2C73ECC}" destId="{2C79A9F5-32FA-4F0E-B6A2-980CE19A7561}" srcOrd="0" destOrd="0" presId="urn:microsoft.com/office/officeart/2005/8/layout/default"/>
    <dgm:cxn modelId="{4D88CDD5-A8D8-43D9-A082-ACAC618A6B73}" srcId="{88AD0F48-175F-4C86-AEC3-E5BCD82516AA}" destId="{65BBF013-8562-4D8D-B45F-CEFA205062F4}" srcOrd="1" destOrd="0" parTransId="{E4172F6E-D887-4101-995A-617F0835CA48}" sibTransId="{3BF7E0F3-3E1C-49A5-B17D-71626151A1D6}"/>
    <dgm:cxn modelId="{2C2119DC-5112-46B6-8860-337BEB30D448}" srcId="{88AD0F48-175F-4C86-AEC3-E5BCD82516AA}" destId="{88CC984A-3662-45D1-848D-C2A18B9D1CA0}" srcOrd="2" destOrd="0" parTransId="{A904786C-1FC4-4603-BF73-421ED9DC1304}" sibTransId="{9019E04C-D701-480A-9EB8-8473480A81D9}"/>
    <dgm:cxn modelId="{CEE675F3-194F-43FE-88B5-080FE62AA90E}" type="presOf" srcId="{88AD0F48-175F-4C86-AEC3-E5BCD82516AA}" destId="{7A7E1634-AE50-46CC-8AE8-E2F27CF0766B}" srcOrd="0" destOrd="0" presId="urn:microsoft.com/office/officeart/2005/8/layout/default"/>
    <dgm:cxn modelId="{3B2DC3F3-15D1-4077-AC5A-54525EF41635}" srcId="{88AD0F48-175F-4C86-AEC3-E5BCD82516AA}" destId="{6EF16580-0425-4181-A56C-3F61B66E458B}" srcOrd="4" destOrd="0" parTransId="{22B8E2AF-3A63-49E2-A293-1DAF24A322A5}" sibTransId="{AE463DCB-2410-4101-A3D1-A6328FACBFAA}"/>
    <dgm:cxn modelId="{AB2C5D60-2514-4C13-877F-D190845078BF}" type="presParOf" srcId="{7A7E1634-AE50-46CC-8AE8-E2F27CF0766B}" destId="{E27D767E-3B63-47F8-9560-FF52B2C5765E}" srcOrd="0" destOrd="0" presId="urn:microsoft.com/office/officeart/2005/8/layout/default"/>
    <dgm:cxn modelId="{CC7888B0-B9CF-4264-B60C-E964DD1B4A0C}" type="presParOf" srcId="{7A7E1634-AE50-46CC-8AE8-E2F27CF0766B}" destId="{4F3DBEA1-92A3-409D-8D92-40A574DAB892}" srcOrd="1" destOrd="0" presId="urn:microsoft.com/office/officeart/2005/8/layout/default"/>
    <dgm:cxn modelId="{E07C3774-8A39-40CD-8D73-B77E160326D0}" type="presParOf" srcId="{7A7E1634-AE50-46CC-8AE8-E2F27CF0766B}" destId="{A5B356C4-EEE9-4198-A46A-02C3E39FCAD1}" srcOrd="2" destOrd="0" presId="urn:microsoft.com/office/officeart/2005/8/layout/default"/>
    <dgm:cxn modelId="{C9364D4C-4682-47BA-B521-B5F1D8C71BA6}" type="presParOf" srcId="{7A7E1634-AE50-46CC-8AE8-E2F27CF0766B}" destId="{2D8DB6A3-4FE8-45DC-8AAA-1C55A815E652}" srcOrd="3" destOrd="0" presId="urn:microsoft.com/office/officeart/2005/8/layout/default"/>
    <dgm:cxn modelId="{4328C230-8007-41EE-B91B-2A112A9BA724}" type="presParOf" srcId="{7A7E1634-AE50-46CC-8AE8-E2F27CF0766B}" destId="{F0578B9D-2592-4F63-B191-F07255C02D65}" srcOrd="4" destOrd="0" presId="urn:microsoft.com/office/officeart/2005/8/layout/default"/>
    <dgm:cxn modelId="{904E28A1-6A1E-494E-A599-A9D7F1B7258F}" type="presParOf" srcId="{7A7E1634-AE50-46CC-8AE8-E2F27CF0766B}" destId="{28CBB265-C750-4BE4-8D38-22F62499C74C}" srcOrd="5" destOrd="0" presId="urn:microsoft.com/office/officeart/2005/8/layout/default"/>
    <dgm:cxn modelId="{935659CB-91A4-49BF-864A-3AF49D11DF52}" type="presParOf" srcId="{7A7E1634-AE50-46CC-8AE8-E2F27CF0766B}" destId="{6B083AC6-59A9-4255-86A2-6B6862F55881}" srcOrd="6" destOrd="0" presId="urn:microsoft.com/office/officeart/2005/8/layout/default"/>
    <dgm:cxn modelId="{AB541AC5-EA7F-4238-A99E-1F14DE48296E}" type="presParOf" srcId="{7A7E1634-AE50-46CC-8AE8-E2F27CF0766B}" destId="{7763150B-2A02-42A3-AAF3-46C3051889BB}" srcOrd="7" destOrd="0" presId="urn:microsoft.com/office/officeart/2005/8/layout/default"/>
    <dgm:cxn modelId="{62611581-B494-4C70-B3A2-F772577A7BFC}" type="presParOf" srcId="{7A7E1634-AE50-46CC-8AE8-E2F27CF0766B}" destId="{C204C7C8-D21C-4CD8-BFBF-5E52599485BB}" srcOrd="8" destOrd="0" presId="urn:microsoft.com/office/officeart/2005/8/layout/default"/>
    <dgm:cxn modelId="{C18B3B93-9804-4FF9-8D28-DBD82BC76589}" type="presParOf" srcId="{7A7E1634-AE50-46CC-8AE8-E2F27CF0766B}" destId="{65E56216-7D1A-43E8-B0BD-FE3CDEF80174}" srcOrd="9" destOrd="0" presId="urn:microsoft.com/office/officeart/2005/8/layout/default"/>
    <dgm:cxn modelId="{AEDD3BF9-7B0B-4808-B168-95EEF1D6E6D8}" type="presParOf" srcId="{7A7E1634-AE50-46CC-8AE8-E2F27CF0766B}" destId="{1D996E2C-34D2-4875-9900-0B1A51D2DA9C}" srcOrd="10" destOrd="0" presId="urn:microsoft.com/office/officeart/2005/8/layout/default"/>
    <dgm:cxn modelId="{FC6A6978-B455-4EA0-AA57-0B062F54407F}" type="presParOf" srcId="{7A7E1634-AE50-46CC-8AE8-E2F27CF0766B}" destId="{1CB5D9EA-990A-44DC-B2C6-4CA0085A3B58}" srcOrd="11" destOrd="0" presId="urn:microsoft.com/office/officeart/2005/8/layout/default"/>
    <dgm:cxn modelId="{75F6E94C-2AAF-48D3-8813-526F38D62772}" type="presParOf" srcId="{7A7E1634-AE50-46CC-8AE8-E2F27CF0766B}" destId="{DF089D62-0DCE-40C4-BA98-1A9D49CE00B2}" srcOrd="12" destOrd="0" presId="urn:microsoft.com/office/officeart/2005/8/layout/default"/>
    <dgm:cxn modelId="{D647AB16-9B11-4DF4-A48E-92C8889A9DDA}" type="presParOf" srcId="{7A7E1634-AE50-46CC-8AE8-E2F27CF0766B}" destId="{E9402553-9ED1-45D6-B5DE-76E10E5BE24C}" srcOrd="13" destOrd="0" presId="urn:microsoft.com/office/officeart/2005/8/layout/default"/>
    <dgm:cxn modelId="{836FF258-AB86-4D12-AF4A-B5DC59E4B596}" type="presParOf" srcId="{7A7E1634-AE50-46CC-8AE8-E2F27CF0766B}" destId="{2C79A9F5-32FA-4F0E-B6A2-980CE19A7561}" srcOrd="14" destOrd="0" presId="urn:microsoft.com/office/officeart/2005/8/layout/default"/>
    <dgm:cxn modelId="{76F81109-7281-46FC-97FC-DC0D7B5E0289}" type="presParOf" srcId="{7A7E1634-AE50-46CC-8AE8-E2F27CF0766B}" destId="{C27F1A45-0BF8-419F-9FAC-9A8E464DA38D}" srcOrd="15" destOrd="0" presId="urn:microsoft.com/office/officeart/2005/8/layout/default"/>
    <dgm:cxn modelId="{C04A3BF1-8245-417C-82BA-D0D62411A7B9}" type="presParOf" srcId="{7A7E1634-AE50-46CC-8AE8-E2F27CF0766B}" destId="{0832265C-9B55-4FF0-973E-78F392615EC1}" srcOrd="16" destOrd="0" presId="urn:microsoft.com/office/officeart/2005/8/layout/default"/>
    <dgm:cxn modelId="{D096DA5A-A7F8-4DA5-9D88-09125FE790D9}" type="presParOf" srcId="{7A7E1634-AE50-46CC-8AE8-E2F27CF0766B}" destId="{B7639C74-2B98-40E5-B602-8DF49F54BDF3}" srcOrd="17" destOrd="0" presId="urn:microsoft.com/office/officeart/2005/8/layout/default"/>
    <dgm:cxn modelId="{009FF63A-0EAA-4669-B1A3-15F242B18603}" type="presParOf" srcId="{7A7E1634-AE50-46CC-8AE8-E2F27CF0766B}" destId="{3941B468-2011-4F67-A895-225AFCB3649E}" srcOrd="1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FC68584-7F08-475B-9495-015F2E8876E8}" type="doc">
      <dgm:prSet loTypeId="urn:microsoft.com/office/officeart/2005/8/layout/default" loCatId="list" qsTypeId="urn:microsoft.com/office/officeart/2005/8/quickstyle/simple4" qsCatId="simple" csTypeId="urn:microsoft.com/office/officeart/2005/8/colors/accent1_3" csCatId="accent1" phldr="1"/>
      <dgm:spPr/>
      <dgm:t>
        <a:bodyPr/>
        <a:lstStyle/>
        <a:p>
          <a:endParaRPr lang="en-US"/>
        </a:p>
      </dgm:t>
    </dgm:pt>
    <dgm:pt modelId="{75681527-6956-40F7-8DB5-E08F49A9192C}">
      <dgm:prSet custT="1"/>
      <dgm:spPr/>
      <dgm:t>
        <a:bodyPr/>
        <a:lstStyle/>
        <a:p>
          <a:r>
            <a:rPr lang="en-US" sz="2200" dirty="0"/>
            <a:t>Child-rearing and family responsibilities</a:t>
          </a:r>
        </a:p>
      </dgm:t>
    </dgm:pt>
    <dgm:pt modelId="{5024A9B3-5F3D-47A1-A9C1-B66C0E80AEC1}" type="parTrans" cxnId="{C6C33E7B-E086-4BFC-8591-D459B73168C9}">
      <dgm:prSet/>
      <dgm:spPr/>
      <dgm:t>
        <a:bodyPr/>
        <a:lstStyle/>
        <a:p>
          <a:endParaRPr lang="en-US"/>
        </a:p>
      </dgm:t>
    </dgm:pt>
    <dgm:pt modelId="{95A6EEF3-E45D-402E-8378-018895CA5892}" type="sibTrans" cxnId="{C6C33E7B-E086-4BFC-8591-D459B73168C9}">
      <dgm:prSet/>
      <dgm:spPr/>
      <dgm:t>
        <a:bodyPr/>
        <a:lstStyle/>
        <a:p>
          <a:endParaRPr lang="en-US"/>
        </a:p>
      </dgm:t>
    </dgm:pt>
    <dgm:pt modelId="{A51C1AF8-9FE0-43A3-8DF3-F30AA60C2EFF}">
      <dgm:prSet custT="1"/>
      <dgm:spPr/>
      <dgm:t>
        <a:bodyPr/>
        <a:lstStyle/>
        <a:p>
          <a:r>
            <a:rPr lang="en-US" sz="2200" dirty="0"/>
            <a:t>Having children slows career progression of women in academic medicine</a:t>
          </a:r>
        </a:p>
      </dgm:t>
    </dgm:pt>
    <dgm:pt modelId="{11AAD32A-B857-4EF7-B75E-A46DBE8AFFF2}" type="parTrans" cxnId="{24597751-728C-4A90-9663-4653180FE6B9}">
      <dgm:prSet/>
      <dgm:spPr/>
      <dgm:t>
        <a:bodyPr/>
        <a:lstStyle/>
        <a:p>
          <a:endParaRPr lang="en-US"/>
        </a:p>
      </dgm:t>
    </dgm:pt>
    <dgm:pt modelId="{EE0DE168-7A98-4256-96F3-9B7F223E79E7}" type="sibTrans" cxnId="{24597751-728C-4A90-9663-4653180FE6B9}">
      <dgm:prSet/>
      <dgm:spPr/>
      <dgm:t>
        <a:bodyPr/>
        <a:lstStyle/>
        <a:p>
          <a:endParaRPr lang="en-US"/>
        </a:p>
      </dgm:t>
    </dgm:pt>
    <dgm:pt modelId="{351DE8C1-3E4A-444B-8E90-44BB72CEEE30}">
      <dgm:prSet custT="1"/>
      <dgm:spPr/>
      <dgm:t>
        <a:bodyPr/>
        <a:lstStyle/>
        <a:p>
          <a:r>
            <a:rPr lang="en-US" sz="1800" dirty="0"/>
            <a:t>Women physicians work more than male physician with children, averaging 90.5 hours/week, vs 68.6 hours/week</a:t>
          </a:r>
        </a:p>
      </dgm:t>
    </dgm:pt>
    <dgm:pt modelId="{5CA9932A-638E-46DD-8083-7457D36AECBC}" type="parTrans" cxnId="{071A398A-99FB-48A8-9E9E-AAC8DD3E688E}">
      <dgm:prSet/>
      <dgm:spPr/>
      <dgm:t>
        <a:bodyPr/>
        <a:lstStyle/>
        <a:p>
          <a:endParaRPr lang="en-US"/>
        </a:p>
      </dgm:t>
    </dgm:pt>
    <dgm:pt modelId="{7D485016-14DA-4905-92FB-A96768B67656}" type="sibTrans" cxnId="{071A398A-99FB-48A8-9E9E-AAC8DD3E688E}">
      <dgm:prSet/>
      <dgm:spPr/>
      <dgm:t>
        <a:bodyPr/>
        <a:lstStyle/>
        <a:p>
          <a:endParaRPr lang="en-US"/>
        </a:p>
      </dgm:t>
    </dgm:pt>
    <dgm:pt modelId="{F05CFFE0-7C37-40D1-AFEE-7E006941A8B0}">
      <dgm:prSet custT="1"/>
      <dgm:spPr/>
      <dgm:t>
        <a:bodyPr/>
        <a:lstStyle/>
        <a:p>
          <a:r>
            <a:rPr lang="en-US" sz="2200" dirty="0"/>
            <a:t>Women with children often subject to        “micro-inequalities”</a:t>
          </a:r>
        </a:p>
      </dgm:t>
    </dgm:pt>
    <dgm:pt modelId="{F13E3F98-36F4-4EA5-A466-6E560E3A24BD}" type="parTrans" cxnId="{4A3A2584-3663-41E5-8AD1-2AC4E00804A9}">
      <dgm:prSet/>
      <dgm:spPr/>
      <dgm:t>
        <a:bodyPr/>
        <a:lstStyle/>
        <a:p>
          <a:endParaRPr lang="en-US"/>
        </a:p>
      </dgm:t>
    </dgm:pt>
    <dgm:pt modelId="{E9262A1D-6E43-41FA-9B93-FA3AEF907776}" type="sibTrans" cxnId="{4A3A2584-3663-41E5-8AD1-2AC4E00804A9}">
      <dgm:prSet/>
      <dgm:spPr/>
      <dgm:t>
        <a:bodyPr/>
        <a:lstStyle/>
        <a:p>
          <a:endParaRPr lang="en-US"/>
        </a:p>
      </dgm:t>
    </dgm:pt>
    <dgm:pt modelId="{628F746E-F9A3-406C-B56E-42E6CB1F69E4}" type="pres">
      <dgm:prSet presAssocID="{AFC68584-7F08-475B-9495-015F2E8876E8}" presName="diagram" presStyleCnt="0">
        <dgm:presLayoutVars>
          <dgm:dir/>
          <dgm:resizeHandles val="exact"/>
        </dgm:presLayoutVars>
      </dgm:prSet>
      <dgm:spPr/>
    </dgm:pt>
    <dgm:pt modelId="{624DE71E-D623-4170-B6FD-08A71CFC562B}" type="pres">
      <dgm:prSet presAssocID="{75681527-6956-40F7-8DB5-E08F49A9192C}" presName="node" presStyleLbl="node1" presStyleIdx="0" presStyleCnt="4">
        <dgm:presLayoutVars>
          <dgm:bulletEnabled val="1"/>
        </dgm:presLayoutVars>
      </dgm:prSet>
      <dgm:spPr/>
    </dgm:pt>
    <dgm:pt modelId="{0AF0E6BF-68BB-48F6-BA17-9C9D36307D04}" type="pres">
      <dgm:prSet presAssocID="{95A6EEF3-E45D-402E-8378-018895CA5892}" presName="sibTrans" presStyleCnt="0"/>
      <dgm:spPr/>
    </dgm:pt>
    <dgm:pt modelId="{C51A7756-D1E9-4C56-8671-29C727371BB9}" type="pres">
      <dgm:prSet presAssocID="{A51C1AF8-9FE0-43A3-8DF3-F30AA60C2EFF}" presName="node" presStyleLbl="node1" presStyleIdx="1" presStyleCnt="4">
        <dgm:presLayoutVars>
          <dgm:bulletEnabled val="1"/>
        </dgm:presLayoutVars>
      </dgm:prSet>
      <dgm:spPr/>
    </dgm:pt>
    <dgm:pt modelId="{FB9F7B56-C4FB-4C87-A0A3-A4EFC3143AC3}" type="pres">
      <dgm:prSet presAssocID="{EE0DE168-7A98-4256-96F3-9B7F223E79E7}" presName="sibTrans" presStyleCnt="0"/>
      <dgm:spPr/>
    </dgm:pt>
    <dgm:pt modelId="{E81A747D-66BC-47FD-B4F2-AE8851DC5705}" type="pres">
      <dgm:prSet presAssocID="{351DE8C1-3E4A-444B-8E90-44BB72CEEE30}" presName="node" presStyleLbl="node1" presStyleIdx="2" presStyleCnt="4">
        <dgm:presLayoutVars>
          <dgm:bulletEnabled val="1"/>
        </dgm:presLayoutVars>
      </dgm:prSet>
      <dgm:spPr/>
    </dgm:pt>
    <dgm:pt modelId="{7099493C-6046-4103-ABC6-7097ABFFDE07}" type="pres">
      <dgm:prSet presAssocID="{7D485016-14DA-4905-92FB-A96768B67656}" presName="sibTrans" presStyleCnt="0"/>
      <dgm:spPr/>
    </dgm:pt>
    <dgm:pt modelId="{8F4E41C8-8292-463E-8B42-6C37C626041E}" type="pres">
      <dgm:prSet presAssocID="{F05CFFE0-7C37-40D1-AFEE-7E006941A8B0}" presName="node" presStyleLbl="node1" presStyleIdx="3" presStyleCnt="4">
        <dgm:presLayoutVars>
          <dgm:bulletEnabled val="1"/>
        </dgm:presLayoutVars>
      </dgm:prSet>
      <dgm:spPr/>
    </dgm:pt>
  </dgm:ptLst>
  <dgm:cxnLst>
    <dgm:cxn modelId="{CAB8A102-137A-405B-87DC-A5CF46F1211D}" type="presOf" srcId="{AFC68584-7F08-475B-9495-015F2E8876E8}" destId="{628F746E-F9A3-406C-B56E-42E6CB1F69E4}" srcOrd="0" destOrd="0" presId="urn:microsoft.com/office/officeart/2005/8/layout/default"/>
    <dgm:cxn modelId="{6090AD24-365D-4526-99FB-C75C36755D60}" type="presOf" srcId="{A51C1AF8-9FE0-43A3-8DF3-F30AA60C2EFF}" destId="{C51A7756-D1E9-4C56-8671-29C727371BB9}" srcOrd="0" destOrd="0" presId="urn:microsoft.com/office/officeart/2005/8/layout/default"/>
    <dgm:cxn modelId="{34DC6426-A5EF-4F99-B1F1-CCE756EAADCB}" type="presOf" srcId="{F05CFFE0-7C37-40D1-AFEE-7E006941A8B0}" destId="{8F4E41C8-8292-463E-8B42-6C37C626041E}" srcOrd="0" destOrd="0" presId="urn:microsoft.com/office/officeart/2005/8/layout/default"/>
    <dgm:cxn modelId="{3252A22F-61A1-4BF9-994B-65EBDF58B2C9}" type="presOf" srcId="{75681527-6956-40F7-8DB5-E08F49A9192C}" destId="{624DE71E-D623-4170-B6FD-08A71CFC562B}" srcOrd="0" destOrd="0" presId="urn:microsoft.com/office/officeart/2005/8/layout/default"/>
    <dgm:cxn modelId="{24597751-728C-4A90-9663-4653180FE6B9}" srcId="{AFC68584-7F08-475B-9495-015F2E8876E8}" destId="{A51C1AF8-9FE0-43A3-8DF3-F30AA60C2EFF}" srcOrd="1" destOrd="0" parTransId="{11AAD32A-B857-4EF7-B75E-A46DBE8AFFF2}" sibTransId="{EE0DE168-7A98-4256-96F3-9B7F223E79E7}"/>
    <dgm:cxn modelId="{C6C33E7B-E086-4BFC-8591-D459B73168C9}" srcId="{AFC68584-7F08-475B-9495-015F2E8876E8}" destId="{75681527-6956-40F7-8DB5-E08F49A9192C}" srcOrd="0" destOrd="0" parTransId="{5024A9B3-5F3D-47A1-A9C1-B66C0E80AEC1}" sibTransId="{95A6EEF3-E45D-402E-8378-018895CA5892}"/>
    <dgm:cxn modelId="{4A3A2584-3663-41E5-8AD1-2AC4E00804A9}" srcId="{AFC68584-7F08-475B-9495-015F2E8876E8}" destId="{F05CFFE0-7C37-40D1-AFEE-7E006941A8B0}" srcOrd="3" destOrd="0" parTransId="{F13E3F98-36F4-4EA5-A466-6E560E3A24BD}" sibTransId="{E9262A1D-6E43-41FA-9B93-FA3AEF907776}"/>
    <dgm:cxn modelId="{071A398A-99FB-48A8-9E9E-AAC8DD3E688E}" srcId="{AFC68584-7F08-475B-9495-015F2E8876E8}" destId="{351DE8C1-3E4A-444B-8E90-44BB72CEEE30}" srcOrd="2" destOrd="0" parTransId="{5CA9932A-638E-46DD-8083-7457D36AECBC}" sibTransId="{7D485016-14DA-4905-92FB-A96768B67656}"/>
    <dgm:cxn modelId="{FECB6993-9BCC-4842-ACE3-97D77036E7F7}" type="presOf" srcId="{351DE8C1-3E4A-444B-8E90-44BB72CEEE30}" destId="{E81A747D-66BC-47FD-B4F2-AE8851DC5705}" srcOrd="0" destOrd="0" presId="urn:microsoft.com/office/officeart/2005/8/layout/default"/>
    <dgm:cxn modelId="{65335E2B-B5F8-42A2-A936-BDD735B51BA0}" type="presParOf" srcId="{628F746E-F9A3-406C-B56E-42E6CB1F69E4}" destId="{624DE71E-D623-4170-B6FD-08A71CFC562B}" srcOrd="0" destOrd="0" presId="urn:microsoft.com/office/officeart/2005/8/layout/default"/>
    <dgm:cxn modelId="{C8B6A02F-02A5-46BE-84ED-8545609DF346}" type="presParOf" srcId="{628F746E-F9A3-406C-B56E-42E6CB1F69E4}" destId="{0AF0E6BF-68BB-48F6-BA17-9C9D36307D04}" srcOrd="1" destOrd="0" presId="urn:microsoft.com/office/officeart/2005/8/layout/default"/>
    <dgm:cxn modelId="{D06B2C4B-1B6C-4E0A-B3EE-F442283335F2}" type="presParOf" srcId="{628F746E-F9A3-406C-B56E-42E6CB1F69E4}" destId="{C51A7756-D1E9-4C56-8671-29C727371BB9}" srcOrd="2" destOrd="0" presId="urn:microsoft.com/office/officeart/2005/8/layout/default"/>
    <dgm:cxn modelId="{9DE9836C-083D-4C56-B245-59A6321F32D7}" type="presParOf" srcId="{628F746E-F9A3-406C-B56E-42E6CB1F69E4}" destId="{FB9F7B56-C4FB-4C87-A0A3-A4EFC3143AC3}" srcOrd="3" destOrd="0" presId="urn:microsoft.com/office/officeart/2005/8/layout/default"/>
    <dgm:cxn modelId="{504A3D5D-350A-47A8-B145-D589B4ED53AF}" type="presParOf" srcId="{628F746E-F9A3-406C-B56E-42E6CB1F69E4}" destId="{E81A747D-66BC-47FD-B4F2-AE8851DC5705}" srcOrd="4" destOrd="0" presId="urn:microsoft.com/office/officeart/2005/8/layout/default"/>
    <dgm:cxn modelId="{8FBC8846-D844-42C4-99B0-D08F57683101}" type="presParOf" srcId="{628F746E-F9A3-406C-B56E-42E6CB1F69E4}" destId="{7099493C-6046-4103-ABC6-7097ABFFDE07}" srcOrd="5" destOrd="0" presId="urn:microsoft.com/office/officeart/2005/8/layout/default"/>
    <dgm:cxn modelId="{8F3D3CDB-6C2C-4FF7-8626-E7E4EA61E359}" type="presParOf" srcId="{628F746E-F9A3-406C-B56E-42E6CB1F69E4}" destId="{8F4E41C8-8292-463E-8B42-6C37C626041E}"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B12ADAD-B7A5-4A10-80BD-DFEFF3964739}"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76A6DAEF-15AE-4F70-B467-9EA987BDED36}">
      <dgm:prSet/>
      <dgm:spPr/>
      <dgm:t>
        <a:bodyPr/>
        <a:lstStyle/>
        <a:p>
          <a:r>
            <a:rPr lang="en-US"/>
            <a:t>The workload</a:t>
          </a:r>
        </a:p>
      </dgm:t>
    </dgm:pt>
    <dgm:pt modelId="{BB87563D-1F4F-46FF-85D5-F66FAF55179D}" type="parTrans" cxnId="{05EB8B74-CCC9-4BF2-BE20-8AD00628AE6C}">
      <dgm:prSet/>
      <dgm:spPr/>
      <dgm:t>
        <a:bodyPr/>
        <a:lstStyle/>
        <a:p>
          <a:endParaRPr lang="en-US"/>
        </a:p>
      </dgm:t>
    </dgm:pt>
    <dgm:pt modelId="{0EB6E391-772D-4C1B-A873-FB789A5C01A1}" type="sibTrans" cxnId="{05EB8B74-CCC9-4BF2-BE20-8AD00628AE6C}">
      <dgm:prSet/>
      <dgm:spPr/>
      <dgm:t>
        <a:bodyPr/>
        <a:lstStyle/>
        <a:p>
          <a:endParaRPr lang="en-US"/>
        </a:p>
      </dgm:t>
    </dgm:pt>
    <dgm:pt modelId="{236428B2-C0D5-4BEB-9189-DF2B5081536D}">
      <dgm:prSet/>
      <dgm:spPr/>
      <dgm:t>
        <a:bodyPr/>
        <a:lstStyle/>
        <a:p>
          <a:r>
            <a:rPr lang="en-US"/>
            <a:t>The degree of control a provider/physician has</a:t>
          </a:r>
        </a:p>
      </dgm:t>
    </dgm:pt>
    <dgm:pt modelId="{0B28B310-73DA-4EE4-A262-0AAF8AAB8225}" type="parTrans" cxnId="{BBC8BD45-677C-466F-BF14-3F39C0845B0C}">
      <dgm:prSet/>
      <dgm:spPr/>
      <dgm:t>
        <a:bodyPr/>
        <a:lstStyle/>
        <a:p>
          <a:endParaRPr lang="en-US"/>
        </a:p>
      </dgm:t>
    </dgm:pt>
    <dgm:pt modelId="{D63742EF-8DE8-444C-A2F2-C4E9B683F73F}" type="sibTrans" cxnId="{BBC8BD45-677C-466F-BF14-3F39C0845B0C}">
      <dgm:prSet/>
      <dgm:spPr/>
      <dgm:t>
        <a:bodyPr/>
        <a:lstStyle/>
        <a:p>
          <a:endParaRPr lang="en-US"/>
        </a:p>
      </dgm:t>
    </dgm:pt>
    <dgm:pt modelId="{C2C7EAA0-5A04-45D7-8F09-719E00B3A773}">
      <dgm:prSet/>
      <dgm:spPr/>
      <dgm:t>
        <a:bodyPr/>
        <a:lstStyle/>
        <a:p>
          <a:r>
            <a:rPr lang="en-US"/>
            <a:t>The congruence between the provider’s values and those of administration</a:t>
          </a:r>
        </a:p>
      </dgm:t>
    </dgm:pt>
    <dgm:pt modelId="{FB6168EF-A010-4251-8DB2-02CE6521BA21}" type="parTrans" cxnId="{3B295421-21FB-4DD6-8BF1-D52FB1C76A8C}">
      <dgm:prSet/>
      <dgm:spPr/>
      <dgm:t>
        <a:bodyPr/>
        <a:lstStyle/>
        <a:p>
          <a:endParaRPr lang="en-US"/>
        </a:p>
      </dgm:t>
    </dgm:pt>
    <dgm:pt modelId="{28260D45-2058-49FD-B349-2E8748389EC0}" type="sibTrans" cxnId="{3B295421-21FB-4DD6-8BF1-D52FB1C76A8C}">
      <dgm:prSet/>
      <dgm:spPr/>
      <dgm:t>
        <a:bodyPr/>
        <a:lstStyle/>
        <a:p>
          <a:endParaRPr lang="en-US"/>
        </a:p>
      </dgm:t>
    </dgm:pt>
    <dgm:pt modelId="{DF934734-AD03-43EA-9E51-3D8A259F334F}" type="pres">
      <dgm:prSet presAssocID="{0B12ADAD-B7A5-4A10-80BD-DFEFF3964739}" presName="root" presStyleCnt="0">
        <dgm:presLayoutVars>
          <dgm:dir/>
          <dgm:resizeHandles val="exact"/>
        </dgm:presLayoutVars>
      </dgm:prSet>
      <dgm:spPr/>
    </dgm:pt>
    <dgm:pt modelId="{2A305EAB-DB00-4FD6-9BA1-D0E17E1CC286}" type="pres">
      <dgm:prSet presAssocID="{76A6DAEF-15AE-4F70-B467-9EA987BDED36}" presName="compNode" presStyleCnt="0"/>
      <dgm:spPr/>
    </dgm:pt>
    <dgm:pt modelId="{7E3B7DCF-2FF9-45FC-968F-925B0413453F}" type="pres">
      <dgm:prSet presAssocID="{76A6DAEF-15AE-4F70-B467-9EA987BDED36}" presName="bgRect" presStyleLbl="bgShp" presStyleIdx="0" presStyleCnt="3"/>
      <dgm:spPr/>
    </dgm:pt>
    <dgm:pt modelId="{214542D6-AF16-48AE-9CF2-9A30547E549F}" type="pres">
      <dgm:prSet presAssocID="{76A6DAEF-15AE-4F70-B467-9EA987BDED3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ument"/>
        </a:ext>
      </dgm:extLst>
    </dgm:pt>
    <dgm:pt modelId="{3C886ED3-A237-4150-BCD2-1B0AE778FB6C}" type="pres">
      <dgm:prSet presAssocID="{76A6DAEF-15AE-4F70-B467-9EA987BDED36}" presName="spaceRect" presStyleCnt="0"/>
      <dgm:spPr/>
    </dgm:pt>
    <dgm:pt modelId="{E791FE74-CCC6-4641-9E6F-95EC63E15DA2}" type="pres">
      <dgm:prSet presAssocID="{76A6DAEF-15AE-4F70-B467-9EA987BDED36}" presName="parTx" presStyleLbl="revTx" presStyleIdx="0" presStyleCnt="3">
        <dgm:presLayoutVars>
          <dgm:chMax val="0"/>
          <dgm:chPref val="0"/>
        </dgm:presLayoutVars>
      </dgm:prSet>
      <dgm:spPr/>
    </dgm:pt>
    <dgm:pt modelId="{CCF179AB-7224-46AA-BEE5-6C1135EA79F4}" type="pres">
      <dgm:prSet presAssocID="{0EB6E391-772D-4C1B-A873-FB789A5C01A1}" presName="sibTrans" presStyleCnt="0"/>
      <dgm:spPr/>
    </dgm:pt>
    <dgm:pt modelId="{F1E2199A-7BAC-4252-8C57-D43DBF976EB7}" type="pres">
      <dgm:prSet presAssocID="{236428B2-C0D5-4BEB-9189-DF2B5081536D}" presName="compNode" presStyleCnt="0"/>
      <dgm:spPr/>
    </dgm:pt>
    <dgm:pt modelId="{BC9700E5-1832-4BE6-9818-46A748D1DEC2}" type="pres">
      <dgm:prSet presAssocID="{236428B2-C0D5-4BEB-9189-DF2B5081536D}" presName="bgRect" presStyleLbl="bgShp" presStyleIdx="1" presStyleCnt="3"/>
      <dgm:spPr/>
    </dgm:pt>
    <dgm:pt modelId="{D527D1E0-229B-4C40-B6FD-E9526B5E180C}" type="pres">
      <dgm:prSet presAssocID="{236428B2-C0D5-4BEB-9189-DF2B5081536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tor"/>
        </a:ext>
      </dgm:extLst>
    </dgm:pt>
    <dgm:pt modelId="{E702AB5B-9789-41DA-B396-C0FC2BD63863}" type="pres">
      <dgm:prSet presAssocID="{236428B2-C0D5-4BEB-9189-DF2B5081536D}" presName="spaceRect" presStyleCnt="0"/>
      <dgm:spPr/>
    </dgm:pt>
    <dgm:pt modelId="{C75AA67C-2C91-4159-BE88-73905DBFEC11}" type="pres">
      <dgm:prSet presAssocID="{236428B2-C0D5-4BEB-9189-DF2B5081536D}" presName="parTx" presStyleLbl="revTx" presStyleIdx="1" presStyleCnt="3">
        <dgm:presLayoutVars>
          <dgm:chMax val="0"/>
          <dgm:chPref val="0"/>
        </dgm:presLayoutVars>
      </dgm:prSet>
      <dgm:spPr/>
    </dgm:pt>
    <dgm:pt modelId="{9BA9E73D-3C1B-47B5-9D3A-E60972C7E105}" type="pres">
      <dgm:prSet presAssocID="{D63742EF-8DE8-444C-A2F2-C4E9B683F73F}" presName="sibTrans" presStyleCnt="0"/>
      <dgm:spPr/>
    </dgm:pt>
    <dgm:pt modelId="{66C9CC30-03F8-4240-ADDB-DB76602FCB41}" type="pres">
      <dgm:prSet presAssocID="{C2C7EAA0-5A04-45D7-8F09-719E00B3A773}" presName="compNode" presStyleCnt="0"/>
      <dgm:spPr/>
    </dgm:pt>
    <dgm:pt modelId="{530F2CC6-36A4-4AC5-8FE9-4B48EF915C1D}" type="pres">
      <dgm:prSet presAssocID="{C2C7EAA0-5A04-45D7-8F09-719E00B3A773}" presName="bgRect" presStyleLbl="bgShp" presStyleIdx="2" presStyleCnt="3"/>
      <dgm:spPr/>
    </dgm:pt>
    <dgm:pt modelId="{FD17E297-D3A4-4A04-B607-514E5B3341BF}" type="pres">
      <dgm:prSet presAssocID="{C2C7EAA0-5A04-45D7-8F09-719E00B3A77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18405AB1-7348-453C-9CCE-1087171CE8E0}" type="pres">
      <dgm:prSet presAssocID="{C2C7EAA0-5A04-45D7-8F09-719E00B3A773}" presName="spaceRect" presStyleCnt="0"/>
      <dgm:spPr/>
    </dgm:pt>
    <dgm:pt modelId="{F0C70926-D61D-4416-8962-06624193B3A7}" type="pres">
      <dgm:prSet presAssocID="{C2C7EAA0-5A04-45D7-8F09-719E00B3A773}" presName="parTx" presStyleLbl="revTx" presStyleIdx="2" presStyleCnt="3">
        <dgm:presLayoutVars>
          <dgm:chMax val="0"/>
          <dgm:chPref val="0"/>
        </dgm:presLayoutVars>
      </dgm:prSet>
      <dgm:spPr/>
    </dgm:pt>
  </dgm:ptLst>
  <dgm:cxnLst>
    <dgm:cxn modelId="{95F59F02-9283-4B27-8125-CAA0A3DBEF38}" type="presOf" srcId="{0B12ADAD-B7A5-4A10-80BD-DFEFF3964739}" destId="{DF934734-AD03-43EA-9E51-3D8A259F334F}" srcOrd="0" destOrd="0" presId="urn:microsoft.com/office/officeart/2018/2/layout/IconVerticalSolidList"/>
    <dgm:cxn modelId="{3B295421-21FB-4DD6-8BF1-D52FB1C76A8C}" srcId="{0B12ADAD-B7A5-4A10-80BD-DFEFF3964739}" destId="{C2C7EAA0-5A04-45D7-8F09-719E00B3A773}" srcOrd="2" destOrd="0" parTransId="{FB6168EF-A010-4251-8DB2-02CE6521BA21}" sibTransId="{28260D45-2058-49FD-B349-2E8748389EC0}"/>
    <dgm:cxn modelId="{BBC8BD45-677C-466F-BF14-3F39C0845B0C}" srcId="{0B12ADAD-B7A5-4A10-80BD-DFEFF3964739}" destId="{236428B2-C0D5-4BEB-9189-DF2B5081536D}" srcOrd="1" destOrd="0" parTransId="{0B28B310-73DA-4EE4-A262-0AAF8AAB8225}" sibTransId="{D63742EF-8DE8-444C-A2F2-C4E9B683F73F}"/>
    <dgm:cxn modelId="{C249C950-3B1F-4E4E-95A0-F46F93786446}" type="presOf" srcId="{236428B2-C0D5-4BEB-9189-DF2B5081536D}" destId="{C75AA67C-2C91-4159-BE88-73905DBFEC11}" srcOrd="0" destOrd="0" presId="urn:microsoft.com/office/officeart/2018/2/layout/IconVerticalSolidList"/>
    <dgm:cxn modelId="{05EB8B74-CCC9-4BF2-BE20-8AD00628AE6C}" srcId="{0B12ADAD-B7A5-4A10-80BD-DFEFF3964739}" destId="{76A6DAEF-15AE-4F70-B467-9EA987BDED36}" srcOrd="0" destOrd="0" parTransId="{BB87563D-1F4F-46FF-85D5-F66FAF55179D}" sibTransId="{0EB6E391-772D-4C1B-A873-FB789A5C01A1}"/>
    <dgm:cxn modelId="{F2F406BC-428D-42E1-B755-A74DA9A0D2A5}" type="presOf" srcId="{C2C7EAA0-5A04-45D7-8F09-719E00B3A773}" destId="{F0C70926-D61D-4416-8962-06624193B3A7}" srcOrd="0" destOrd="0" presId="urn:microsoft.com/office/officeart/2018/2/layout/IconVerticalSolidList"/>
    <dgm:cxn modelId="{866A4BD0-1ADB-46D4-87E0-D549B1345734}" type="presOf" srcId="{76A6DAEF-15AE-4F70-B467-9EA987BDED36}" destId="{E791FE74-CCC6-4641-9E6F-95EC63E15DA2}" srcOrd="0" destOrd="0" presId="urn:microsoft.com/office/officeart/2018/2/layout/IconVerticalSolidList"/>
    <dgm:cxn modelId="{FB6EA249-79E6-4645-B96A-1855458ECD1D}" type="presParOf" srcId="{DF934734-AD03-43EA-9E51-3D8A259F334F}" destId="{2A305EAB-DB00-4FD6-9BA1-D0E17E1CC286}" srcOrd="0" destOrd="0" presId="urn:microsoft.com/office/officeart/2018/2/layout/IconVerticalSolidList"/>
    <dgm:cxn modelId="{2E81F930-BAD3-4D6A-87EA-2FE7887768BB}" type="presParOf" srcId="{2A305EAB-DB00-4FD6-9BA1-D0E17E1CC286}" destId="{7E3B7DCF-2FF9-45FC-968F-925B0413453F}" srcOrd="0" destOrd="0" presId="urn:microsoft.com/office/officeart/2018/2/layout/IconVerticalSolidList"/>
    <dgm:cxn modelId="{7CD76D68-C6AF-48FD-A024-A5D4CE410C48}" type="presParOf" srcId="{2A305EAB-DB00-4FD6-9BA1-D0E17E1CC286}" destId="{214542D6-AF16-48AE-9CF2-9A30547E549F}" srcOrd="1" destOrd="0" presId="urn:microsoft.com/office/officeart/2018/2/layout/IconVerticalSolidList"/>
    <dgm:cxn modelId="{632AC763-FEE1-4683-BABF-8B4719C76A45}" type="presParOf" srcId="{2A305EAB-DB00-4FD6-9BA1-D0E17E1CC286}" destId="{3C886ED3-A237-4150-BCD2-1B0AE778FB6C}" srcOrd="2" destOrd="0" presId="urn:microsoft.com/office/officeart/2018/2/layout/IconVerticalSolidList"/>
    <dgm:cxn modelId="{5D31644C-A565-4AF1-9977-F4161F8152D6}" type="presParOf" srcId="{2A305EAB-DB00-4FD6-9BA1-D0E17E1CC286}" destId="{E791FE74-CCC6-4641-9E6F-95EC63E15DA2}" srcOrd="3" destOrd="0" presId="urn:microsoft.com/office/officeart/2018/2/layout/IconVerticalSolidList"/>
    <dgm:cxn modelId="{33B93D25-3D84-4AE2-8EAF-164CAF99EA53}" type="presParOf" srcId="{DF934734-AD03-43EA-9E51-3D8A259F334F}" destId="{CCF179AB-7224-46AA-BEE5-6C1135EA79F4}" srcOrd="1" destOrd="0" presId="urn:microsoft.com/office/officeart/2018/2/layout/IconVerticalSolidList"/>
    <dgm:cxn modelId="{381D81D0-B9F7-4F91-AED8-966E60BE5D16}" type="presParOf" srcId="{DF934734-AD03-43EA-9E51-3D8A259F334F}" destId="{F1E2199A-7BAC-4252-8C57-D43DBF976EB7}" srcOrd="2" destOrd="0" presId="urn:microsoft.com/office/officeart/2018/2/layout/IconVerticalSolidList"/>
    <dgm:cxn modelId="{256A6850-D320-4E89-B025-2D8DC5C90E2B}" type="presParOf" srcId="{F1E2199A-7BAC-4252-8C57-D43DBF976EB7}" destId="{BC9700E5-1832-4BE6-9818-46A748D1DEC2}" srcOrd="0" destOrd="0" presId="urn:microsoft.com/office/officeart/2018/2/layout/IconVerticalSolidList"/>
    <dgm:cxn modelId="{0BF597C6-E133-4120-B2EF-D7E653B9CCCB}" type="presParOf" srcId="{F1E2199A-7BAC-4252-8C57-D43DBF976EB7}" destId="{D527D1E0-229B-4C40-B6FD-E9526B5E180C}" srcOrd="1" destOrd="0" presId="urn:microsoft.com/office/officeart/2018/2/layout/IconVerticalSolidList"/>
    <dgm:cxn modelId="{CBFE0DCA-F0F1-451C-9D60-0111F523E61A}" type="presParOf" srcId="{F1E2199A-7BAC-4252-8C57-D43DBF976EB7}" destId="{E702AB5B-9789-41DA-B396-C0FC2BD63863}" srcOrd="2" destOrd="0" presId="urn:microsoft.com/office/officeart/2018/2/layout/IconVerticalSolidList"/>
    <dgm:cxn modelId="{7AD6D40A-4ADD-4DAF-A051-7C4A4AF4BACE}" type="presParOf" srcId="{F1E2199A-7BAC-4252-8C57-D43DBF976EB7}" destId="{C75AA67C-2C91-4159-BE88-73905DBFEC11}" srcOrd="3" destOrd="0" presId="urn:microsoft.com/office/officeart/2018/2/layout/IconVerticalSolidList"/>
    <dgm:cxn modelId="{6511BF50-1CF1-4230-8208-52DB579FA832}" type="presParOf" srcId="{DF934734-AD03-43EA-9E51-3D8A259F334F}" destId="{9BA9E73D-3C1B-47B5-9D3A-E60972C7E105}" srcOrd="3" destOrd="0" presId="urn:microsoft.com/office/officeart/2018/2/layout/IconVerticalSolidList"/>
    <dgm:cxn modelId="{2F71C3E4-C1C2-4143-A673-302A1AADF7C8}" type="presParOf" srcId="{DF934734-AD03-43EA-9E51-3D8A259F334F}" destId="{66C9CC30-03F8-4240-ADDB-DB76602FCB41}" srcOrd="4" destOrd="0" presId="urn:microsoft.com/office/officeart/2018/2/layout/IconVerticalSolidList"/>
    <dgm:cxn modelId="{CBF05DD9-ED4A-42F2-AE26-7609F8FE0F1D}" type="presParOf" srcId="{66C9CC30-03F8-4240-ADDB-DB76602FCB41}" destId="{530F2CC6-36A4-4AC5-8FE9-4B48EF915C1D}" srcOrd="0" destOrd="0" presId="urn:microsoft.com/office/officeart/2018/2/layout/IconVerticalSolidList"/>
    <dgm:cxn modelId="{77C26030-4A4F-42B1-9800-44C988907B6D}" type="presParOf" srcId="{66C9CC30-03F8-4240-ADDB-DB76602FCB41}" destId="{FD17E297-D3A4-4A04-B607-514E5B3341BF}" srcOrd="1" destOrd="0" presId="urn:microsoft.com/office/officeart/2018/2/layout/IconVerticalSolidList"/>
    <dgm:cxn modelId="{4ED779D3-DED7-4B4B-9FC8-E5D75B7DC20A}" type="presParOf" srcId="{66C9CC30-03F8-4240-ADDB-DB76602FCB41}" destId="{18405AB1-7348-453C-9CCE-1087171CE8E0}" srcOrd="2" destOrd="0" presId="urn:microsoft.com/office/officeart/2018/2/layout/IconVerticalSolidList"/>
    <dgm:cxn modelId="{DBD44835-D6BC-4691-9428-7F16349EE0F4}" type="presParOf" srcId="{66C9CC30-03F8-4240-ADDB-DB76602FCB41}" destId="{F0C70926-D61D-4416-8962-06624193B3A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B4359D3-97FA-4AF4-83A0-25AA78794123}" type="doc">
      <dgm:prSet loTypeId="urn:microsoft.com/office/officeart/2005/8/layout/hierarchy1" loCatId="hierarchy" qsTypeId="urn:microsoft.com/office/officeart/2005/8/quickstyle/simple2" qsCatId="simple" csTypeId="urn:microsoft.com/office/officeart/2005/8/colors/accent1_2" csCatId="accent1" phldr="1"/>
      <dgm:spPr/>
      <dgm:t>
        <a:bodyPr/>
        <a:lstStyle/>
        <a:p>
          <a:endParaRPr lang="en-US"/>
        </a:p>
      </dgm:t>
    </dgm:pt>
    <dgm:pt modelId="{8C663DFA-D1C6-44CA-AED0-795B59EB60DF}">
      <dgm:prSet/>
      <dgm:spPr/>
      <dgm:t>
        <a:bodyPr/>
        <a:lstStyle/>
        <a:p>
          <a:r>
            <a:rPr lang="en-US" baseline="0" dirty="0"/>
            <a:t>Numerous changes in reimbursement models</a:t>
          </a:r>
          <a:endParaRPr lang="en-US" dirty="0"/>
        </a:p>
      </dgm:t>
    </dgm:pt>
    <dgm:pt modelId="{655ED32B-77DF-4774-A927-5892DAFB3DF8}" type="parTrans" cxnId="{08F2724D-94E4-4CC5-834B-37F922F45F46}">
      <dgm:prSet/>
      <dgm:spPr/>
      <dgm:t>
        <a:bodyPr/>
        <a:lstStyle/>
        <a:p>
          <a:endParaRPr lang="en-US"/>
        </a:p>
      </dgm:t>
    </dgm:pt>
    <dgm:pt modelId="{B3ECBD9D-31A5-42AF-8A9D-41678B56B908}" type="sibTrans" cxnId="{08F2724D-94E4-4CC5-834B-37F922F45F46}">
      <dgm:prSet/>
      <dgm:spPr/>
      <dgm:t>
        <a:bodyPr/>
        <a:lstStyle/>
        <a:p>
          <a:endParaRPr lang="en-US"/>
        </a:p>
      </dgm:t>
    </dgm:pt>
    <dgm:pt modelId="{07B6763C-2BB6-4D22-B3BC-9ECF112116BC}">
      <dgm:prSet/>
      <dgm:spPr/>
      <dgm:t>
        <a:bodyPr/>
        <a:lstStyle/>
        <a:p>
          <a:r>
            <a:rPr lang="en-US" baseline="0"/>
            <a:t>Regulatory policies</a:t>
          </a:r>
          <a:endParaRPr lang="en-US"/>
        </a:p>
      </dgm:t>
    </dgm:pt>
    <dgm:pt modelId="{D4838B73-A513-4F2F-A6B6-6D16168823FF}" type="parTrans" cxnId="{227AE9EF-667F-4FA7-8EA2-063051C2418D}">
      <dgm:prSet/>
      <dgm:spPr/>
      <dgm:t>
        <a:bodyPr/>
        <a:lstStyle/>
        <a:p>
          <a:endParaRPr lang="en-US"/>
        </a:p>
      </dgm:t>
    </dgm:pt>
    <dgm:pt modelId="{13C7C2AD-32BA-46D5-9E3A-CA0BEC6B4604}" type="sibTrans" cxnId="{227AE9EF-667F-4FA7-8EA2-063051C2418D}">
      <dgm:prSet/>
      <dgm:spPr/>
      <dgm:t>
        <a:bodyPr/>
        <a:lstStyle/>
        <a:p>
          <a:endParaRPr lang="en-US"/>
        </a:p>
      </dgm:t>
    </dgm:pt>
    <dgm:pt modelId="{A91AF057-DFF2-4984-9688-05D3F3BA63EA}">
      <dgm:prSet/>
      <dgm:spPr/>
      <dgm:t>
        <a:bodyPr/>
        <a:lstStyle/>
        <a:p>
          <a:r>
            <a:rPr lang="en-US" baseline="0"/>
            <a:t>Shifts in patient demographics</a:t>
          </a:r>
          <a:endParaRPr lang="en-US"/>
        </a:p>
      </dgm:t>
    </dgm:pt>
    <dgm:pt modelId="{82C7FDB0-3EFA-40AA-9F4F-7F471D0D69A0}" type="parTrans" cxnId="{F36D4677-1594-460C-B15A-AD3484902B1C}">
      <dgm:prSet/>
      <dgm:spPr/>
      <dgm:t>
        <a:bodyPr/>
        <a:lstStyle/>
        <a:p>
          <a:endParaRPr lang="en-US"/>
        </a:p>
      </dgm:t>
    </dgm:pt>
    <dgm:pt modelId="{3A9F0241-CB94-440F-9C7D-79523D59AEB5}" type="sibTrans" cxnId="{F36D4677-1594-460C-B15A-AD3484902B1C}">
      <dgm:prSet/>
      <dgm:spPr/>
      <dgm:t>
        <a:bodyPr/>
        <a:lstStyle/>
        <a:p>
          <a:endParaRPr lang="en-US"/>
        </a:p>
      </dgm:t>
    </dgm:pt>
    <dgm:pt modelId="{0C7A806A-A6C7-4F23-BEEF-75CF0F148532}">
      <dgm:prSet/>
      <dgm:spPr/>
      <dgm:t>
        <a:bodyPr/>
        <a:lstStyle/>
        <a:p>
          <a:r>
            <a:rPr lang="en-US" baseline="0"/>
            <a:t>Advances in technology and treatments</a:t>
          </a:r>
          <a:endParaRPr lang="en-US"/>
        </a:p>
      </dgm:t>
    </dgm:pt>
    <dgm:pt modelId="{E42C49CF-013C-4A15-8669-8A1F231EE433}" type="parTrans" cxnId="{B133DF9E-8301-4841-8BDE-9D54E5122740}">
      <dgm:prSet/>
      <dgm:spPr/>
      <dgm:t>
        <a:bodyPr/>
        <a:lstStyle/>
        <a:p>
          <a:endParaRPr lang="en-US"/>
        </a:p>
      </dgm:t>
    </dgm:pt>
    <dgm:pt modelId="{50EC54C4-6BB5-4F6B-BB78-EF7C1208E63B}" type="sibTrans" cxnId="{B133DF9E-8301-4841-8BDE-9D54E5122740}">
      <dgm:prSet/>
      <dgm:spPr/>
      <dgm:t>
        <a:bodyPr/>
        <a:lstStyle/>
        <a:p>
          <a:endParaRPr lang="en-US"/>
        </a:p>
      </dgm:t>
    </dgm:pt>
    <dgm:pt modelId="{A56E96D3-3399-4376-85FA-D9DACFF57FA4}" type="pres">
      <dgm:prSet presAssocID="{AB4359D3-97FA-4AF4-83A0-25AA78794123}" presName="hierChild1" presStyleCnt="0">
        <dgm:presLayoutVars>
          <dgm:chPref val="1"/>
          <dgm:dir/>
          <dgm:animOne val="branch"/>
          <dgm:animLvl val="lvl"/>
          <dgm:resizeHandles/>
        </dgm:presLayoutVars>
      </dgm:prSet>
      <dgm:spPr/>
    </dgm:pt>
    <dgm:pt modelId="{23AB2332-C7EC-4CC2-A0FE-09FD14B51325}" type="pres">
      <dgm:prSet presAssocID="{8C663DFA-D1C6-44CA-AED0-795B59EB60DF}" presName="hierRoot1" presStyleCnt="0"/>
      <dgm:spPr/>
    </dgm:pt>
    <dgm:pt modelId="{24BB2BCF-0FFB-4309-B1F0-F270B126CC1A}" type="pres">
      <dgm:prSet presAssocID="{8C663DFA-D1C6-44CA-AED0-795B59EB60DF}" presName="composite" presStyleCnt="0"/>
      <dgm:spPr/>
    </dgm:pt>
    <dgm:pt modelId="{1D52ADDF-2C5A-46FA-9837-3CBFB59FC597}" type="pres">
      <dgm:prSet presAssocID="{8C663DFA-D1C6-44CA-AED0-795B59EB60DF}" presName="background" presStyleLbl="node0" presStyleIdx="0" presStyleCnt="4"/>
      <dgm:spPr/>
    </dgm:pt>
    <dgm:pt modelId="{998B647D-C906-451E-8DA4-B3B8C1878B3E}" type="pres">
      <dgm:prSet presAssocID="{8C663DFA-D1C6-44CA-AED0-795B59EB60DF}" presName="text" presStyleLbl="fgAcc0" presStyleIdx="0" presStyleCnt="4">
        <dgm:presLayoutVars>
          <dgm:chPref val="3"/>
        </dgm:presLayoutVars>
      </dgm:prSet>
      <dgm:spPr/>
    </dgm:pt>
    <dgm:pt modelId="{EEB032E2-F10A-4C43-92FA-C46D30A988D2}" type="pres">
      <dgm:prSet presAssocID="{8C663DFA-D1C6-44CA-AED0-795B59EB60DF}" presName="hierChild2" presStyleCnt="0"/>
      <dgm:spPr/>
    </dgm:pt>
    <dgm:pt modelId="{50961C10-3C36-4866-8F7B-50049B6620E3}" type="pres">
      <dgm:prSet presAssocID="{07B6763C-2BB6-4D22-B3BC-9ECF112116BC}" presName="hierRoot1" presStyleCnt="0"/>
      <dgm:spPr/>
    </dgm:pt>
    <dgm:pt modelId="{E1D04D16-779B-4F77-B02F-2D567D52CBD4}" type="pres">
      <dgm:prSet presAssocID="{07B6763C-2BB6-4D22-B3BC-9ECF112116BC}" presName="composite" presStyleCnt="0"/>
      <dgm:spPr/>
    </dgm:pt>
    <dgm:pt modelId="{B0BC6F78-E433-4617-907C-E4BF798B30AB}" type="pres">
      <dgm:prSet presAssocID="{07B6763C-2BB6-4D22-B3BC-9ECF112116BC}" presName="background" presStyleLbl="node0" presStyleIdx="1" presStyleCnt="4"/>
      <dgm:spPr/>
    </dgm:pt>
    <dgm:pt modelId="{D7A01855-BD66-491D-A341-A80A047DAB8F}" type="pres">
      <dgm:prSet presAssocID="{07B6763C-2BB6-4D22-B3BC-9ECF112116BC}" presName="text" presStyleLbl="fgAcc0" presStyleIdx="1" presStyleCnt="4">
        <dgm:presLayoutVars>
          <dgm:chPref val="3"/>
        </dgm:presLayoutVars>
      </dgm:prSet>
      <dgm:spPr/>
    </dgm:pt>
    <dgm:pt modelId="{12BC3CFD-409D-43EC-A888-105D79219E6F}" type="pres">
      <dgm:prSet presAssocID="{07B6763C-2BB6-4D22-B3BC-9ECF112116BC}" presName="hierChild2" presStyleCnt="0"/>
      <dgm:spPr/>
    </dgm:pt>
    <dgm:pt modelId="{EB601273-D599-4C9F-BD67-1AE7FD4F0EA1}" type="pres">
      <dgm:prSet presAssocID="{A91AF057-DFF2-4984-9688-05D3F3BA63EA}" presName="hierRoot1" presStyleCnt="0"/>
      <dgm:spPr/>
    </dgm:pt>
    <dgm:pt modelId="{F72C4AC7-96C1-4283-889E-02CBCE8B9C61}" type="pres">
      <dgm:prSet presAssocID="{A91AF057-DFF2-4984-9688-05D3F3BA63EA}" presName="composite" presStyleCnt="0"/>
      <dgm:spPr/>
    </dgm:pt>
    <dgm:pt modelId="{DBA24DFE-6B8A-47DB-958F-381C350D0D92}" type="pres">
      <dgm:prSet presAssocID="{A91AF057-DFF2-4984-9688-05D3F3BA63EA}" presName="background" presStyleLbl="node0" presStyleIdx="2" presStyleCnt="4"/>
      <dgm:spPr/>
    </dgm:pt>
    <dgm:pt modelId="{DC492BB9-A7FD-4EF6-8132-D24DB40AD313}" type="pres">
      <dgm:prSet presAssocID="{A91AF057-DFF2-4984-9688-05D3F3BA63EA}" presName="text" presStyleLbl="fgAcc0" presStyleIdx="2" presStyleCnt="4">
        <dgm:presLayoutVars>
          <dgm:chPref val="3"/>
        </dgm:presLayoutVars>
      </dgm:prSet>
      <dgm:spPr/>
    </dgm:pt>
    <dgm:pt modelId="{E4A83AFB-F307-4668-9AAE-B5C827FCE635}" type="pres">
      <dgm:prSet presAssocID="{A91AF057-DFF2-4984-9688-05D3F3BA63EA}" presName="hierChild2" presStyleCnt="0"/>
      <dgm:spPr/>
    </dgm:pt>
    <dgm:pt modelId="{F2B3860C-7FFD-40B7-9093-89C87EB716D2}" type="pres">
      <dgm:prSet presAssocID="{0C7A806A-A6C7-4F23-BEEF-75CF0F148532}" presName="hierRoot1" presStyleCnt="0"/>
      <dgm:spPr/>
    </dgm:pt>
    <dgm:pt modelId="{47BE3C3A-C784-488E-BB09-DAB365876DAA}" type="pres">
      <dgm:prSet presAssocID="{0C7A806A-A6C7-4F23-BEEF-75CF0F148532}" presName="composite" presStyleCnt="0"/>
      <dgm:spPr/>
    </dgm:pt>
    <dgm:pt modelId="{CB3FAEB4-7BFD-429B-9817-6DD93FB61642}" type="pres">
      <dgm:prSet presAssocID="{0C7A806A-A6C7-4F23-BEEF-75CF0F148532}" presName="background" presStyleLbl="node0" presStyleIdx="3" presStyleCnt="4"/>
      <dgm:spPr/>
    </dgm:pt>
    <dgm:pt modelId="{4F0596F1-E417-4889-BBAF-3EE362AFECE2}" type="pres">
      <dgm:prSet presAssocID="{0C7A806A-A6C7-4F23-BEEF-75CF0F148532}" presName="text" presStyleLbl="fgAcc0" presStyleIdx="3" presStyleCnt="4">
        <dgm:presLayoutVars>
          <dgm:chPref val="3"/>
        </dgm:presLayoutVars>
      </dgm:prSet>
      <dgm:spPr/>
    </dgm:pt>
    <dgm:pt modelId="{F8A4037E-F2C7-48D3-A8D3-8DE81CA5398B}" type="pres">
      <dgm:prSet presAssocID="{0C7A806A-A6C7-4F23-BEEF-75CF0F148532}" presName="hierChild2" presStyleCnt="0"/>
      <dgm:spPr/>
    </dgm:pt>
  </dgm:ptLst>
  <dgm:cxnLst>
    <dgm:cxn modelId="{5318305D-F009-4180-BF86-7F5607E1D2E0}" type="presOf" srcId="{07B6763C-2BB6-4D22-B3BC-9ECF112116BC}" destId="{D7A01855-BD66-491D-A341-A80A047DAB8F}" srcOrd="0" destOrd="0" presId="urn:microsoft.com/office/officeart/2005/8/layout/hierarchy1"/>
    <dgm:cxn modelId="{EE327A6A-7216-4BBE-B028-A26A4CC8A452}" type="presOf" srcId="{AB4359D3-97FA-4AF4-83A0-25AA78794123}" destId="{A56E96D3-3399-4376-85FA-D9DACFF57FA4}" srcOrd="0" destOrd="0" presId="urn:microsoft.com/office/officeart/2005/8/layout/hierarchy1"/>
    <dgm:cxn modelId="{23D8256C-D56C-48B3-8B3A-357DC9FDD2CE}" type="presOf" srcId="{8C663DFA-D1C6-44CA-AED0-795B59EB60DF}" destId="{998B647D-C906-451E-8DA4-B3B8C1878B3E}" srcOrd="0" destOrd="0" presId="urn:microsoft.com/office/officeart/2005/8/layout/hierarchy1"/>
    <dgm:cxn modelId="{08F2724D-94E4-4CC5-834B-37F922F45F46}" srcId="{AB4359D3-97FA-4AF4-83A0-25AA78794123}" destId="{8C663DFA-D1C6-44CA-AED0-795B59EB60DF}" srcOrd="0" destOrd="0" parTransId="{655ED32B-77DF-4774-A927-5892DAFB3DF8}" sibTransId="{B3ECBD9D-31A5-42AF-8A9D-41678B56B908}"/>
    <dgm:cxn modelId="{F36D4677-1594-460C-B15A-AD3484902B1C}" srcId="{AB4359D3-97FA-4AF4-83A0-25AA78794123}" destId="{A91AF057-DFF2-4984-9688-05D3F3BA63EA}" srcOrd="2" destOrd="0" parTransId="{82C7FDB0-3EFA-40AA-9F4F-7F471D0D69A0}" sibTransId="{3A9F0241-CB94-440F-9C7D-79523D59AEB5}"/>
    <dgm:cxn modelId="{B5100E93-C4A8-4163-B04E-D60E729412C7}" type="presOf" srcId="{A91AF057-DFF2-4984-9688-05D3F3BA63EA}" destId="{DC492BB9-A7FD-4EF6-8132-D24DB40AD313}" srcOrd="0" destOrd="0" presId="urn:microsoft.com/office/officeart/2005/8/layout/hierarchy1"/>
    <dgm:cxn modelId="{B133DF9E-8301-4841-8BDE-9D54E5122740}" srcId="{AB4359D3-97FA-4AF4-83A0-25AA78794123}" destId="{0C7A806A-A6C7-4F23-BEEF-75CF0F148532}" srcOrd="3" destOrd="0" parTransId="{E42C49CF-013C-4A15-8669-8A1F231EE433}" sibTransId="{50EC54C4-6BB5-4F6B-BB78-EF7C1208E63B}"/>
    <dgm:cxn modelId="{552E7DA8-F785-405D-8E01-99800C7A53D5}" type="presOf" srcId="{0C7A806A-A6C7-4F23-BEEF-75CF0F148532}" destId="{4F0596F1-E417-4889-BBAF-3EE362AFECE2}" srcOrd="0" destOrd="0" presId="urn:microsoft.com/office/officeart/2005/8/layout/hierarchy1"/>
    <dgm:cxn modelId="{227AE9EF-667F-4FA7-8EA2-063051C2418D}" srcId="{AB4359D3-97FA-4AF4-83A0-25AA78794123}" destId="{07B6763C-2BB6-4D22-B3BC-9ECF112116BC}" srcOrd="1" destOrd="0" parTransId="{D4838B73-A513-4F2F-A6B6-6D16168823FF}" sibTransId="{13C7C2AD-32BA-46D5-9E3A-CA0BEC6B4604}"/>
    <dgm:cxn modelId="{0BC3B057-2913-438A-848B-566B4913EC89}" type="presParOf" srcId="{A56E96D3-3399-4376-85FA-D9DACFF57FA4}" destId="{23AB2332-C7EC-4CC2-A0FE-09FD14B51325}" srcOrd="0" destOrd="0" presId="urn:microsoft.com/office/officeart/2005/8/layout/hierarchy1"/>
    <dgm:cxn modelId="{7E76ACD6-F6DA-4751-AF0B-2F88753E8BC8}" type="presParOf" srcId="{23AB2332-C7EC-4CC2-A0FE-09FD14B51325}" destId="{24BB2BCF-0FFB-4309-B1F0-F270B126CC1A}" srcOrd="0" destOrd="0" presId="urn:microsoft.com/office/officeart/2005/8/layout/hierarchy1"/>
    <dgm:cxn modelId="{9074B7B5-C12B-4AD0-8771-395E5F35E417}" type="presParOf" srcId="{24BB2BCF-0FFB-4309-B1F0-F270B126CC1A}" destId="{1D52ADDF-2C5A-46FA-9837-3CBFB59FC597}" srcOrd="0" destOrd="0" presId="urn:microsoft.com/office/officeart/2005/8/layout/hierarchy1"/>
    <dgm:cxn modelId="{58523AF6-427D-4774-97BA-43492171701E}" type="presParOf" srcId="{24BB2BCF-0FFB-4309-B1F0-F270B126CC1A}" destId="{998B647D-C906-451E-8DA4-B3B8C1878B3E}" srcOrd="1" destOrd="0" presId="urn:microsoft.com/office/officeart/2005/8/layout/hierarchy1"/>
    <dgm:cxn modelId="{D04B1AFB-5646-481B-82FC-2F511E2CD73D}" type="presParOf" srcId="{23AB2332-C7EC-4CC2-A0FE-09FD14B51325}" destId="{EEB032E2-F10A-4C43-92FA-C46D30A988D2}" srcOrd="1" destOrd="0" presId="urn:microsoft.com/office/officeart/2005/8/layout/hierarchy1"/>
    <dgm:cxn modelId="{5CA8227D-9BE9-48C3-AA20-7CD43BBA65C8}" type="presParOf" srcId="{A56E96D3-3399-4376-85FA-D9DACFF57FA4}" destId="{50961C10-3C36-4866-8F7B-50049B6620E3}" srcOrd="1" destOrd="0" presId="urn:microsoft.com/office/officeart/2005/8/layout/hierarchy1"/>
    <dgm:cxn modelId="{661667E4-0446-4B25-9DE0-180CCEC6D7B7}" type="presParOf" srcId="{50961C10-3C36-4866-8F7B-50049B6620E3}" destId="{E1D04D16-779B-4F77-B02F-2D567D52CBD4}" srcOrd="0" destOrd="0" presId="urn:microsoft.com/office/officeart/2005/8/layout/hierarchy1"/>
    <dgm:cxn modelId="{976C7D76-24EC-4D96-83B7-1A3966D6D5C9}" type="presParOf" srcId="{E1D04D16-779B-4F77-B02F-2D567D52CBD4}" destId="{B0BC6F78-E433-4617-907C-E4BF798B30AB}" srcOrd="0" destOrd="0" presId="urn:microsoft.com/office/officeart/2005/8/layout/hierarchy1"/>
    <dgm:cxn modelId="{348EA116-5704-46F0-B6A7-CA65C0697545}" type="presParOf" srcId="{E1D04D16-779B-4F77-B02F-2D567D52CBD4}" destId="{D7A01855-BD66-491D-A341-A80A047DAB8F}" srcOrd="1" destOrd="0" presId="urn:microsoft.com/office/officeart/2005/8/layout/hierarchy1"/>
    <dgm:cxn modelId="{77372FC4-CE04-4339-9A5E-38E2AB67E392}" type="presParOf" srcId="{50961C10-3C36-4866-8F7B-50049B6620E3}" destId="{12BC3CFD-409D-43EC-A888-105D79219E6F}" srcOrd="1" destOrd="0" presId="urn:microsoft.com/office/officeart/2005/8/layout/hierarchy1"/>
    <dgm:cxn modelId="{46547D4A-8D17-4433-B150-54A6AC296DBF}" type="presParOf" srcId="{A56E96D3-3399-4376-85FA-D9DACFF57FA4}" destId="{EB601273-D599-4C9F-BD67-1AE7FD4F0EA1}" srcOrd="2" destOrd="0" presId="urn:microsoft.com/office/officeart/2005/8/layout/hierarchy1"/>
    <dgm:cxn modelId="{8F737C18-5065-4ECA-8A2C-9B7370DECDC7}" type="presParOf" srcId="{EB601273-D599-4C9F-BD67-1AE7FD4F0EA1}" destId="{F72C4AC7-96C1-4283-889E-02CBCE8B9C61}" srcOrd="0" destOrd="0" presId="urn:microsoft.com/office/officeart/2005/8/layout/hierarchy1"/>
    <dgm:cxn modelId="{D1060E4D-D1E1-4353-9876-5D0CBC4A7E1C}" type="presParOf" srcId="{F72C4AC7-96C1-4283-889E-02CBCE8B9C61}" destId="{DBA24DFE-6B8A-47DB-958F-381C350D0D92}" srcOrd="0" destOrd="0" presId="urn:microsoft.com/office/officeart/2005/8/layout/hierarchy1"/>
    <dgm:cxn modelId="{E9AB545C-33D6-4382-A5EA-08FDA86CC7AF}" type="presParOf" srcId="{F72C4AC7-96C1-4283-889E-02CBCE8B9C61}" destId="{DC492BB9-A7FD-4EF6-8132-D24DB40AD313}" srcOrd="1" destOrd="0" presId="urn:microsoft.com/office/officeart/2005/8/layout/hierarchy1"/>
    <dgm:cxn modelId="{4B502393-E716-4004-A038-30D6D5FDEA87}" type="presParOf" srcId="{EB601273-D599-4C9F-BD67-1AE7FD4F0EA1}" destId="{E4A83AFB-F307-4668-9AAE-B5C827FCE635}" srcOrd="1" destOrd="0" presId="urn:microsoft.com/office/officeart/2005/8/layout/hierarchy1"/>
    <dgm:cxn modelId="{D0B0B610-1592-458B-9F43-CC74D6E4A189}" type="presParOf" srcId="{A56E96D3-3399-4376-85FA-D9DACFF57FA4}" destId="{F2B3860C-7FFD-40B7-9093-89C87EB716D2}" srcOrd="3" destOrd="0" presId="urn:microsoft.com/office/officeart/2005/8/layout/hierarchy1"/>
    <dgm:cxn modelId="{4D436B96-726F-4C3A-BD44-7BF8C720A86F}" type="presParOf" srcId="{F2B3860C-7FFD-40B7-9093-89C87EB716D2}" destId="{47BE3C3A-C784-488E-BB09-DAB365876DAA}" srcOrd="0" destOrd="0" presId="urn:microsoft.com/office/officeart/2005/8/layout/hierarchy1"/>
    <dgm:cxn modelId="{38B8F0F3-84B8-46D3-B126-673F587C5BD9}" type="presParOf" srcId="{47BE3C3A-C784-488E-BB09-DAB365876DAA}" destId="{CB3FAEB4-7BFD-429B-9817-6DD93FB61642}" srcOrd="0" destOrd="0" presId="urn:microsoft.com/office/officeart/2005/8/layout/hierarchy1"/>
    <dgm:cxn modelId="{CABEA629-2C7B-4E27-BFCD-AFB4CB083997}" type="presParOf" srcId="{47BE3C3A-C784-488E-BB09-DAB365876DAA}" destId="{4F0596F1-E417-4889-BBAF-3EE362AFECE2}" srcOrd="1" destOrd="0" presId="urn:microsoft.com/office/officeart/2005/8/layout/hierarchy1"/>
    <dgm:cxn modelId="{569C490F-CCB8-4BCA-9443-2D58ED7037A4}" type="presParOf" srcId="{F2B3860C-7FFD-40B7-9093-89C87EB716D2}" destId="{F8A4037E-F2C7-48D3-A8D3-8DE81CA5398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798EC08-D389-4DCC-86D7-365308C4713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2D418476-B510-4E68-833C-D20029C9A030}">
      <dgm:prSet/>
      <dgm:spPr/>
      <dgm:t>
        <a:bodyPr/>
        <a:lstStyle/>
        <a:p>
          <a:pPr>
            <a:lnSpc>
              <a:spcPct val="100000"/>
            </a:lnSpc>
          </a:pPr>
          <a:r>
            <a:rPr lang="en-US" dirty="0"/>
            <a:t>Average amount of medical education debt 180,000 dollars</a:t>
          </a:r>
        </a:p>
      </dgm:t>
    </dgm:pt>
    <dgm:pt modelId="{26D4F48D-2793-44D4-9708-CE1009894767}" type="parTrans" cxnId="{184392E9-0C28-4570-8006-EEFE8F9F9425}">
      <dgm:prSet/>
      <dgm:spPr/>
      <dgm:t>
        <a:bodyPr/>
        <a:lstStyle/>
        <a:p>
          <a:endParaRPr lang="en-US"/>
        </a:p>
      </dgm:t>
    </dgm:pt>
    <dgm:pt modelId="{B3FFCEA0-97CB-4F13-91DB-CA7A74F5A23E}" type="sibTrans" cxnId="{184392E9-0C28-4570-8006-EEFE8F9F9425}">
      <dgm:prSet/>
      <dgm:spPr/>
      <dgm:t>
        <a:bodyPr/>
        <a:lstStyle/>
        <a:p>
          <a:endParaRPr lang="en-US"/>
        </a:p>
      </dgm:t>
    </dgm:pt>
    <dgm:pt modelId="{11C6C056-C626-4E79-BC5D-B02546215D15}">
      <dgm:prSet/>
      <dgm:spPr/>
      <dgm:t>
        <a:bodyPr/>
        <a:lstStyle/>
        <a:p>
          <a:pPr>
            <a:lnSpc>
              <a:spcPct val="100000"/>
            </a:lnSpc>
          </a:pPr>
          <a:r>
            <a:rPr lang="en-US" dirty="0"/>
            <a:t>One hospitalist who left said this about her debt “I thought when my residency ended that there was a light at the end of the tunnel. So I kept going and going. And then I realized it was a train coming.”</a:t>
          </a:r>
        </a:p>
      </dgm:t>
    </dgm:pt>
    <dgm:pt modelId="{B18DC623-7924-4F3E-B2A2-F152DA3F2A38}" type="parTrans" cxnId="{6802F201-987B-4AE5-AB43-316584E80E84}">
      <dgm:prSet/>
      <dgm:spPr/>
      <dgm:t>
        <a:bodyPr/>
        <a:lstStyle/>
        <a:p>
          <a:endParaRPr lang="en-US"/>
        </a:p>
      </dgm:t>
    </dgm:pt>
    <dgm:pt modelId="{7B6188CD-6A8E-4C8D-9FC5-3B5FF99DDD45}" type="sibTrans" cxnId="{6802F201-987B-4AE5-AB43-316584E80E84}">
      <dgm:prSet/>
      <dgm:spPr/>
      <dgm:t>
        <a:bodyPr/>
        <a:lstStyle/>
        <a:p>
          <a:endParaRPr lang="en-US"/>
        </a:p>
      </dgm:t>
    </dgm:pt>
    <dgm:pt modelId="{0AE851C6-32FC-4786-B393-F3C82FC45B41}" type="pres">
      <dgm:prSet presAssocID="{D798EC08-D389-4DCC-86D7-365308C4713F}" presName="root" presStyleCnt="0">
        <dgm:presLayoutVars>
          <dgm:dir/>
          <dgm:resizeHandles val="exact"/>
        </dgm:presLayoutVars>
      </dgm:prSet>
      <dgm:spPr/>
    </dgm:pt>
    <dgm:pt modelId="{78A891F9-7A42-4CF8-86A4-F4D539B79A1E}" type="pres">
      <dgm:prSet presAssocID="{2D418476-B510-4E68-833C-D20029C9A030}" presName="compNode" presStyleCnt="0"/>
      <dgm:spPr/>
    </dgm:pt>
    <dgm:pt modelId="{F67B623D-66DD-4F3B-A479-5807A5A8B97A}" type="pres">
      <dgm:prSet presAssocID="{2D418476-B510-4E68-833C-D20029C9A030}" presName="bgRect" presStyleLbl="bgShp" presStyleIdx="0" presStyleCnt="2"/>
      <dgm:spPr/>
    </dgm:pt>
    <dgm:pt modelId="{1291FCF6-68BA-47FA-ABAD-844F82A20DC0}" type="pres">
      <dgm:prSet presAssocID="{2D418476-B510-4E68-833C-D20029C9A03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77D194B0-A1C2-4C13-A494-F8CA97B35567}" type="pres">
      <dgm:prSet presAssocID="{2D418476-B510-4E68-833C-D20029C9A030}" presName="spaceRect" presStyleCnt="0"/>
      <dgm:spPr/>
    </dgm:pt>
    <dgm:pt modelId="{0B780A2E-21F5-4ADD-98B2-AAE8DEB9AB04}" type="pres">
      <dgm:prSet presAssocID="{2D418476-B510-4E68-833C-D20029C9A030}" presName="parTx" presStyleLbl="revTx" presStyleIdx="0" presStyleCnt="2">
        <dgm:presLayoutVars>
          <dgm:chMax val="0"/>
          <dgm:chPref val="0"/>
        </dgm:presLayoutVars>
      </dgm:prSet>
      <dgm:spPr/>
    </dgm:pt>
    <dgm:pt modelId="{50B51669-0C0E-41C5-BBC0-42F7180CD1DB}" type="pres">
      <dgm:prSet presAssocID="{B3FFCEA0-97CB-4F13-91DB-CA7A74F5A23E}" presName="sibTrans" presStyleCnt="0"/>
      <dgm:spPr/>
    </dgm:pt>
    <dgm:pt modelId="{26A97F76-A0DC-408A-B033-FD249BF38FBC}" type="pres">
      <dgm:prSet presAssocID="{11C6C056-C626-4E79-BC5D-B02546215D15}" presName="compNode" presStyleCnt="0"/>
      <dgm:spPr/>
    </dgm:pt>
    <dgm:pt modelId="{F9210D05-B70D-44C2-AAF3-E20013670353}" type="pres">
      <dgm:prSet presAssocID="{11C6C056-C626-4E79-BC5D-B02546215D15}" presName="bgRect" presStyleLbl="bgShp" presStyleIdx="1" presStyleCnt="2"/>
      <dgm:spPr/>
    </dgm:pt>
    <dgm:pt modelId="{9BF2F57C-DFBE-499F-BBF5-17267D07B198}" type="pres">
      <dgm:prSet presAssocID="{11C6C056-C626-4E79-BC5D-B02546215D1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otes"/>
        </a:ext>
      </dgm:extLst>
    </dgm:pt>
    <dgm:pt modelId="{C5127E7F-53C4-44E9-9BAC-1C86C3A7B97B}" type="pres">
      <dgm:prSet presAssocID="{11C6C056-C626-4E79-BC5D-B02546215D15}" presName="spaceRect" presStyleCnt="0"/>
      <dgm:spPr/>
    </dgm:pt>
    <dgm:pt modelId="{EB286E76-001D-4D54-8F4E-5ADD06EFE199}" type="pres">
      <dgm:prSet presAssocID="{11C6C056-C626-4E79-BC5D-B02546215D15}" presName="parTx" presStyleLbl="revTx" presStyleIdx="1" presStyleCnt="2">
        <dgm:presLayoutVars>
          <dgm:chMax val="0"/>
          <dgm:chPref val="0"/>
        </dgm:presLayoutVars>
      </dgm:prSet>
      <dgm:spPr/>
    </dgm:pt>
  </dgm:ptLst>
  <dgm:cxnLst>
    <dgm:cxn modelId="{6802F201-987B-4AE5-AB43-316584E80E84}" srcId="{D798EC08-D389-4DCC-86D7-365308C4713F}" destId="{11C6C056-C626-4E79-BC5D-B02546215D15}" srcOrd="1" destOrd="0" parTransId="{B18DC623-7924-4F3E-B2A2-F152DA3F2A38}" sibTransId="{7B6188CD-6A8E-4C8D-9FC5-3B5FF99DDD45}"/>
    <dgm:cxn modelId="{BE636244-922F-4D74-96AA-CE97AF48B0A1}" type="presOf" srcId="{11C6C056-C626-4E79-BC5D-B02546215D15}" destId="{EB286E76-001D-4D54-8F4E-5ADD06EFE199}" srcOrd="0" destOrd="0" presId="urn:microsoft.com/office/officeart/2018/2/layout/IconVerticalSolidList"/>
    <dgm:cxn modelId="{7B177081-5251-4B4D-B859-C78748D622AB}" type="presOf" srcId="{2D418476-B510-4E68-833C-D20029C9A030}" destId="{0B780A2E-21F5-4ADD-98B2-AAE8DEB9AB04}" srcOrd="0" destOrd="0" presId="urn:microsoft.com/office/officeart/2018/2/layout/IconVerticalSolidList"/>
    <dgm:cxn modelId="{3CA4CDE5-61FB-42DC-A4F8-01FA7B3385A4}" type="presOf" srcId="{D798EC08-D389-4DCC-86D7-365308C4713F}" destId="{0AE851C6-32FC-4786-B393-F3C82FC45B41}" srcOrd="0" destOrd="0" presId="urn:microsoft.com/office/officeart/2018/2/layout/IconVerticalSolidList"/>
    <dgm:cxn modelId="{184392E9-0C28-4570-8006-EEFE8F9F9425}" srcId="{D798EC08-D389-4DCC-86D7-365308C4713F}" destId="{2D418476-B510-4E68-833C-D20029C9A030}" srcOrd="0" destOrd="0" parTransId="{26D4F48D-2793-44D4-9708-CE1009894767}" sibTransId="{B3FFCEA0-97CB-4F13-91DB-CA7A74F5A23E}"/>
    <dgm:cxn modelId="{838B160F-438C-4A1C-B195-819D70CFB24C}" type="presParOf" srcId="{0AE851C6-32FC-4786-B393-F3C82FC45B41}" destId="{78A891F9-7A42-4CF8-86A4-F4D539B79A1E}" srcOrd="0" destOrd="0" presId="urn:microsoft.com/office/officeart/2018/2/layout/IconVerticalSolidList"/>
    <dgm:cxn modelId="{BCF8815A-C704-4879-812A-4848BC05F5F2}" type="presParOf" srcId="{78A891F9-7A42-4CF8-86A4-F4D539B79A1E}" destId="{F67B623D-66DD-4F3B-A479-5807A5A8B97A}" srcOrd="0" destOrd="0" presId="urn:microsoft.com/office/officeart/2018/2/layout/IconVerticalSolidList"/>
    <dgm:cxn modelId="{C1DB8034-C0F8-4BD9-A6EB-9ED27884ADF5}" type="presParOf" srcId="{78A891F9-7A42-4CF8-86A4-F4D539B79A1E}" destId="{1291FCF6-68BA-47FA-ABAD-844F82A20DC0}" srcOrd="1" destOrd="0" presId="urn:microsoft.com/office/officeart/2018/2/layout/IconVerticalSolidList"/>
    <dgm:cxn modelId="{80D72EE3-7BE1-4C6F-8D22-6E0DABFB39BD}" type="presParOf" srcId="{78A891F9-7A42-4CF8-86A4-F4D539B79A1E}" destId="{77D194B0-A1C2-4C13-A494-F8CA97B35567}" srcOrd="2" destOrd="0" presId="urn:microsoft.com/office/officeart/2018/2/layout/IconVerticalSolidList"/>
    <dgm:cxn modelId="{CE64A61F-B202-4946-A1C4-9771314950D6}" type="presParOf" srcId="{78A891F9-7A42-4CF8-86A4-F4D539B79A1E}" destId="{0B780A2E-21F5-4ADD-98B2-AAE8DEB9AB04}" srcOrd="3" destOrd="0" presId="urn:microsoft.com/office/officeart/2018/2/layout/IconVerticalSolidList"/>
    <dgm:cxn modelId="{DEF8B770-617A-49CD-BEDC-2190DA95FACC}" type="presParOf" srcId="{0AE851C6-32FC-4786-B393-F3C82FC45B41}" destId="{50B51669-0C0E-41C5-BBC0-42F7180CD1DB}" srcOrd="1" destOrd="0" presId="urn:microsoft.com/office/officeart/2018/2/layout/IconVerticalSolidList"/>
    <dgm:cxn modelId="{03D81994-75DB-491B-B5CD-2A09059C20E7}" type="presParOf" srcId="{0AE851C6-32FC-4786-B393-F3C82FC45B41}" destId="{26A97F76-A0DC-408A-B033-FD249BF38FBC}" srcOrd="2" destOrd="0" presId="urn:microsoft.com/office/officeart/2018/2/layout/IconVerticalSolidList"/>
    <dgm:cxn modelId="{F370D47C-5F03-4DBA-A381-E58AF4485A80}" type="presParOf" srcId="{26A97F76-A0DC-408A-B033-FD249BF38FBC}" destId="{F9210D05-B70D-44C2-AAF3-E20013670353}" srcOrd="0" destOrd="0" presId="urn:microsoft.com/office/officeart/2018/2/layout/IconVerticalSolidList"/>
    <dgm:cxn modelId="{6F2AC42E-B5CE-4803-B086-75640E397F27}" type="presParOf" srcId="{26A97F76-A0DC-408A-B033-FD249BF38FBC}" destId="{9BF2F57C-DFBE-499F-BBF5-17267D07B198}" srcOrd="1" destOrd="0" presId="urn:microsoft.com/office/officeart/2018/2/layout/IconVerticalSolidList"/>
    <dgm:cxn modelId="{295E3ECA-F533-4FC3-8AB3-3FF3812DA39F}" type="presParOf" srcId="{26A97F76-A0DC-408A-B033-FD249BF38FBC}" destId="{C5127E7F-53C4-44E9-9BAC-1C86C3A7B97B}" srcOrd="2" destOrd="0" presId="urn:microsoft.com/office/officeart/2018/2/layout/IconVerticalSolidList"/>
    <dgm:cxn modelId="{BE1E841D-DA6E-4AF0-A72C-DCEA8F0FE88C}" type="presParOf" srcId="{26A97F76-A0DC-408A-B033-FD249BF38FBC}" destId="{EB286E76-001D-4D54-8F4E-5ADD06EFE19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C390975-B411-414F-B3F3-AF7AD5CC8BE8}" type="doc">
      <dgm:prSet loTypeId="urn:microsoft.com/office/officeart/2005/8/layout/vList2" loCatId="list" qsTypeId="urn:microsoft.com/office/officeart/2005/8/quickstyle/simple4" qsCatId="simple" csTypeId="urn:microsoft.com/office/officeart/2005/8/colors/colorful3" csCatId="colorful" phldr="1"/>
      <dgm:spPr/>
      <dgm:t>
        <a:bodyPr/>
        <a:lstStyle/>
        <a:p>
          <a:endParaRPr lang="en-US"/>
        </a:p>
      </dgm:t>
    </dgm:pt>
    <dgm:pt modelId="{54A5A8D4-BE53-4494-B874-15F864981C8D}">
      <dgm:prSet/>
      <dgm:spPr/>
      <dgm:t>
        <a:bodyPr/>
        <a:lstStyle/>
        <a:p>
          <a:r>
            <a:rPr lang="en-US"/>
            <a:t>A persistent fear of being undeserving of one’s achievements </a:t>
          </a:r>
        </a:p>
      </dgm:t>
    </dgm:pt>
    <dgm:pt modelId="{FEF33892-A50A-4968-B466-CC0F165AF661}" type="parTrans" cxnId="{D1F8780B-BA7E-4804-AF93-38EFA526C6EB}">
      <dgm:prSet/>
      <dgm:spPr/>
      <dgm:t>
        <a:bodyPr/>
        <a:lstStyle/>
        <a:p>
          <a:endParaRPr lang="en-US"/>
        </a:p>
      </dgm:t>
    </dgm:pt>
    <dgm:pt modelId="{85B4BA8A-C92A-405D-A0C5-2DB72D02B40E}" type="sibTrans" cxnId="{D1F8780B-BA7E-4804-AF93-38EFA526C6EB}">
      <dgm:prSet/>
      <dgm:spPr/>
      <dgm:t>
        <a:bodyPr/>
        <a:lstStyle/>
        <a:p>
          <a:endParaRPr lang="en-US"/>
        </a:p>
      </dgm:t>
    </dgm:pt>
    <dgm:pt modelId="{54000B53-850A-4BF3-93FC-4D05AEF94812}">
      <dgm:prSet/>
      <dgm:spPr/>
      <dgm:t>
        <a:bodyPr/>
        <a:lstStyle/>
        <a:p>
          <a:r>
            <a:rPr lang="en-US" dirty="0"/>
            <a:t>Seen in women and men, physicians, physician assistants, nurses, and others</a:t>
          </a:r>
        </a:p>
      </dgm:t>
    </dgm:pt>
    <dgm:pt modelId="{C286B573-3156-4D5A-AF16-1582E9394AA8}" type="parTrans" cxnId="{4FBD08E2-84CC-47A1-882B-0143A67FD90B}">
      <dgm:prSet/>
      <dgm:spPr/>
      <dgm:t>
        <a:bodyPr/>
        <a:lstStyle/>
        <a:p>
          <a:endParaRPr lang="en-US"/>
        </a:p>
      </dgm:t>
    </dgm:pt>
    <dgm:pt modelId="{64B0BF52-3B96-43A1-9B9F-D910C9EADDAF}" type="sibTrans" cxnId="{4FBD08E2-84CC-47A1-882B-0143A67FD90B}">
      <dgm:prSet/>
      <dgm:spPr/>
      <dgm:t>
        <a:bodyPr/>
        <a:lstStyle/>
        <a:p>
          <a:endParaRPr lang="en-US"/>
        </a:p>
      </dgm:t>
    </dgm:pt>
    <dgm:pt modelId="{4D6F6C6C-CA94-4DE0-AE8A-5CFC46470755}">
      <dgm:prSet/>
      <dgm:spPr/>
      <dgm:t>
        <a:bodyPr/>
        <a:lstStyle/>
        <a:p>
          <a:r>
            <a:rPr lang="en-US"/>
            <a:t>More prevalent in women than men </a:t>
          </a:r>
        </a:p>
      </dgm:t>
    </dgm:pt>
    <dgm:pt modelId="{D422CC31-EE88-4922-A446-48B03D4FF477}" type="parTrans" cxnId="{E996809E-05D6-4332-9D83-1C582C32B18B}">
      <dgm:prSet/>
      <dgm:spPr/>
      <dgm:t>
        <a:bodyPr/>
        <a:lstStyle/>
        <a:p>
          <a:endParaRPr lang="en-US"/>
        </a:p>
      </dgm:t>
    </dgm:pt>
    <dgm:pt modelId="{56FDE38A-FC01-4FB6-9297-A4FE941BD0E6}" type="sibTrans" cxnId="{E996809E-05D6-4332-9D83-1C582C32B18B}">
      <dgm:prSet/>
      <dgm:spPr/>
      <dgm:t>
        <a:bodyPr/>
        <a:lstStyle/>
        <a:p>
          <a:endParaRPr lang="en-US"/>
        </a:p>
      </dgm:t>
    </dgm:pt>
    <dgm:pt modelId="{03E06098-4CB7-4767-A3E4-019E770DA730}">
      <dgm:prSet/>
      <dgm:spPr/>
      <dgm:t>
        <a:bodyPr/>
        <a:lstStyle/>
        <a:p>
          <a:r>
            <a:rPr lang="en-US"/>
            <a:t>Can persist throughout one’s medical career</a:t>
          </a:r>
        </a:p>
      </dgm:t>
    </dgm:pt>
    <dgm:pt modelId="{08D3977E-38EA-42F3-9294-B2A498E1A3B4}" type="parTrans" cxnId="{A9033B5D-88D2-404B-8AEA-6D79801AB58C}">
      <dgm:prSet/>
      <dgm:spPr/>
      <dgm:t>
        <a:bodyPr/>
        <a:lstStyle/>
        <a:p>
          <a:endParaRPr lang="en-US"/>
        </a:p>
      </dgm:t>
    </dgm:pt>
    <dgm:pt modelId="{F0CB61A2-AB25-4415-9964-D24C4A460C6E}" type="sibTrans" cxnId="{A9033B5D-88D2-404B-8AEA-6D79801AB58C}">
      <dgm:prSet/>
      <dgm:spPr/>
      <dgm:t>
        <a:bodyPr/>
        <a:lstStyle/>
        <a:p>
          <a:endParaRPr lang="en-US"/>
        </a:p>
      </dgm:t>
    </dgm:pt>
    <dgm:pt modelId="{68C59B26-23D2-43D7-B268-67E0D57B1EAB}" type="pres">
      <dgm:prSet presAssocID="{FC390975-B411-414F-B3F3-AF7AD5CC8BE8}" presName="linear" presStyleCnt="0">
        <dgm:presLayoutVars>
          <dgm:animLvl val="lvl"/>
          <dgm:resizeHandles val="exact"/>
        </dgm:presLayoutVars>
      </dgm:prSet>
      <dgm:spPr/>
    </dgm:pt>
    <dgm:pt modelId="{9FE0CB28-328D-49C7-BF46-DC599BAF88F4}" type="pres">
      <dgm:prSet presAssocID="{54A5A8D4-BE53-4494-B874-15F864981C8D}" presName="parentText" presStyleLbl="node1" presStyleIdx="0" presStyleCnt="4">
        <dgm:presLayoutVars>
          <dgm:chMax val="0"/>
          <dgm:bulletEnabled val="1"/>
        </dgm:presLayoutVars>
      </dgm:prSet>
      <dgm:spPr/>
    </dgm:pt>
    <dgm:pt modelId="{E9E9DAFD-2CFF-416A-B551-A7B840E9BA53}" type="pres">
      <dgm:prSet presAssocID="{85B4BA8A-C92A-405D-A0C5-2DB72D02B40E}" presName="spacer" presStyleCnt="0"/>
      <dgm:spPr/>
    </dgm:pt>
    <dgm:pt modelId="{99F171A6-4995-4FF0-8C2E-F3051B54CB23}" type="pres">
      <dgm:prSet presAssocID="{54000B53-850A-4BF3-93FC-4D05AEF94812}" presName="parentText" presStyleLbl="node1" presStyleIdx="1" presStyleCnt="4">
        <dgm:presLayoutVars>
          <dgm:chMax val="0"/>
          <dgm:bulletEnabled val="1"/>
        </dgm:presLayoutVars>
      </dgm:prSet>
      <dgm:spPr/>
    </dgm:pt>
    <dgm:pt modelId="{C86A808E-0DB2-4048-BB06-97C7CE37930E}" type="pres">
      <dgm:prSet presAssocID="{64B0BF52-3B96-43A1-9B9F-D910C9EADDAF}" presName="spacer" presStyleCnt="0"/>
      <dgm:spPr/>
    </dgm:pt>
    <dgm:pt modelId="{E8F5EAA1-DC50-43EE-93B9-99C7999EE410}" type="pres">
      <dgm:prSet presAssocID="{4D6F6C6C-CA94-4DE0-AE8A-5CFC46470755}" presName="parentText" presStyleLbl="node1" presStyleIdx="2" presStyleCnt="4">
        <dgm:presLayoutVars>
          <dgm:chMax val="0"/>
          <dgm:bulletEnabled val="1"/>
        </dgm:presLayoutVars>
      </dgm:prSet>
      <dgm:spPr/>
    </dgm:pt>
    <dgm:pt modelId="{C1B99993-9979-4E1E-ABE7-E9A6ABCF94CD}" type="pres">
      <dgm:prSet presAssocID="{56FDE38A-FC01-4FB6-9297-A4FE941BD0E6}" presName="spacer" presStyleCnt="0"/>
      <dgm:spPr/>
    </dgm:pt>
    <dgm:pt modelId="{ED1C51CC-ECC7-4AEB-88FE-EF7FAD8818D2}" type="pres">
      <dgm:prSet presAssocID="{03E06098-4CB7-4767-A3E4-019E770DA730}" presName="parentText" presStyleLbl="node1" presStyleIdx="3" presStyleCnt="4">
        <dgm:presLayoutVars>
          <dgm:chMax val="0"/>
          <dgm:bulletEnabled val="1"/>
        </dgm:presLayoutVars>
      </dgm:prSet>
      <dgm:spPr/>
    </dgm:pt>
  </dgm:ptLst>
  <dgm:cxnLst>
    <dgm:cxn modelId="{D1F8780B-BA7E-4804-AF93-38EFA526C6EB}" srcId="{FC390975-B411-414F-B3F3-AF7AD5CC8BE8}" destId="{54A5A8D4-BE53-4494-B874-15F864981C8D}" srcOrd="0" destOrd="0" parTransId="{FEF33892-A50A-4968-B466-CC0F165AF661}" sibTransId="{85B4BA8A-C92A-405D-A0C5-2DB72D02B40E}"/>
    <dgm:cxn modelId="{1F7A811E-383B-43AE-8099-CCE152EC6599}" type="presOf" srcId="{54A5A8D4-BE53-4494-B874-15F864981C8D}" destId="{9FE0CB28-328D-49C7-BF46-DC599BAF88F4}" srcOrd="0" destOrd="0" presId="urn:microsoft.com/office/officeart/2005/8/layout/vList2"/>
    <dgm:cxn modelId="{A9033B5D-88D2-404B-8AEA-6D79801AB58C}" srcId="{FC390975-B411-414F-B3F3-AF7AD5CC8BE8}" destId="{03E06098-4CB7-4767-A3E4-019E770DA730}" srcOrd="3" destOrd="0" parTransId="{08D3977E-38EA-42F3-9294-B2A498E1A3B4}" sibTransId="{F0CB61A2-AB25-4415-9964-D24C4A460C6E}"/>
    <dgm:cxn modelId="{50703B54-73E9-45EA-A574-60A96A46A5AB}" type="presOf" srcId="{4D6F6C6C-CA94-4DE0-AE8A-5CFC46470755}" destId="{E8F5EAA1-DC50-43EE-93B9-99C7999EE410}" srcOrd="0" destOrd="0" presId="urn:microsoft.com/office/officeart/2005/8/layout/vList2"/>
    <dgm:cxn modelId="{B7B4449C-F8DD-40E1-B21D-7830BD7C37F5}" type="presOf" srcId="{03E06098-4CB7-4767-A3E4-019E770DA730}" destId="{ED1C51CC-ECC7-4AEB-88FE-EF7FAD8818D2}" srcOrd="0" destOrd="0" presId="urn:microsoft.com/office/officeart/2005/8/layout/vList2"/>
    <dgm:cxn modelId="{E996809E-05D6-4332-9D83-1C582C32B18B}" srcId="{FC390975-B411-414F-B3F3-AF7AD5CC8BE8}" destId="{4D6F6C6C-CA94-4DE0-AE8A-5CFC46470755}" srcOrd="2" destOrd="0" parTransId="{D422CC31-EE88-4922-A446-48B03D4FF477}" sibTransId="{56FDE38A-FC01-4FB6-9297-A4FE941BD0E6}"/>
    <dgm:cxn modelId="{FF7D98BE-869C-45EF-9C48-9C5FBD05A07B}" type="presOf" srcId="{54000B53-850A-4BF3-93FC-4D05AEF94812}" destId="{99F171A6-4995-4FF0-8C2E-F3051B54CB23}" srcOrd="0" destOrd="0" presId="urn:microsoft.com/office/officeart/2005/8/layout/vList2"/>
    <dgm:cxn modelId="{1B7991DD-3C1A-41F5-9396-E9EF489A7230}" type="presOf" srcId="{FC390975-B411-414F-B3F3-AF7AD5CC8BE8}" destId="{68C59B26-23D2-43D7-B268-67E0D57B1EAB}" srcOrd="0" destOrd="0" presId="urn:microsoft.com/office/officeart/2005/8/layout/vList2"/>
    <dgm:cxn modelId="{4FBD08E2-84CC-47A1-882B-0143A67FD90B}" srcId="{FC390975-B411-414F-B3F3-AF7AD5CC8BE8}" destId="{54000B53-850A-4BF3-93FC-4D05AEF94812}" srcOrd="1" destOrd="0" parTransId="{C286B573-3156-4D5A-AF16-1582E9394AA8}" sibTransId="{64B0BF52-3B96-43A1-9B9F-D910C9EADDAF}"/>
    <dgm:cxn modelId="{89692634-E0D4-4B3A-8D94-335F113DCBCA}" type="presParOf" srcId="{68C59B26-23D2-43D7-B268-67E0D57B1EAB}" destId="{9FE0CB28-328D-49C7-BF46-DC599BAF88F4}" srcOrd="0" destOrd="0" presId="urn:microsoft.com/office/officeart/2005/8/layout/vList2"/>
    <dgm:cxn modelId="{2A063CF8-0210-4EE1-879A-3C286CE7A441}" type="presParOf" srcId="{68C59B26-23D2-43D7-B268-67E0D57B1EAB}" destId="{E9E9DAFD-2CFF-416A-B551-A7B840E9BA53}" srcOrd="1" destOrd="0" presId="urn:microsoft.com/office/officeart/2005/8/layout/vList2"/>
    <dgm:cxn modelId="{01139E2B-2219-4841-AC7E-5D7ED08A3EFE}" type="presParOf" srcId="{68C59B26-23D2-43D7-B268-67E0D57B1EAB}" destId="{99F171A6-4995-4FF0-8C2E-F3051B54CB23}" srcOrd="2" destOrd="0" presId="urn:microsoft.com/office/officeart/2005/8/layout/vList2"/>
    <dgm:cxn modelId="{E340CDC2-9453-47C9-B3FE-FEE017B0A197}" type="presParOf" srcId="{68C59B26-23D2-43D7-B268-67E0D57B1EAB}" destId="{C86A808E-0DB2-4048-BB06-97C7CE37930E}" srcOrd="3" destOrd="0" presId="urn:microsoft.com/office/officeart/2005/8/layout/vList2"/>
    <dgm:cxn modelId="{1F6FCE69-C984-4341-B324-88927D105092}" type="presParOf" srcId="{68C59B26-23D2-43D7-B268-67E0D57B1EAB}" destId="{E8F5EAA1-DC50-43EE-93B9-99C7999EE410}" srcOrd="4" destOrd="0" presId="urn:microsoft.com/office/officeart/2005/8/layout/vList2"/>
    <dgm:cxn modelId="{5863C682-D1A5-4E3B-9CC9-23CB0FB7F6F3}" type="presParOf" srcId="{68C59B26-23D2-43D7-B268-67E0D57B1EAB}" destId="{C1B99993-9979-4E1E-ABE7-E9A6ABCF94CD}" srcOrd="5" destOrd="0" presId="urn:microsoft.com/office/officeart/2005/8/layout/vList2"/>
    <dgm:cxn modelId="{819A2901-F7D6-4A42-BB42-76115B5A3EE4}" type="presParOf" srcId="{68C59B26-23D2-43D7-B268-67E0D57B1EAB}" destId="{ED1C51CC-ECC7-4AEB-88FE-EF7FAD8818D2}"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B832904-BAF6-4579-95F2-F57A09A276BE}" type="doc">
      <dgm:prSet loTypeId="urn:microsoft.com/office/officeart/2008/layout/VerticalCurvedList" loCatId="list" qsTypeId="urn:microsoft.com/office/officeart/2005/8/quickstyle/simple1" qsCatId="simple" csTypeId="urn:microsoft.com/office/officeart/2005/8/colors/accent1_5" csCatId="accent1" phldr="1"/>
      <dgm:spPr/>
      <dgm:t>
        <a:bodyPr/>
        <a:lstStyle/>
        <a:p>
          <a:endParaRPr lang="en-US"/>
        </a:p>
      </dgm:t>
    </dgm:pt>
    <dgm:pt modelId="{CCA7CCB0-FC52-4BF8-804A-1BAF8E312A44}">
      <dgm:prSet/>
      <dgm:spPr/>
      <dgm:t>
        <a:bodyPr/>
        <a:lstStyle/>
        <a:p>
          <a:r>
            <a:rPr lang="en-US"/>
            <a:t>Symptoms include:</a:t>
          </a:r>
        </a:p>
      </dgm:t>
    </dgm:pt>
    <dgm:pt modelId="{B26D34F7-B47D-4228-872C-35DF73DD19D5}" type="parTrans" cxnId="{B7A24725-ACFB-4AD2-9425-831A0DB1E752}">
      <dgm:prSet/>
      <dgm:spPr/>
      <dgm:t>
        <a:bodyPr/>
        <a:lstStyle/>
        <a:p>
          <a:endParaRPr lang="en-US"/>
        </a:p>
      </dgm:t>
    </dgm:pt>
    <dgm:pt modelId="{B4DBD20F-3560-48CC-A22B-28216A0C5B87}" type="sibTrans" cxnId="{B7A24725-ACFB-4AD2-9425-831A0DB1E752}">
      <dgm:prSet/>
      <dgm:spPr/>
      <dgm:t>
        <a:bodyPr/>
        <a:lstStyle/>
        <a:p>
          <a:endParaRPr lang="en-US"/>
        </a:p>
      </dgm:t>
    </dgm:pt>
    <dgm:pt modelId="{985E72F9-3A2D-46C0-A31D-ACE1426B3DE8}">
      <dgm:prSet/>
      <dgm:spPr/>
      <dgm:t>
        <a:bodyPr/>
        <a:lstStyle/>
        <a:p>
          <a:r>
            <a:rPr lang="en-US"/>
            <a:t>Anxiety about future errors (61%)</a:t>
          </a:r>
        </a:p>
      </dgm:t>
    </dgm:pt>
    <dgm:pt modelId="{CF9DC30A-5D52-4BBE-B0B1-30082DEC2C6E}" type="parTrans" cxnId="{471D05A7-813B-4246-8395-8A931165B8CC}">
      <dgm:prSet/>
      <dgm:spPr/>
      <dgm:t>
        <a:bodyPr/>
        <a:lstStyle/>
        <a:p>
          <a:endParaRPr lang="en-US"/>
        </a:p>
      </dgm:t>
    </dgm:pt>
    <dgm:pt modelId="{88809030-0BA7-4A70-8426-808D94E864BB}" type="sibTrans" cxnId="{471D05A7-813B-4246-8395-8A931165B8CC}">
      <dgm:prSet/>
      <dgm:spPr/>
      <dgm:t>
        <a:bodyPr/>
        <a:lstStyle/>
        <a:p>
          <a:endParaRPr lang="en-US"/>
        </a:p>
      </dgm:t>
    </dgm:pt>
    <dgm:pt modelId="{A9203130-B2D1-4508-9C84-2AE7C30BA9F7}">
      <dgm:prSet/>
      <dgm:spPr/>
      <dgm:t>
        <a:bodyPr/>
        <a:lstStyle/>
        <a:p>
          <a:r>
            <a:rPr lang="en-US" dirty="0"/>
            <a:t>Loss of confidence (44%)</a:t>
          </a:r>
        </a:p>
      </dgm:t>
    </dgm:pt>
    <dgm:pt modelId="{5EF88133-1186-4A39-9BC1-66D5DAFCD5D8}" type="parTrans" cxnId="{6CF518FB-1FAA-40D5-B348-FB0B239493E2}">
      <dgm:prSet/>
      <dgm:spPr/>
      <dgm:t>
        <a:bodyPr/>
        <a:lstStyle/>
        <a:p>
          <a:endParaRPr lang="en-US"/>
        </a:p>
      </dgm:t>
    </dgm:pt>
    <dgm:pt modelId="{26AD3329-3CD2-47BC-A3EB-D742C7FD9CC0}" type="sibTrans" cxnId="{6CF518FB-1FAA-40D5-B348-FB0B239493E2}">
      <dgm:prSet/>
      <dgm:spPr/>
      <dgm:t>
        <a:bodyPr/>
        <a:lstStyle/>
        <a:p>
          <a:endParaRPr lang="en-US"/>
        </a:p>
      </dgm:t>
    </dgm:pt>
    <dgm:pt modelId="{D786FAD2-92A7-4D31-A3C3-97D92077BB2E}">
      <dgm:prSet/>
      <dgm:spPr/>
      <dgm:t>
        <a:bodyPr/>
        <a:lstStyle/>
        <a:p>
          <a:r>
            <a:rPr lang="en-US"/>
            <a:t>Sleeping difficulties (42%)</a:t>
          </a:r>
        </a:p>
      </dgm:t>
    </dgm:pt>
    <dgm:pt modelId="{B2E3C782-3179-40E8-B382-881D6CEF15AF}" type="parTrans" cxnId="{277769F2-199D-471B-AE02-02994A368C4F}">
      <dgm:prSet/>
      <dgm:spPr/>
      <dgm:t>
        <a:bodyPr/>
        <a:lstStyle/>
        <a:p>
          <a:endParaRPr lang="en-US"/>
        </a:p>
      </dgm:t>
    </dgm:pt>
    <dgm:pt modelId="{659B835E-26A2-4393-AE0B-98981CB66A89}" type="sibTrans" cxnId="{277769F2-199D-471B-AE02-02994A368C4F}">
      <dgm:prSet/>
      <dgm:spPr/>
      <dgm:t>
        <a:bodyPr/>
        <a:lstStyle/>
        <a:p>
          <a:endParaRPr lang="en-US"/>
        </a:p>
      </dgm:t>
    </dgm:pt>
    <dgm:pt modelId="{3ED62DF9-C591-49E6-85D3-3E27AE00DCD8}">
      <dgm:prSet/>
      <dgm:spPr/>
      <dgm:t>
        <a:bodyPr/>
        <a:lstStyle/>
        <a:p>
          <a:r>
            <a:rPr lang="en-US"/>
            <a:t>Harm to one’s reputation (13%)</a:t>
          </a:r>
        </a:p>
      </dgm:t>
    </dgm:pt>
    <dgm:pt modelId="{F0FB38B1-01FA-42D2-BFB9-C0A318E02078}" type="parTrans" cxnId="{526C4702-E52B-4F38-8F37-7A83FDF6C6F0}">
      <dgm:prSet/>
      <dgm:spPr/>
      <dgm:t>
        <a:bodyPr/>
        <a:lstStyle/>
        <a:p>
          <a:endParaRPr lang="en-US"/>
        </a:p>
      </dgm:t>
    </dgm:pt>
    <dgm:pt modelId="{D28BF3A9-174F-48CB-8232-148F411010FB}" type="sibTrans" cxnId="{526C4702-E52B-4F38-8F37-7A83FDF6C6F0}">
      <dgm:prSet/>
      <dgm:spPr/>
      <dgm:t>
        <a:bodyPr/>
        <a:lstStyle/>
        <a:p>
          <a:endParaRPr lang="en-US"/>
        </a:p>
      </dgm:t>
    </dgm:pt>
    <dgm:pt modelId="{26127E90-0A21-4C37-8B42-16FB030861C8}" type="pres">
      <dgm:prSet presAssocID="{EB832904-BAF6-4579-95F2-F57A09A276BE}" presName="Name0" presStyleCnt="0">
        <dgm:presLayoutVars>
          <dgm:chMax val="7"/>
          <dgm:chPref val="7"/>
          <dgm:dir/>
        </dgm:presLayoutVars>
      </dgm:prSet>
      <dgm:spPr/>
    </dgm:pt>
    <dgm:pt modelId="{C6C3CA14-3F7E-483A-BB74-90C2EE5B273A}" type="pres">
      <dgm:prSet presAssocID="{EB832904-BAF6-4579-95F2-F57A09A276BE}" presName="Name1" presStyleCnt="0"/>
      <dgm:spPr/>
    </dgm:pt>
    <dgm:pt modelId="{B01FBBA4-6032-4D1E-8CAA-B8B5357891BD}" type="pres">
      <dgm:prSet presAssocID="{EB832904-BAF6-4579-95F2-F57A09A276BE}" presName="cycle" presStyleCnt="0"/>
      <dgm:spPr/>
    </dgm:pt>
    <dgm:pt modelId="{A1159AB6-2A6E-4553-84A9-B0DE24FF0C9E}" type="pres">
      <dgm:prSet presAssocID="{EB832904-BAF6-4579-95F2-F57A09A276BE}" presName="srcNode" presStyleLbl="node1" presStyleIdx="0" presStyleCnt="5"/>
      <dgm:spPr/>
    </dgm:pt>
    <dgm:pt modelId="{3BCDDE9E-9FEF-4263-8CB7-0DA162516F60}" type="pres">
      <dgm:prSet presAssocID="{EB832904-BAF6-4579-95F2-F57A09A276BE}" presName="conn" presStyleLbl="parChTrans1D2" presStyleIdx="0" presStyleCnt="1"/>
      <dgm:spPr/>
    </dgm:pt>
    <dgm:pt modelId="{204FBC39-4599-4FBF-A661-721D555E354A}" type="pres">
      <dgm:prSet presAssocID="{EB832904-BAF6-4579-95F2-F57A09A276BE}" presName="extraNode" presStyleLbl="node1" presStyleIdx="0" presStyleCnt="5"/>
      <dgm:spPr/>
    </dgm:pt>
    <dgm:pt modelId="{CC7B8122-4FE1-403D-BA3B-026EEC020AE1}" type="pres">
      <dgm:prSet presAssocID="{EB832904-BAF6-4579-95F2-F57A09A276BE}" presName="dstNode" presStyleLbl="node1" presStyleIdx="0" presStyleCnt="5"/>
      <dgm:spPr/>
    </dgm:pt>
    <dgm:pt modelId="{49AD1509-C131-46D6-804F-635D477DBDF1}" type="pres">
      <dgm:prSet presAssocID="{CCA7CCB0-FC52-4BF8-804A-1BAF8E312A44}" presName="text_1" presStyleLbl="node1" presStyleIdx="0" presStyleCnt="5">
        <dgm:presLayoutVars>
          <dgm:bulletEnabled val="1"/>
        </dgm:presLayoutVars>
      </dgm:prSet>
      <dgm:spPr/>
    </dgm:pt>
    <dgm:pt modelId="{30BE3588-8F90-4EA0-BEF6-4B96AA8B453A}" type="pres">
      <dgm:prSet presAssocID="{CCA7CCB0-FC52-4BF8-804A-1BAF8E312A44}" presName="accent_1" presStyleCnt="0"/>
      <dgm:spPr/>
    </dgm:pt>
    <dgm:pt modelId="{CC542529-BC2B-4D07-A00E-CBB944B15832}" type="pres">
      <dgm:prSet presAssocID="{CCA7CCB0-FC52-4BF8-804A-1BAF8E312A44}" presName="accentRepeatNode" presStyleLbl="solidFgAcc1" presStyleIdx="0" presStyleCnt="5"/>
      <dgm:spPr/>
    </dgm:pt>
    <dgm:pt modelId="{257A04BB-D543-4A9D-B195-9BB8E5DB7C43}" type="pres">
      <dgm:prSet presAssocID="{985E72F9-3A2D-46C0-A31D-ACE1426B3DE8}" presName="text_2" presStyleLbl="node1" presStyleIdx="1" presStyleCnt="5">
        <dgm:presLayoutVars>
          <dgm:bulletEnabled val="1"/>
        </dgm:presLayoutVars>
      </dgm:prSet>
      <dgm:spPr/>
    </dgm:pt>
    <dgm:pt modelId="{1197B838-8ED1-45E8-9925-61B05409617B}" type="pres">
      <dgm:prSet presAssocID="{985E72F9-3A2D-46C0-A31D-ACE1426B3DE8}" presName="accent_2" presStyleCnt="0"/>
      <dgm:spPr/>
    </dgm:pt>
    <dgm:pt modelId="{ADEF163E-7EB2-47DC-A6B0-0087C08D8A3B}" type="pres">
      <dgm:prSet presAssocID="{985E72F9-3A2D-46C0-A31D-ACE1426B3DE8}" presName="accentRepeatNode" presStyleLbl="solidFgAcc1" presStyleIdx="1" presStyleCnt="5"/>
      <dgm:spPr/>
    </dgm:pt>
    <dgm:pt modelId="{DDA70255-56CF-4422-8E18-F5352ED2FE9F}" type="pres">
      <dgm:prSet presAssocID="{A9203130-B2D1-4508-9C84-2AE7C30BA9F7}" presName="text_3" presStyleLbl="node1" presStyleIdx="2" presStyleCnt="5">
        <dgm:presLayoutVars>
          <dgm:bulletEnabled val="1"/>
        </dgm:presLayoutVars>
      </dgm:prSet>
      <dgm:spPr/>
    </dgm:pt>
    <dgm:pt modelId="{18AF2DC1-E852-45B1-B2E8-4C11B6E98718}" type="pres">
      <dgm:prSet presAssocID="{A9203130-B2D1-4508-9C84-2AE7C30BA9F7}" presName="accent_3" presStyleCnt="0"/>
      <dgm:spPr/>
    </dgm:pt>
    <dgm:pt modelId="{07252D4D-3501-49DF-B285-AEE8F668BF91}" type="pres">
      <dgm:prSet presAssocID="{A9203130-B2D1-4508-9C84-2AE7C30BA9F7}" presName="accentRepeatNode" presStyleLbl="solidFgAcc1" presStyleIdx="2" presStyleCnt="5"/>
      <dgm:spPr/>
    </dgm:pt>
    <dgm:pt modelId="{37061AD4-3569-439D-BF18-9C94AE41859A}" type="pres">
      <dgm:prSet presAssocID="{D786FAD2-92A7-4D31-A3C3-97D92077BB2E}" presName="text_4" presStyleLbl="node1" presStyleIdx="3" presStyleCnt="5">
        <dgm:presLayoutVars>
          <dgm:bulletEnabled val="1"/>
        </dgm:presLayoutVars>
      </dgm:prSet>
      <dgm:spPr/>
    </dgm:pt>
    <dgm:pt modelId="{DB3A3156-E48A-4D63-83E0-7B3F6782A0C2}" type="pres">
      <dgm:prSet presAssocID="{D786FAD2-92A7-4D31-A3C3-97D92077BB2E}" presName="accent_4" presStyleCnt="0"/>
      <dgm:spPr/>
    </dgm:pt>
    <dgm:pt modelId="{19DAEC4E-375A-40A5-A207-3BF07D09915B}" type="pres">
      <dgm:prSet presAssocID="{D786FAD2-92A7-4D31-A3C3-97D92077BB2E}" presName="accentRepeatNode" presStyleLbl="solidFgAcc1" presStyleIdx="3" presStyleCnt="5"/>
      <dgm:spPr/>
    </dgm:pt>
    <dgm:pt modelId="{04535AE8-7D98-470B-9DE0-B247073ADD65}" type="pres">
      <dgm:prSet presAssocID="{3ED62DF9-C591-49E6-85D3-3E27AE00DCD8}" presName="text_5" presStyleLbl="node1" presStyleIdx="4" presStyleCnt="5">
        <dgm:presLayoutVars>
          <dgm:bulletEnabled val="1"/>
        </dgm:presLayoutVars>
      </dgm:prSet>
      <dgm:spPr/>
    </dgm:pt>
    <dgm:pt modelId="{7D274C88-176A-4B6E-B486-D78C7426CFE9}" type="pres">
      <dgm:prSet presAssocID="{3ED62DF9-C591-49E6-85D3-3E27AE00DCD8}" presName="accent_5" presStyleCnt="0"/>
      <dgm:spPr/>
    </dgm:pt>
    <dgm:pt modelId="{A46A6BAC-270E-4D57-AEE5-79149386B26E}" type="pres">
      <dgm:prSet presAssocID="{3ED62DF9-C591-49E6-85D3-3E27AE00DCD8}" presName="accentRepeatNode" presStyleLbl="solidFgAcc1" presStyleIdx="4" presStyleCnt="5"/>
      <dgm:spPr/>
    </dgm:pt>
  </dgm:ptLst>
  <dgm:cxnLst>
    <dgm:cxn modelId="{0F6ADB00-7DED-4731-BF9E-087BC91B0A87}" type="presOf" srcId="{CCA7CCB0-FC52-4BF8-804A-1BAF8E312A44}" destId="{49AD1509-C131-46D6-804F-635D477DBDF1}" srcOrd="0" destOrd="0" presId="urn:microsoft.com/office/officeart/2008/layout/VerticalCurvedList"/>
    <dgm:cxn modelId="{526C4702-E52B-4F38-8F37-7A83FDF6C6F0}" srcId="{EB832904-BAF6-4579-95F2-F57A09A276BE}" destId="{3ED62DF9-C591-49E6-85D3-3E27AE00DCD8}" srcOrd="4" destOrd="0" parTransId="{F0FB38B1-01FA-42D2-BFB9-C0A318E02078}" sibTransId="{D28BF3A9-174F-48CB-8232-148F411010FB}"/>
    <dgm:cxn modelId="{B7A24725-ACFB-4AD2-9425-831A0DB1E752}" srcId="{EB832904-BAF6-4579-95F2-F57A09A276BE}" destId="{CCA7CCB0-FC52-4BF8-804A-1BAF8E312A44}" srcOrd="0" destOrd="0" parTransId="{B26D34F7-B47D-4228-872C-35DF73DD19D5}" sibTransId="{B4DBD20F-3560-48CC-A22B-28216A0C5B87}"/>
    <dgm:cxn modelId="{247C145C-D290-4343-ABDF-957602B19017}" type="presOf" srcId="{3ED62DF9-C591-49E6-85D3-3E27AE00DCD8}" destId="{04535AE8-7D98-470B-9DE0-B247073ADD65}" srcOrd="0" destOrd="0" presId="urn:microsoft.com/office/officeart/2008/layout/VerticalCurvedList"/>
    <dgm:cxn modelId="{1228345D-1335-45DE-BFF4-602F45C8F53E}" type="presOf" srcId="{B4DBD20F-3560-48CC-A22B-28216A0C5B87}" destId="{3BCDDE9E-9FEF-4263-8CB7-0DA162516F60}" srcOrd="0" destOrd="0" presId="urn:microsoft.com/office/officeart/2008/layout/VerticalCurvedList"/>
    <dgm:cxn modelId="{471D05A7-813B-4246-8395-8A931165B8CC}" srcId="{EB832904-BAF6-4579-95F2-F57A09A276BE}" destId="{985E72F9-3A2D-46C0-A31D-ACE1426B3DE8}" srcOrd="1" destOrd="0" parTransId="{CF9DC30A-5D52-4BBE-B0B1-30082DEC2C6E}" sibTransId="{88809030-0BA7-4A70-8426-808D94E864BB}"/>
    <dgm:cxn modelId="{FB3B78C7-64F6-4AC0-A4D1-9126FDBC5370}" type="presOf" srcId="{EB832904-BAF6-4579-95F2-F57A09A276BE}" destId="{26127E90-0A21-4C37-8B42-16FB030861C8}" srcOrd="0" destOrd="0" presId="urn:microsoft.com/office/officeart/2008/layout/VerticalCurvedList"/>
    <dgm:cxn modelId="{17DC71CB-5315-43B8-B08D-3E9C1622978D}" type="presOf" srcId="{A9203130-B2D1-4508-9C84-2AE7C30BA9F7}" destId="{DDA70255-56CF-4422-8E18-F5352ED2FE9F}" srcOrd="0" destOrd="0" presId="urn:microsoft.com/office/officeart/2008/layout/VerticalCurvedList"/>
    <dgm:cxn modelId="{742EF5D4-65AF-4BA3-B480-18190060BF3F}" type="presOf" srcId="{985E72F9-3A2D-46C0-A31D-ACE1426B3DE8}" destId="{257A04BB-D543-4A9D-B195-9BB8E5DB7C43}" srcOrd="0" destOrd="0" presId="urn:microsoft.com/office/officeart/2008/layout/VerticalCurvedList"/>
    <dgm:cxn modelId="{A2AB00DF-5184-4208-8C1F-2CEBFCF0756A}" type="presOf" srcId="{D786FAD2-92A7-4D31-A3C3-97D92077BB2E}" destId="{37061AD4-3569-439D-BF18-9C94AE41859A}" srcOrd="0" destOrd="0" presId="urn:microsoft.com/office/officeart/2008/layout/VerticalCurvedList"/>
    <dgm:cxn modelId="{277769F2-199D-471B-AE02-02994A368C4F}" srcId="{EB832904-BAF6-4579-95F2-F57A09A276BE}" destId="{D786FAD2-92A7-4D31-A3C3-97D92077BB2E}" srcOrd="3" destOrd="0" parTransId="{B2E3C782-3179-40E8-B382-881D6CEF15AF}" sibTransId="{659B835E-26A2-4393-AE0B-98981CB66A89}"/>
    <dgm:cxn modelId="{6CF518FB-1FAA-40D5-B348-FB0B239493E2}" srcId="{EB832904-BAF6-4579-95F2-F57A09A276BE}" destId="{A9203130-B2D1-4508-9C84-2AE7C30BA9F7}" srcOrd="2" destOrd="0" parTransId="{5EF88133-1186-4A39-9BC1-66D5DAFCD5D8}" sibTransId="{26AD3329-3CD2-47BC-A3EB-D742C7FD9CC0}"/>
    <dgm:cxn modelId="{2D5DADF5-6629-4D44-8A93-7AF8C20825BB}" type="presParOf" srcId="{26127E90-0A21-4C37-8B42-16FB030861C8}" destId="{C6C3CA14-3F7E-483A-BB74-90C2EE5B273A}" srcOrd="0" destOrd="0" presId="urn:microsoft.com/office/officeart/2008/layout/VerticalCurvedList"/>
    <dgm:cxn modelId="{7B40C2E4-8F76-446B-B634-BCD79C4AE69C}" type="presParOf" srcId="{C6C3CA14-3F7E-483A-BB74-90C2EE5B273A}" destId="{B01FBBA4-6032-4D1E-8CAA-B8B5357891BD}" srcOrd="0" destOrd="0" presId="urn:microsoft.com/office/officeart/2008/layout/VerticalCurvedList"/>
    <dgm:cxn modelId="{73F1566D-3CD1-44B9-BD61-E92EBB817906}" type="presParOf" srcId="{B01FBBA4-6032-4D1E-8CAA-B8B5357891BD}" destId="{A1159AB6-2A6E-4553-84A9-B0DE24FF0C9E}" srcOrd="0" destOrd="0" presId="urn:microsoft.com/office/officeart/2008/layout/VerticalCurvedList"/>
    <dgm:cxn modelId="{6EC4A4CF-D39C-4030-9AF6-55645EC594EB}" type="presParOf" srcId="{B01FBBA4-6032-4D1E-8CAA-B8B5357891BD}" destId="{3BCDDE9E-9FEF-4263-8CB7-0DA162516F60}" srcOrd="1" destOrd="0" presId="urn:microsoft.com/office/officeart/2008/layout/VerticalCurvedList"/>
    <dgm:cxn modelId="{99E96CC6-2168-426D-8C6B-1C4C8F464339}" type="presParOf" srcId="{B01FBBA4-6032-4D1E-8CAA-B8B5357891BD}" destId="{204FBC39-4599-4FBF-A661-721D555E354A}" srcOrd="2" destOrd="0" presId="urn:microsoft.com/office/officeart/2008/layout/VerticalCurvedList"/>
    <dgm:cxn modelId="{F66B1407-EAD6-4D30-A6E3-378EF69DEE0A}" type="presParOf" srcId="{B01FBBA4-6032-4D1E-8CAA-B8B5357891BD}" destId="{CC7B8122-4FE1-403D-BA3B-026EEC020AE1}" srcOrd="3" destOrd="0" presId="urn:microsoft.com/office/officeart/2008/layout/VerticalCurvedList"/>
    <dgm:cxn modelId="{0A99FC0D-2EBE-4A39-9A02-49E30F118A0F}" type="presParOf" srcId="{C6C3CA14-3F7E-483A-BB74-90C2EE5B273A}" destId="{49AD1509-C131-46D6-804F-635D477DBDF1}" srcOrd="1" destOrd="0" presId="urn:microsoft.com/office/officeart/2008/layout/VerticalCurvedList"/>
    <dgm:cxn modelId="{38870F74-1C76-48BF-8C12-DCAFBA90A0E0}" type="presParOf" srcId="{C6C3CA14-3F7E-483A-BB74-90C2EE5B273A}" destId="{30BE3588-8F90-4EA0-BEF6-4B96AA8B453A}" srcOrd="2" destOrd="0" presId="urn:microsoft.com/office/officeart/2008/layout/VerticalCurvedList"/>
    <dgm:cxn modelId="{66E5AB2C-FEFC-4EB4-B9AE-253C86B51705}" type="presParOf" srcId="{30BE3588-8F90-4EA0-BEF6-4B96AA8B453A}" destId="{CC542529-BC2B-4D07-A00E-CBB944B15832}" srcOrd="0" destOrd="0" presId="urn:microsoft.com/office/officeart/2008/layout/VerticalCurvedList"/>
    <dgm:cxn modelId="{B58D9E34-307F-483C-AC39-CD1524931EFB}" type="presParOf" srcId="{C6C3CA14-3F7E-483A-BB74-90C2EE5B273A}" destId="{257A04BB-D543-4A9D-B195-9BB8E5DB7C43}" srcOrd="3" destOrd="0" presId="urn:microsoft.com/office/officeart/2008/layout/VerticalCurvedList"/>
    <dgm:cxn modelId="{3B45DD00-136D-46C8-BA4D-05BB6A75531D}" type="presParOf" srcId="{C6C3CA14-3F7E-483A-BB74-90C2EE5B273A}" destId="{1197B838-8ED1-45E8-9925-61B05409617B}" srcOrd="4" destOrd="0" presId="urn:microsoft.com/office/officeart/2008/layout/VerticalCurvedList"/>
    <dgm:cxn modelId="{90545CB6-083C-4615-83A7-97230B6B8EB8}" type="presParOf" srcId="{1197B838-8ED1-45E8-9925-61B05409617B}" destId="{ADEF163E-7EB2-47DC-A6B0-0087C08D8A3B}" srcOrd="0" destOrd="0" presId="urn:microsoft.com/office/officeart/2008/layout/VerticalCurvedList"/>
    <dgm:cxn modelId="{77F54C14-DC97-46E5-AA09-CD32745402B0}" type="presParOf" srcId="{C6C3CA14-3F7E-483A-BB74-90C2EE5B273A}" destId="{DDA70255-56CF-4422-8E18-F5352ED2FE9F}" srcOrd="5" destOrd="0" presId="urn:microsoft.com/office/officeart/2008/layout/VerticalCurvedList"/>
    <dgm:cxn modelId="{ABC9928A-13EB-412B-BCA4-CB8CB89EB93A}" type="presParOf" srcId="{C6C3CA14-3F7E-483A-BB74-90C2EE5B273A}" destId="{18AF2DC1-E852-45B1-B2E8-4C11B6E98718}" srcOrd="6" destOrd="0" presId="urn:microsoft.com/office/officeart/2008/layout/VerticalCurvedList"/>
    <dgm:cxn modelId="{6E56ECF1-2796-4F26-8351-43891744FC4E}" type="presParOf" srcId="{18AF2DC1-E852-45B1-B2E8-4C11B6E98718}" destId="{07252D4D-3501-49DF-B285-AEE8F668BF91}" srcOrd="0" destOrd="0" presId="urn:microsoft.com/office/officeart/2008/layout/VerticalCurvedList"/>
    <dgm:cxn modelId="{815966A6-7FDC-4CDB-B4AA-2DC24681163D}" type="presParOf" srcId="{C6C3CA14-3F7E-483A-BB74-90C2EE5B273A}" destId="{37061AD4-3569-439D-BF18-9C94AE41859A}" srcOrd="7" destOrd="0" presId="urn:microsoft.com/office/officeart/2008/layout/VerticalCurvedList"/>
    <dgm:cxn modelId="{0B4F4D1A-81B2-48C7-BD05-3829027C8707}" type="presParOf" srcId="{C6C3CA14-3F7E-483A-BB74-90C2EE5B273A}" destId="{DB3A3156-E48A-4D63-83E0-7B3F6782A0C2}" srcOrd="8" destOrd="0" presId="urn:microsoft.com/office/officeart/2008/layout/VerticalCurvedList"/>
    <dgm:cxn modelId="{4B441D66-4833-4B7C-9F98-3E3B603CAD32}" type="presParOf" srcId="{DB3A3156-E48A-4D63-83E0-7B3F6782A0C2}" destId="{19DAEC4E-375A-40A5-A207-3BF07D09915B}" srcOrd="0" destOrd="0" presId="urn:microsoft.com/office/officeart/2008/layout/VerticalCurvedList"/>
    <dgm:cxn modelId="{04D88A98-27F4-4959-834A-5966B56604E5}" type="presParOf" srcId="{C6C3CA14-3F7E-483A-BB74-90C2EE5B273A}" destId="{04535AE8-7D98-470B-9DE0-B247073ADD65}" srcOrd="9" destOrd="0" presId="urn:microsoft.com/office/officeart/2008/layout/VerticalCurvedList"/>
    <dgm:cxn modelId="{02A5ED67-DA38-4A7C-9B9C-82F855DF2683}" type="presParOf" srcId="{C6C3CA14-3F7E-483A-BB74-90C2EE5B273A}" destId="{7D274C88-176A-4B6E-B486-D78C7426CFE9}" srcOrd="10" destOrd="0" presId="urn:microsoft.com/office/officeart/2008/layout/VerticalCurvedList"/>
    <dgm:cxn modelId="{284D8BF8-FB2B-410C-893E-917663890A95}" type="presParOf" srcId="{7D274C88-176A-4B6E-B486-D78C7426CFE9}" destId="{A46A6BAC-270E-4D57-AEE5-79149386B26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FED083-D0CC-42CA-92DA-242F7C0176A5}">
      <dsp:nvSpPr>
        <dsp:cNvPr id="0" name=""/>
        <dsp:cNvSpPr/>
      </dsp:nvSpPr>
      <dsp:spPr>
        <a:xfrm>
          <a:off x="0" y="204719"/>
          <a:ext cx="7214094" cy="1185571"/>
        </a:xfrm>
        <a:prstGeom prst="roundRect">
          <a:avLst/>
        </a:prstGeom>
        <a:solidFill>
          <a:schemeClr val="accent2">
            <a:shade val="80000"/>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First described in 1974 by psychiatrist Herbert Freudenberger </a:t>
          </a:r>
        </a:p>
      </dsp:txBody>
      <dsp:txXfrm>
        <a:off x="57875" y="262594"/>
        <a:ext cx="7098344" cy="1069821"/>
      </dsp:txXfrm>
    </dsp:sp>
    <dsp:sp modelId="{A05F55D4-7F6A-4085-9844-B74A05B39BE2}">
      <dsp:nvSpPr>
        <dsp:cNvPr id="0" name=""/>
        <dsp:cNvSpPr/>
      </dsp:nvSpPr>
      <dsp:spPr>
        <a:xfrm>
          <a:off x="0" y="1361908"/>
          <a:ext cx="7214094" cy="1185571"/>
        </a:xfrm>
        <a:prstGeom prst="roundRect">
          <a:avLst/>
        </a:prstGeom>
        <a:solidFill>
          <a:schemeClr val="accent2">
            <a:shade val="80000"/>
            <a:hueOff val="0"/>
            <a:satOff val="-18738"/>
            <a:lumOff val="12332"/>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Defined as “a state of mental and physical exhaustion caused by one’s professional life” and clearly distinct from depression or other psychiatric illness </a:t>
          </a:r>
        </a:p>
      </dsp:txBody>
      <dsp:txXfrm>
        <a:off x="57875" y="1419783"/>
        <a:ext cx="7098344" cy="1069821"/>
      </dsp:txXfrm>
    </dsp:sp>
    <dsp:sp modelId="{C6EA8140-4104-47F8-9DC9-FDD1A860279E}">
      <dsp:nvSpPr>
        <dsp:cNvPr id="0" name=""/>
        <dsp:cNvSpPr/>
      </dsp:nvSpPr>
      <dsp:spPr>
        <a:xfrm>
          <a:off x="0" y="2563098"/>
          <a:ext cx="7214094" cy="1185571"/>
        </a:xfrm>
        <a:prstGeom prst="roundRect">
          <a:avLst/>
        </a:prstGeom>
        <a:solidFill>
          <a:schemeClr val="accent2">
            <a:shade val="80000"/>
            <a:hueOff val="0"/>
            <a:satOff val="-37477"/>
            <a:lumOff val="24663"/>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Caused by social conditions, in particular “excessively striving to reach some unrealistic expectation imposed by oneself or by the values of society” </a:t>
          </a:r>
        </a:p>
      </dsp:txBody>
      <dsp:txXfrm>
        <a:off x="57875" y="2620973"/>
        <a:ext cx="7098344" cy="1069821"/>
      </dsp:txXfrm>
    </dsp:sp>
    <dsp:sp modelId="{E6E1CE33-6EEA-4A2C-86A8-E70A38004136}">
      <dsp:nvSpPr>
        <dsp:cNvPr id="0" name=""/>
        <dsp:cNvSpPr/>
      </dsp:nvSpPr>
      <dsp:spPr>
        <a:xfrm>
          <a:off x="0" y="3733565"/>
          <a:ext cx="7214094" cy="1185571"/>
        </a:xfrm>
        <a:prstGeom prst="roundRect">
          <a:avLst/>
        </a:prstGeom>
        <a:solidFill>
          <a:schemeClr val="accent2">
            <a:shade val="80000"/>
            <a:hueOff val="0"/>
            <a:satOff val="-56215"/>
            <a:lumOff val="36995"/>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Starts with gradual “emotional depletion” and leads to a loss of motivation and commitment </a:t>
          </a:r>
        </a:p>
        <a:p>
          <a:pPr marL="0" lvl="0" indent="0" algn="l" defTabSz="844550">
            <a:lnSpc>
              <a:spcPct val="90000"/>
            </a:lnSpc>
            <a:spcBef>
              <a:spcPct val="0"/>
            </a:spcBef>
            <a:spcAft>
              <a:spcPct val="35000"/>
            </a:spcAft>
            <a:buNone/>
          </a:pPr>
          <a:r>
            <a:rPr lang="en-US" sz="1900" kern="1200" dirty="0"/>
            <a:t>It is both a state and a process</a:t>
          </a:r>
        </a:p>
      </dsp:txBody>
      <dsp:txXfrm>
        <a:off x="57875" y="3791440"/>
        <a:ext cx="7098344" cy="106982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DFCD48-B702-4C39-8EC6-66A84F6E0959}">
      <dsp:nvSpPr>
        <dsp:cNvPr id="0" name=""/>
        <dsp:cNvSpPr/>
      </dsp:nvSpPr>
      <dsp:spPr>
        <a:xfrm>
          <a:off x="0" y="671"/>
          <a:ext cx="6263640"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6C796C-36D0-4D29-99F0-F1B759B6D507}">
      <dsp:nvSpPr>
        <dsp:cNvPr id="0" name=""/>
        <dsp:cNvSpPr/>
      </dsp:nvSpPr>
      <dsp:spPr>
        <a:xfrm>
          <a:off x="0" y="671"/>
          <a:ext cx="6263640" cy="110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Dissatisfied physicians and other providers are two times more likely to cut back or leave practice within two years than more satisfied colleagues</a:t>
          </a:r>
        </a:p>
      </dsp:txBody>
      <dsp:txXfrm>
        <a:off x="0" y="671"/>
        <a:ext cx="6263640" cy="1100668"/>
      </dsp:txXfrm>
    </dsp:sp>
    <dsp:sp modelId="{27228AC3-2859-4321-B32C-2AF297DE0135}">
      <dsp:nvSpPr>
        <dsp:cNvPr id="0" name=""/>
        <dsp:cNvSpPr/>
      </dsp:nvSpPr>
      <dsp:spPr>
        <a:xfrm>
          <a:off x="0" y="1101340"/>
          <a:ext cx="6263640" cy="0"/>
        </a:xfrm>
        <a:prstGeom prst="line">
          <a:avLst/>
        </a:prstGeom>
        <a:solidFill>
          <a:schemeClr val="accent2">
            <a:hueOff val="0"/>
            <a:satOff val="-25000"/>
            <a:lumOff val="-9412"/>
            <a:alphaOff val="0"/>
          </a:schemeClr>
        </a:solidFill>
        <a:ln w="10795" cap="flat" cmpd="sng" algn="ctr">
          <a:solidFill>
            <a:schemeClr val="accent2">
              <a:hueOff val="0"/>
              <a:satOff val="-25000"/>
              <a:lumOff val="-941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095B32-E0F7-4BEE-99E9-D1D8444F0BBD}">
      <dsp:nvSpPr>
        <dsp:cNvPr id="0" name=""/>
        <dsp:cNvSpPr/>
      </dsp:nvSpPr>
      <dsp:spPr>
        <a:xfrm>
          <a:off x="0" y="1101340"/>
          <a:ext cx="6263640" cy="110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Burnout and physician/provider distress can become a risk factor for alcohol abuse or dependence issues</a:t>
          </a:r>
        </a:p>
      </dsp:txBody>
      <dsp:txXfrm>
        <a:off x="0" y="1101340"/>
        <a:ext cx="6263640" cy="1100668"/>
      </dsp:txXfrm>
    </dsp:sp>
    <dsp:sp modelId="{562468A7-FC8E-425F-8A68-0FCC0C2F1EF8}">
      <dsp:nvSpPr>
        <dsp:cNvPr id="0" name=""/>
        <dsp:cNvSpPr/>
      </dsp:nvSpPr>
      <dsp:spPr>
        <a:xfrm>
          <a:off x="0" y="2202009"/>
          <a:ext cx="6263640" cy="0"/>
        </a:xfrm>
        <a:prstGeom prst="line">
          <a:avLst/>
        </a:prstGeom>
        <a:solidFill>
          <a:schemeClr val="accent2">
            <a:hueOff val="0"/>
            <a:satOff val="-50000"/>
            <a:lumOff val="-18823"/>
            <a:alphaOff val="0"/>
          </a:schemeClr>
        </a:solidFill>
        <a:ln w="10795" cap="flat" cmpd="sng" algn="ctr">
          <a:solidFill>
            <a:schemeClr val="accent2">
              <a:hueOff val="0"/>
              <a:satOff val="-50000"/>
              <a:lumOff val="-1882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6C30C6-7478-41CC-B931-81A1F761B78A}">
      <dsp:nvSpPr>
        <dsp:cNvPr id="0" name=""/>
        <dsp:cNvSpPr/>
      </dsp:nvSpPr>
      <dsp:spPr>
        <a:xfrm>
          <a:off x="0" y="2202009"/>
          <a:ext cx="6263640" cy="110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Burnout, depression and fatigue are significantly associated with an MVA </a:t>
          </a:r>
        </a:p>
      </dsp:txBody>
      <dsp:txXfrm>
        <a:off x="0" y="2202009"/>
        <a:ext cx="6263640" cy="1100668"/>
      </dsp:txXfrm>
    </dsp:sp>
    <dsp:sp modelId="{7BF1368D-3C7B-4B0A-BC09-AB6519001D6E}">
      <dsp:nvSpPr>
        <dsp:cNvPr id="0" name=""/>
        <dsp:cNvSpPr/>
      </dsp:nvSpPr>
      <dsp:spPr>
        <a:xfrm>
          <a:off x="0" y="3302678"/>
          <a:ext cx="6263640" cy="0"/>
        </a:xfrm>
        <a:prstGeom prst="line">
          <a:avLst/>
        </a:prstGeom>
        <a:solidFill>
          <a:schemeClr val="accent2">
            <a:hueOff val="0"/>
            <a:satOff val="-75000"/>
            <a:lumOff val="-28235"/>
            <a:alphaOff val="0"/>
          </a:schemeClr>
        </a:solidFill>
        <a:ln w="10795" cap="flat" cmpd="sng" algn="ctr">
          <a:solidFill>
            <a:schemeClr val="accent2">
              <a:hueOff val="0"/>
              <a:satOff val="-75000"/>
              <a:lumOff val="-2823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F109C5-1EB6-4CC9-87E0-46B3944C79A7}">
      <dsp:nvSpPr>
        <dsp:cNvPr id="0" name=""/>
        <dsp:cNvSpPr/>
      </dsp:nvSpPr>
      <dsp:spPr>
        <a:xfrm>
          <a:off x="0" y="3302678"/>
          <a:ext cx="6263640" cy="110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Burnout is associated with a reduction in cognitive functioning that can be seen on fMRI</a:t>
          </a:r>
        </a:p>
      </dsp:txBody>
      <dsp:txXfrm>
        <a:off x="0" y="3302678"/>
        <a:ext cx="6263640" cy="1100668"/>
      </dsp:txXfrm>
    </dsp:sp>
    <dsp:sp modelId="{9D617D53-218E-457B-A1E2-7D5BD5CDC4A9}">
      <dsp:nvSpPr>
        <dsp:cNvPr id="0" name=""/>
        <dsp:cNvSpPr/>
      </dsp:nvSpPr>
      <dsp:spPr>
        <a:xfrm>
          <a:off x="0" y="4403347"/>
          <a:ext cx="6263640" cy="0"/>
        </a:xfrm>
        <a:prstGeom prst="line">
          <a:avLst/>
        </a:prstGeom>
        <a:solidFill>
          <a:schemeClr val="accent2">
            <a:hueOff val="0"/>
            <a:satOff val="-100000"/>
            <a:lumOff val="-37647"/>
            <a:alphaOff val="0"/>
          </a:schemeClr>
        </a:solidFill>
        <a:ln w="10795" cap="flat" cmpd="sng" algn="ctr">
          <a:solidFill>
            <a:schemeClr val="accent2">
              <a:hueOff val="0"/>
              <a:satOff val="-100000"/>
              <a:lumOff val="-3764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FC5D20-2A31-480C-BD03-1366DAB45727}">
      <dsp:nvSpPr>
        <dsp:cNvPr id="0" name=""/>
        <dsp:cNvSpPr/>
      </dsp:nvSpPr>
      <dsp:spPr>
        <a:xfrm>
          <a:off x="0" y="4403347"/>
          <a:ext cx="6263640" cy="110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Burnout is associated with more medical errors</a:t>
          </a:r>
        </a:p>
      </dsp:txBody>
      <dsp:txXfrm>
        <a:off x="0" y="4403347"/>
        <a:ext cx="6263640" cy="110066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87EDF6-8549-4143-A032-8489C11AB52B}">
      <dsp:nvSpPr>
        <dsp:cNvPr id="0" name=""/>
        <dsp:cNvSpPr/>
      </dsp:nvSpPr>
      <dsp:spPr>
        <a:xfrm>
          <a:off x="0" y="1889"/>
          <a:ext cx="11500567"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30C22C-4894-4E89-82C7-E4EA13BE9143}">
      <dsp:nvSpPr>
        <dsp:cNvPr id="0" name=""/>
        <dsp:cNvSpPr/>
      </dsp:nvSpPr>
      <dsp:spPr>
        <a:xfrm>
          <a:off x="0" y="1889"/>
          <a:ext cx="11500567" cy="1288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Doctors have the highest rates of suicide of any profession</a:t>
          </a:r>
        </a:p>
      </dsp:txBody>
      <dsp:txXfrm>
        <a:off x="0" y="1889"/>
        <a:ext cx="11500567" cy="1288605"/>
      </dsp:txXfrm>
    </dsp:sp>
    <dsp:sp modelId="{E266076C-E9E4-432A-A5B5-BC96C449477E}">
      <dsp:nvSpPr>
        <dsp:cNvPr id="0" name=""/>
        <dsp:cNvSpPr/>
      </dsp:nvSpPr>
      <dsp:spPr>
        <a:xfrm>
          <a:off x="0" y="1290494"/>
          <a:ext cx="11500567"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CA001D-1246-4110-9822-03206C92AD5E}">
      <dsp:nvSpPr>
        <dsp:cNvPr id="0" name=""/>
        <dsp:cNvSpPr/>
      </dsp:nvSpPr>
      <dsp:spPr>
        <a:xfrm>
          <a:off x="0" y="1290494"/>
          <a:ext cx="11500567" cy="1288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Male physicians 1.4x higher rate, Females 2.3x higher rate</a:t>
          </a:r>
        </a:p>
      </dsp:txBody>
      <dsp:txXfrm>
        <a:off x="0" y="1290494"/>
        <a:ext cx="11500567" cy="1288605"/>
      </dsp:txXfrm>
    </dsp:sp>
    <dsp:sp modelId="{A01718ED-8D29-40F0-B189-1EBA88BB0647}">
      <dsp:nvSpPr>
        <dsp:cNvPr id="0" name=""/>
        <dsp:cNvSpPr/>
      </dsp:nvSpPr>
      <dsp:spPr>
        <a:xfrm>
          <a:off x="0" y="2579100"/>
          <a:ext cx="11500567"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140CB8-F09A-47A8-AAB9-24ADD5E36BB7}">
      <dsp:nvSpPr>
        <dsp:cNvPr id="0" name=""/>
        <dsp:cNvSpPr/>
      </dsp:nvSpPr>
      <dsp:spPr>
        <a:xfrm>
          <a:off x="0" y="2579100"/>
          <a:ext cx="11500567" cy="1288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Possible reasons include undiagnosed and untreated depression, inadequate mental health treatment, and problems related to job stress</a:t>
          </a:r>
        </a:p>
      </dsp:txBody>
      <dsp:txXfrm>
        <a:off x="0" y="2579100"/>
        <a:ext cx="11500567" cy="128860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0847D1-6855-4257-BC54-E836D72FA3F8}">
      <dsp:nvSpPr>
        <dsp:cNvPr id="0" name=""/>
        <dsp:cNvSpPr/>
      </dsp:nvSpPr>
      <dsp:spPr>
        <a:xfrm>
          <a:off x="0" y="1606"/>
          <a:ext cx="11500567" cy="81397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9A73F9-6AD5-4B14-83DC-AA7E6AD333AB}">
      <dsp:nvSpPr>
        <dsp:cNvPr id="0" name=""/>
        <dsp:cNvSpPr/>
      </dsp:nvSpPr>
      <dsp:spPr>
        <a:xfrm>
          <a:off x="246227" y="184750"/>
          <a:ext cx="447686" cy="4476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B8D7399-547C-4C18-BD34-4AAB3FBA4B2C}">
      <dsp:nvSpPr>
        <dsp:cNvPr id="0" name=""/>
        <dsp:cNvSpPr/>
      </dsp:nvSpPr>
      <dsp:spPr>
        <a:xfrm>
          <a:off x="940141" y="1606"/>
          <a:ext cx="10560425" cy="813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146" tIns="86146" rIns="86146" bIns="86146" numCol="1" spcCol="1270" anchor="ctr" anchorCtr="0">
          <a:noAutofit/>
        </a:bodyPr>
        <a:lstStyle/>
        <a:p>
          <a:pPr marL="0" lvl="0" indent="0" algn="l" defTabSz="977900">
            <a:lnSpc>
              <a:spcPct val="100000"/>
            </a:lnSpc>
            <a:spcBef>
              <a:spcPct val="0"/>
            </a:spcBef>
            <a:spcAft>
              <a:spcPct val="35000"/>
            </a:spcAft>
            <a:buNone/>
          </a:pPr>
          <a:r>
            <a:rPr lang="en-US" sz="2200" kern="1200"/>
            <a:t>Communication at the frontlines</a:t>
          </a:r>
        </a:p>
      </dsp:txBody>
      <dsp:txXfrm>
        <a:off x="940141" y="1606"/>
        <a:ext cx="10560425" cy="813975"/>
      </dsp:txXfrm>
    </dsp:sp>
    <dsp:sp modelId="{52C7294D-A0A2-4AD1-AFCD-63D636742472}">
      <dsp:nvSpPr>
        <dsp:cNvPr id="0" name=""/>
        <dsp:cNvSpPr/>
      </dsp:nvSpPr>
      <dsp:spPr>
        <a:xfrm>
          <a:off x="0" y="1019075"/>
          <a:ext cx="11500567" cy="81397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424302-C682-4894-8D0B-B340C3D09BF5}">
      <dsp:nvSpPr>
        <dsp:cNvPr id="0" name=""/>
        <dsp:cNvSpPr/>
      </dsp:nvSpPr>
      <dsp:spPr>
        <a:xfrm>
          <a:off x="246227" y="1202219"/>
          <a:ext cx="447686" cy="44768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8CA331C-6DF6-4D28-96F1-ED1CA4BC6C66}">
      <dsp:nvSpPr>
        <dsp:cNvPr id="0" name=""/>
        <dsp:cNvSpPr/>
      </dsp:nvSpPr>
      <dsp:spPr>
        <a:xfrm>
          <a:off x="940141" y="1019075"/>
          <a:ext cx="10560425" cy="813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146" tIns="86146" rIns="86146" bIns="86146" numCol="1" spcCol="1270" anchor="ctr" anchorCtr="0">
          <a:noAutofit/>
        </a:bodyPr>
        <a:lstStyle/>
        <a:p>
          <a:pPr marL="0" lvl="0" indent="0" algn="l" defTabSz="977900">
            <a:lnSpc>
              <a:spcPct val="100000"/>
            </a:lnSpc>
            <a:spcBef>
              <a:spcPct val="0"/>
            </a:spcBef>
            <a:spcAft>
              <a:spcPct val="35000"/>
            </a:spcAft>
            <a:buNone/>
          </a:pPr>
          <a:r>
            <a:rPr lang="en-US" sz="2200" kern="1200"/>
            <a:t>Have physicians invest the time to understand and fix work processes</a:t>
          </a:r>
        </a:p>
      </dsp:txBody>
      <dsp:txXfrm>
        <a:off x="940141" y="1019075"/>
        <a:ext cx="10560425" cy="813975"/>
      </dsp:txXfrm>
    </dsp:sp>
    <dsp:sp modelId="{28986817-FA21-4BC5-8D0C-3D490AE2E456}">
      <dsp:nvSpPr>
        <dsp:cNvPr id="0" name=""/>
        <dsp:cNvSpPr/>
      </dsp:nvSpPr>
      <dsp:spPr>
        <a:xfrm>
          <a:off x="0" y="2036544"/>
          <a:ext cx="11500567" cy="81397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42E46A-406F-4E7B-8CFD-11919DB65DC7}">
      <dsp:nvSpPr>
        <dsp:cNvPr id="0" name=""/>
        <dsp:cNvSpPr/>
      </dsp:nvSpPr>
      <dsp:spPr>
        <a:xfrm>
          <a:off x="246227" y="2219688"/>
          <a:ext cx="447686" cy="4476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AE33C9C-3E82-493C-9DC4-A7C2B1B4BD53}">
      <dsp:nvSpPr>
        <dsp:cNvPr id="0" name=""/>
        <dsp:cNvSpPr/>
      </dsp:nvSpPr>
      <dsp:spPr>
        <a:xfrm>
          <a:off x="940141" y="2036544"/>
          <a:ext cx="10560425" cy="813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146" tIns="86146" rIns="86146" bIns="86146" numCol="1" spcCol="1270" anchor="ctr" anchorCtr="0">
          <a:noAutofit/>
        </a:bodyPr>
        <a:lstStyle/>
        <a:p>
          <a:pPr marL="0" lvl="0" indent="0" algn="l" defTabSz="977900">
            <a:lnSpc>
              <a:spcPct val="100000"/>
            </a:lnSpc>
            <a:spcBef>
              <a:spcPct val="0"/>
            </a:spcBef>
            <a:spcAft>
              <a:spcPct val="35000"/>
            </a:spcAft>
            <a:buNone/>
          </a:pPr>
          <a:r>
            <a:rPr lang="en-US" sz="2200" kern="1200"/>
            <a:t>Enable physician leadership to occur</a:t>
          </a:r>
        </a:p>
      </dsp:txBody>
      <dsp:txXfrm>
        <a:off x="940141" y="2036544"/>
        <a:ext cx="10560425" cy="813975"/>
      </dsp:txXfrm>
    </dsp:sp>
    <dsp:sp modelId="{CA929B86-5E03-4836-9BBA-9700BE71C01B}">
      <dsp:nvSpPr>
        <dsp:cNvPr id="0" name=""/>
        <dsp:cNvSpPr/>
      </dsp:nvSpPr>
      <dsp:spPr>
        <a:xfrm>
          <a:off x="0" y="3054013"/>
          <a:ext cx="11500567" cy="81397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64D8E0-B969-4D95-A2BC-946DD5ADF51E}">
      <dsp:nvSpPr>
        <dsp:cNvPr id="0" name=""/>
        <dsp:cNvSpPr/>
      </dsp:nvSpPr>
      <dsp:spPr>
        <a:xfrm>
          <a:off x="246227" y="3237158"/>
          <a:ext cx="447686" cy="44768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35F4B88-97C3-433E-B744-DC7D82849A3E}">
      <dsp:nvSpPr>
        <dsp:cNvPr id="0" name=""/>
        <dsp:cNvSpPr/>
      </dsp:nvSpPr>
      <dsp:spPr>
        <a:xfrm>
          <a:off x="940141" y="3054013"/>
          <a:ext cx="10560425" cy="813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146" tIns="86146" rIns="86146" bIns="86146" numCol="1" spcCol="1270" anchor="ctr" anchorCtr="0">
          <a:noAutofit/>
        </a:bodyPr>
        <a:lstStyle/>
        <a:p>
          <a:pPr marL="0" lvl="0" indent="0" algn="l" defTabSz="977900">
            <a:lnSpc>
              <a:spcPct val="100000"/>
            </a:lnSpc>
            <a:spcBef>
              <a:spcPct val="0"/>
            </a:spcBef>
            <a:spcAft>
              <a:spcPct val="35000"/>
            </a:spcAft>
            <a:buNone/>
          </a:pPr>
          <a:r>
            <a:rPr lang="en-US" sz="2200" kern="1200"/>
            <a:t>Improve the daily workload by truly operating as a team based model</a:t>
          </a:r>
        </a:p>
      </dsp:txBody>
      <dsp:txXfrm>
        <a:off x="940141" y="3054013"/>
        <a:ext cx="10560425" cy="81397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3B0963-2228-476E-A9B7-193312F7D3A8}">
      <dsp:nvSpPr>
        <dsp:cNvPr id="0" name=""/>
        <dsp:cNvSpPr/>
      </dsp:nvSpPr>
      <dsp:spPr>
        <a:xfrm>
          <a:off x="13245" y="185556"/>
          <a:ext cx="2911604" cy="873481"/>
        </a:xfrm>
        <a:prstGeom prst="chevron">
          <a:avLst>
            <a:gd name="adj" fmla="val 30000"/>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851" tIns="107851" rIns="107851" bIns="107851" numCol="1" spcCol="1270" anchor="ctr" anchorCtr="0">
          <a:noAutofit/>
        </a:bodyPr>
        <a:lstStyle/>
        <a:p>
          <a:pPr marL="0" lvl="0" indent="0" algn="ctr" defTabSz="1244600">
            <a:lnSpc>
              <a:spcPct val="90000"/>
            </a:lnSpc>
            <a:spcBef>
              <a:spcPct val="0"/>
            </a:spcBef>
            <a:spcAft>
              <a:spcPct val="35000"/>
            </a:spcAft>
            <a:buNone/>
          </a:pPr>
          <a:r>
            <a:rPr lang="en-US" sz="2800" kern="1200" dirty="0"/>
            <a:t>Assess</a:t>
          </a:r>
        </a:p>
      </dsp:txBody>
      <dsp:txXfrm>
        <a:off x="275289" y="185556"/>
        <a:ext cx="2387516" cy="873481"/>
      </dsp:txXfrm>
    </dsp:sp>
    <dsp:sp modelId="{9259580F-AD60-450D-AE59-D18DDC551F97}">
      <dsp:nvSpPr>
        <dsp:cNvPr id="0" name=""/>
        <dsp:cNvSpPr/>
      </dsp:nvSpPr>
      <dsp:spPr>
        <a:xfrm>
          <a:off x="13245" y="1059038"/>
          <a:ext cx="2649559" cy="2624999"/>
        </a:xfrm>
        <a:prstGeom prst="rect">
          <a:avLst/>
        </a:prstGeom>
        <a:solidFill>
          <a:schemeClr val="accent2">
            <a:alpha val="90000"/>
            <a:tint val="40000"/>
            <a:hueOff val="0"/>
            <a:satOff val="0"/>
            <a:lumOff val="0"/>
            <a:alphaOff val="0"/>
          </a:schemeClr>
        </a:solidFill>
        <a:ln w="1079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374" tIns="209374" rIns="209374" bIns="418748" numCol="1" spcCol="1270" anchor="t" anchorCtr="0">
          <a:noAutofit/>
        </a:bodyPr>
        <a:lstStyle/>
        <a:p>
          <a:pPr marL="0" lvl="0" indent="0" algn="l" defTabSz="889000">
            <a:lnSpc>
              <a:spcPct val="90000"/>
            </a:lnSpc>
            <a:spcBef>
              <a:spcPct val="0"/>
            </a:spcBef>
            <a:spcAft>
              <a:spcPct val="35000"/>
            </a:spcAft>
            <a:buNone/>
          </a:pPr>
          <a:r>
            <a:rPr lang="en-US" sz="2000" kern="1200" dirty="0"/>
            <a:t>Assess what type of office schedule works best for you (traditional model, with room for 4-6 sick slots vs “open access scheduling”)</a:t>
          </a:r>
        </a:p>
      </dsp:txBody>
      <dsp:txXfrm>
        <a:off x="13245" y="1059038"/>
        <a:ext cx="2649559" cy="2624999"/>
      </dsp:txXfrm>
    </dsp:sp>
    <dsp:sp modelId="{CB56DD55-FD24-4D99-8F0B-D5025D215D90}">
      <dsp:nvSpPr>
        <dsp:cNvPr id="0" name=""/>
        <dsp:cNvSpPr/>
      </dsp:nvSpPr>
      <dsp:spPr>
        <a:xfrm>
          <a:off x="2867402" y="185556"/>
          <a:ext cx="2911604" cy="873481"/>
        </a:xfrm>
        <a:prstGeom prst="chevron">
          <a:avLst>
            <a:gd name="adj" fmla="val 30000"/>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851" tIns="107851" rIns="107851" bIns="107851" numCol="1" spcCol="1270" anchor="ctr" anchorCtr="0">
          <a:noAutofit/>
        </a:bodyPr>
        <a:lstStyle/>
        <a:p>
          <a:pPr marL="0" lvl="0" indent="0" algn="ctr" defTabSz="1244600">
            <a:lnSpc>
              <a:spcPct val="90000"/>
            </a:lnSpc>
            <a:spcBef>
              <a:spcPct val="0"/>
            </a:spcBef>
            <a:spcAft>
              <a:spcPct val="35000"/>
            </a:spcAft>
            <a:buNone/>
          </a:pPr>
          <a:r>
            <a:rPr lang="en-US" sz="2800" kern="1200"/>
            <a:t>Manage</a:t>
          </a:r>
        </a:p>
      </dsp:txBody>
      <dsp:txXfrm>
        <a:off x="3129446" y="185556"/>
        <a:ext cx="2387516" cy="873481"/>
      </dsp:txXfrm>
    </dsp:sp>
    <dsp:sp modelId="{0F7407C3-16B9-4BFA-87A6-6398D7A4988F}">
      <dsp:nvSpPr>
        <dsp:cNvPr id="0" name=""/>
        <dsp:cNvSpPr/>
      </dsp:nvSpPr>
      <dsp:spPr>
        <a:xfrm>
          <a:off x="2867402" y="1059038"/>
          <a:ext cx="2649559" cy="2624999"/>
        </a:xfrm>
        <a:prstGeom prst="rect">
          <a:avLst/>
        </a:prstGeom>
        <a:solidFill>
          <a:schemeClr val="accent2">
            <a:alpha val="90000"/>
            <a:tint val="40000"/>
            <a:hueOff val="0"/>
            <a:satOff val="0"/>
            <a:lumOff val="0"/>
            <a:alphaOff val="0"/>
          </a:schemeClr>
        </a:solidFill>
        <a:ln w="1079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374" tIns="209374" rIns="209374" bIns="418748" numCol="1" spcCol="1270" anchor="t" anchorCtr="0">
          <a:noAutofit/>
        </a:bodyPr>
        <a:lstStyle/>
        <a:p>
          <a:pPr marL="0" lvl="0" indent="0" algn="l" defTabSz="889000">
            <a:lnSpc>
              <a:spcPct val="90000"/>
            </a:lnSpc>
            <a:spcBef>
              <a:spcPct val="0"/>
            </a:spcBef>
            <a:spcAft>
              <a:spcPct val="35000"/>
            </a:spcAft>
            <a:buNone/>
          </a:pPr>
          <a:r>
            <a:rPr lang="en-US" sz="2000" kern="1200" dirty="0"/>
            <a:t>Manage the dreaded challenges to the schedule - the “Frequent Flyer”, the No-shows, and Overbooking</a:t>
          </a:r>
        </a:p>
      </dsp:txBody>
      <dsp:txXfrm>
        <a:off x="2867402" y="1059038"/>
        <a:ext cx="2649559" cy="2624999"/>
      </dsp:txXfrm>
    </dsp:sp>
    <dsp:sp modelId="{BF7261B0-E3DB-4421-BA09-2958197B36DD}">
      <dsp:nvSpPr>
        <dsp:cNvPr id="0" name=""/>
        <dsp:cNvSpPr/>
      </dsp:nvSpPr>
      <dsp:spPr>
        <a:xfrm>
          <a:off x="5721560" y="185556"/>
          <a:ext cx="2911604" cy="873481"/>
        </a:xfrm>
        <a:prstGeom prst="chevron">
          <a:avLst>
            <a:gd name="adj" fmla="val 30000"/>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851" tIns="107851" rIns="107851" bIns="107851" numCol="1" spcCol="1270" anchor="ctr" anchorCtr="0">
          <a:noAutofit/>
        </a:bodyPr>
        <a:lstStyle/>
        <a:p>
          <a:pPr marL="0" lvl="0" indent="0" algn="ctr" defTabSz="1244600">
            <a:lnSpc>
              <a:spcPct val="90000"/>
            </a:lnSpc>
            <a:spcBef>
              <a:spcPct val="0"/>
            </a:spcBef>
            <a:spcAft>
              <a:spcPct val="35000"/>
            </a:spcAft>
            <a:buNone/>
          </a:pPr>
          <a:r>
            <a:rPr lang="en-US" sz="2800" kern="1200"/>
            <a:t>Print out</a:t>
          </a:r>
        </a:p>
      </dsp:txBody>
      <dsp:txXfrm>
        <a:off x="5983604" y="185556"/>
        <a:ext cx="2387516" cy="873481"/>
      </dsp:txXfrm>
    </dsp:sp>
    <dsp:sp modelId="{BC7F9C0B-3B2E-4C71-AA81-BD576FCABA9A}">
      <dsp:nvSpPr>
        <dsp:cNvPr id="0" name=""/>
        <dsp:cNvSpPr/>
      </dsp:nvSpPr>
      <dsp:spPr>
        <a:xfrm>
          <a:off x="5721560" y="1059038"/>
          <a:ext cx="2649559" cy="2624999"/>
        </a:xfrm>
        <a:prstGeom prst="rect">
          <a:avLst/>
        </a:prstGeom>
        <a:solidFill>
          <a:schemeClr val="accent2">
            <a:alpha val="90000"/>
            <a:tint val="40000"/>
            <a:hueOff val="0"/>
            <a:satOff val="0"/>
            <a:lumOff val="0"/>
            <a:alphaOff val="0"/>
          </a:schemeClr>
        </a:solidFill>
        <a:ln w="1079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374" tIns="209374" rIns="209374" bIns="418748" numCol="1" spcCol="1270" anchor="t" anchorCtr="0">
          <a:noAutofit/>
        </a:bodyPr>
        <a:lstStyle/>
        <a:p>
          <a:pPr marL="0" lvl="0" indent="0" algn="l" defTabSz="889000">
            <a:lnSpc>
              <a:spcPct val="90000"/>
            </a:lnSpc>
            <a:spcBef>
              <a:spcPct val="0"/>
            </a:spcBef>
            <a:spcAft>
              <a:spcPct val="35000"/>
            </a:spcAft>
            <a:buNone/>
          </a:pPr>
          <a:r>
            <a:rPr lang="en-US" sz="2000" kern="1200" dirty="0"/>
            <a:t>Print out your schedule and patient information for the next day (perhaps the last note when you saw them)</a:t>
          </a:r>
        </a:p>
      </dsp:txBody>
      <dsp:txXfrm>
        <a:off x="5721560" y="1059038"/>
        <a:ext cx="2649559" cy="2624999"/>
      </dsp:txXfrm>
    </dsp:sp>
    <dsp:sp modelId="{211899CF-6A60-4EFA-A9FE-C7F22DA6C7B1}">
      <dsp:nvSpPr>
        <dsp:cNvPr id="0" name=""/>
        <dsp:cNvSpPr/>
      </dsp:nvSpPr>
      <dsp:spPr>
        <a:xfrm>
          <a:off x="8575717" y="185556"/>
          <a:ext cx="2911604" cy="873481"/>
        </a:xfrm>
        <a:prstGeom prst="chevron">
          <a:avLst>
            <a:gd name="adj" fmla="val 30000"/>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851" tIns="107851" rIns="107851" bIns="107851" numCol="1" spcCol="1270" anchor="ctr" anchorCtr="0">
          <a:noAutofit/>
        </a:bodyPr>
        <a:lstStyle/>
        <a:p>
          <a:pPr marL="0" lvl="0" indent="0" algn="ctr" defTabSz="1244600">
            <a:lnSpc>
              <a:spcPct val="90000"/>
            </a:lnSpc>
            <a:spcBef>
              <a:spcPct val="0"/>
            </a:spcBef>
            <a:spcAft>
              <a:spcPct val="35000"/>
            </a:spcAft>
            <a:buNone/>
          </a:pPr>
          <a:r>
            <a:rPr lang="en-US" sz="2800" kern="1200"/>
            <a:t>Be</a:t>
          </a:r>
        </a:p>
      </dsp:txBody>
      <dsp:txXfrm>
        <a:off x="8837761" y="185556"/>
        <a:ext cx="2387516" cy="873481"/>
      </dsp:txXfrm>
    </dsp:sp>
    <dsp:sp modelId="{5C32DB25-27D9-421C-AB0C-69E7A94EE1CC}">
      <dsp:nvSpPr>
        <dsp:cNvPr id="0" name=""/>
        <dsp:cNvSpPr/>
      </dsp:nvSpPr>
      <dsp:spPr>
        <a:xfrm>
          <a:off x="8575717" y="1059038"/>
          <a:ext cx="2649559" cy="2624999"/>
        </a:xfrm>
        <a:prstGeom prst="rect">
          <a:avLst/>
        </a:prstGeom>
        <a:solidFill>
          <a:schemeClr val="accent2">
            <a:alpha val="90000"/>
            <a:tint val="40000"/>
            <a:hueOff val="0"/>
            <a:satOff val="0"/>
            <a:lumOff val="0"/>
            <a:alphaOff val="0"/>
          </a:schemeClr>
        </a:solidFill>
        <a:ln w="1079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374" tIns="209374" rIns="209374" bIns="418748" numCol="1" spcCol="1270" anchor="t" anchorCtr="0">
          <a:noAutofit/>
        </a:bodyPr>
        <a:lstStyle/>
        <a:p>
          <a:pPr marL="0" lvl="0" indent="0" algn="l" defTabSz="889000">
            <a:lnSpc>
              <a:spcPct val="90000"/>
            </a:lnSpc>
            <a:spcBef>
              <a:spcPct val="0"/>
            </a:spcBef>
            <a:spcAft>
              <a:spcPct val="35000"/>
            </a:spcAft>
            <a:buNone/>
          </a:pPr>
          <a:r>
            <a:rPr lang="en-US" sz="2000" kern="1200"/>
            <a:t>Be creative with scheduling to maximize productivity and minimize downtime</a:t>
          </a:r>
        </a:p>
      </dsp:txBody>
      <dsp:txXfrm>
        <a:off x="8575717" y="1059038"/>
        <a:ext cx="2649559" cy="262499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E025A0-4E31-464E-B626-BDE3C545A809}">
      <dsp:nvSpPr>
        <dsp:cNvPr id="0" name=""/>
        <dsp:cNvSpPr/>
      </dsp:nvSpPr>
      <dsp:spPr>
        <a:xfrm>
          <a:off x="1994799" y="1069563"/>
          <a:ext cx="427401" cy="91440"/>
        </a:xfrm>
        <a:custGeom>
          <a:avLst/>
          <a:gdLst/>
          <a:ahLst/>
          <a:cxnLst/>
          <a:rect l="0" t="0" r="0" b="0"/>
          <a:pathLst>
            <a:path>
              <a:moveTo>
                <a:pt x="0" y="45720"/>
              </a:moveTo>
              <a:lnTo>
                <a:pt x="427401"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197050" y="1112993"/>
        <a:ext cx="22900" cy="4580"/>
      </dsp:txXfrm>
    </dsp:sp>
    <dsp:sp modelId="{289ED137-9EDB-4185-A629-4A1395777518}">
      <dsp:nvSpPr>
        <dsp:cNvPr id="0" name=""/>
        <dsp:cNvSpPr/>
      </dsp:nvSpPr>
      <dsp:spPr>
        <a:xfrm>
          <a:off x="5289" y="517890"/>
          <a:ext cx="1991309" cy="1194785"/>
        </a:xfrm>
        <a:prstGeom prst="rect">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576" tIns="102423" rIns="97576" bIns="102423" numCol="1" spcCol="1270" anchor="ctr" anchorCtr="0">
          <a:noAutofit/>
        </a:bodyPr>
        <a:lstStyle/>
        <a:p>
          <a:pPr marL="0" lvl="0" indent="0" algn="ctr" defTabSz="800100">
            <a:lnSpc>
              <a:spcPct val="90000"/>
            </a:lnSpc>
            <a:spcBef>
              <a:spcPct val="0"/>
            </a:spcBef>
            <a:spcAft>
              <a:spcPct val="35000"/>
            </a:spcAft>
            <a:buNone/>
          </a:pPr>
          <a:r>
            <a:rPr lang="en-US" sz="1800" kern="1200" dirty="0"/>
            <a:t>Move from EHR “Hater” to power user</a:t>
          </a:r>
        </a:p>
      </dsp:txBody>
      <dsp:txXfrm>
        <a:off x="5289" y="517890"/>
        <a:ext cx="1991309" cy="1194785"/>
      </dsp:txXfrm>
    </dsp:sp>
    <dsp:sp modelId="{5AC2E850-4C02-48A8-AC4E-A4000ED7930E}">
      <dsp:nvSpPr>
        <dsp:cNvPr id="0" name=""/>
        <dsp:cNvSpPr/>
      </dsp:nvSpPr>
      <dsp:spPr>
        <a:xfrm>
          <a:off x="4444110" y="1069563"/>
          <a:ext cx="427401" cy="91440"/>
        </a:xfrm>
        <a:custGeom>
          <a:avLst/>
          <a:gdLst/>
          <a:ahLst/>
          <a:cxnLst/>
          <a:rect l="0" t="0" r="0" b="0"/>
          <a:pathLst>
            <a:path>
              <a:moveTo>
                <a:pt x="0" y="45720"/>
              </a:moveTo>
              <a:lnTo>
                <a:pt x="427401" y="45720"/>
              </a:lnTo>
            </a:path>
          </a:pathLst>
        </a:custGeom>
        <a:noFill/>
        <a:ln w="9525" cap="flat" cmpd="sng" algn="ctr">
          <a:solidFill>
            <a:schemeClr val="accent3">
              <a:hueOff val="0"/>
              <a:satOff val="0"/>
              <a:lumOff val="10784"/>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646361" y="1112993"/>
        <a:ext cx="22900" cy="4580"/>
      </dsp:txXfrm>
    </dsp:sp>
    <dsp:sp modelId="{5FF610AF-BE08-410F-B145-44A9F6F34935}">
      <dsp:nvSpPr>
        <dsp:cNvPr id="0" name=""/>
        <dsp:cNvSpPr/>
      </dsp:nvSpPr>
      <dsp:spPr>
        <a:xfrm>
          <a:off x="2454601" y="517890"/>
          <a:ext cx="1991309" cy="1194785"/>
        </a:xfrm>
        <a:prstGeom prst="rect">
          <a:avLst/>
        </a:prstGeom>
        <a:solidFill>
          <a:schemeClr val="accent3">
            <a:hueOff val="0"/>
            <a:satOff val="0"/>
            <a:lumOff val="9244"/>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576" tIns="102423" rIns="97576" bIns="102423" numCol="1" spcCol="1270" anchor="ctr" anchorCtr="0">
          <a:noAutofit/>
        </a:bodyPr>
        <a:lstStyle/>
        <a:p>
          <a:pPr marL="0" lvl="0" indent="0" algn="ctr" defTabSz="800100">
            <a:lnSpc>
              <a:spcPct val="90000"/>
            </a:lnSpc>
            <a:spcBef>
              <a:spcPct val="0"/>
            </a:spcBef>
            <a:spcAft>
              <a:spcPct val="35000"/>
            </a:spcAft>
            <a:buNone/>
          </a:pPr>
          <a:r>
            <a:rPr lang="en-US" sz="1800" kern="1200" dirty="0"/>
            <a:t>Document the minimally necessary data set</a:t>
          </a:r>
        </a:p>
      </dsp:txBody>
      <dsp:txXfrm>
        <a:off x="2454601" y="517890"/>
        <a:ext cx="1991309" cy="1194785"/>
      </dsp:txXfrm>
    </dsp:sp>
    <dsp:sp modelId="{37E2FF87-40E1-42A0-992C-4EB6D289A92F}">
      <dsp:nvSpPr>
        <dsp:cNvPr id="0" name=""/>
        <dsp:cNvSpPr/>
      </dsp:nvSpPr>
      <dsp:spPr>
        <a:xfrm>
          <a:off x="1000944" y="1710876"/>
          <a:ext cx="4898622" cy="427401"/>
        </a:xfrm>
        <a:custGeom>
          <a:avLst/>
          <a:gdLst/>
          <a:ahLst/>
          <a:cxnLst/>
          <a:rect l="0" t="0" r="0" b="0"/>
          <a:pathLst>
            <a:path>
              <a:moveTo>
                <a:pt x="4898622" y="0"/>
              </a:moveTo>
              <a:lnTo>
                <a:pt x="4898622" y="230800"/>
              </a:lnTo>
              <a:lnTo>
                <a:pt x="0" y="230800"/>
              </a:lnTo>
              <a:lnTo>
                <a:pt x="0" y="427401"/>
              </a:lnTo>
            </a:path>
          </a:pathLst>
        </a:custGeom>
        <a:noFill/>
        <a:ln w="9525" cap="flat" cmpd="sng" algn="ctr">
          <a:solidFill>
            <a:schemeClr val="accent3">
              <a:hueOff val="0"/>
              <a:satOff val="0"/>
              <a:lumOff val="21569"/>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327256" y="1922286"/>
        <a:ext cx="245999" cy="4580"/>
      </dsp:txXfrm>
    </dsp:sp>
    <dsp:sp modelId="{9D4606D2-A4F3-468A-A7CE-5412FFBAE2B0}">
      <dsp:nvSpPr>
        <dsp:cNvPr id="0" name=""/>
        <dsp:cNvSpPr/>
      </dsp:nvSpPr>
      <dsp:spPr>
        <a:xfrm>
          <a:off x="4903912" y="517890"/>
          <a:ext cx="1991309" cy="1194785"/>
        </a:xfrm>
        <a:prstGeom prst="rect">
          <a:avLst/>
        </a:prstGeom>
        <a:solidFill>
          <a:schemeClr val="accent3">
            <a:hueOff val="0"/>
            <a:satOff val="0"/>
            <a:lumOff val="18487"/>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576" tIns="102423" rIns="97576" bIns="102423" numCol="1" spcCol="1270" anchor="ctr" anchorCtr="0">
          <a:noAutofit/>
        </a:bodyPr>
        <a:lstStyle/>
        <a:p>
          <a:pPr marL="0" lvl="0" indent="0" algn="ctr" defTabSz="800100">
            <a:lnSpc>
              <a:spcPct val="90000"/>
            </a:lnSpc>
            <a:spcBef>
              <a:spcPct val="0"/>
            </a:spcBef>
            <a:spcAft>
              <a:spcPct val="35000"/>
            </a:spcAft>
            <a:buNone/>
          </a:pPr>
          <a:r>
            <a:rPr lang="en-US" sz="1800" kern="1200" dirty="0"/>
            <a:t>Use EHR software to automate what you can</a:t>
          </a:r>
        </a:p>
      </dsp:txBody>
      <dsp:txXfrm>
        <a:off x="4903912" y="517890"/>
        <a:ext cx="1991309" cy="1194785"/>
      </dsp:txXfrm>
    </dsp:sp>
    <dsp:sp modelId="{E8CCC7E2-6585-4D94-8B7B-4B56D0855EA2}">
      <dsp:nvSpPr>
        <dsp:cNvPr id="0" name=""/>
        <dsp:cNvSpPr/>
      </dsp:nvSpPr>
      <dsp:spPr>
        <a:xfrm>
          <a:off x="1994799" y="2722350"/>
          <a:ext cx="427401" cy="91440"/>
        </a:xfrm>
        <a:custGeom>
          <a:avLst/>
          <a:gdLst/>
          <a:ahLst/>
          <a:cxnLst/>
          <a:rect l="0" t="0" r="0" b="0"/>
          <a:pathLst>
            <a:path>
              <a:moveTo>
                <a:pt x="0" y="45720"/>
              </a:moveTo>
              <a:lnTo>
                <a:pt x="427401" y="45720"/>
              </a:lnTo>
            </a:path>
          </a:pathLst>
        </a:custGeom>
        <a:noFill/>
        <a:ln w="9525" cap="flat" cmpd="sng" algn="ctr">
          <a:solidFill>
            <a:schemeClr val="accent3">
              <a:hueOff val="0"/>
              <a:satOff val="0"/>
              <a:lumOff val="32353"/>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197050" y="2765780"/>
        <a:ext cx="22900" cy="4580"/>
      </dsp:txXfrm>
    </dsp:sp>
    <dsp:sp modelId="{A8A04875-97C3-4A30-8012-C115C5AA8E20}">
      <dsp:nvSpPr>
        <dsp:cNvPr id="0" name=""/>
        <dsp:cNvSpPr/>
      </dsp:nvSpPr>
      <dsp:spPr>
        <a:xfrm>
          <a:off x="5289" y="2170677"/>
          <a:ext cx="1991309" cy="1194785"/>
        </a:xfrm>
        <a:prstGeom prst="rect">
          <a:avLst/>
        </a:prstGeom>
        <a:solidFill>
          <a:schemeClr val="accent3">
            <a:hueOff val="0"/>
            <a:satOff val="0"/>
            <a:lumOff val="27731"/>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576" tIns="102423" rIns="97576" bIns="102423" numCol="1" spcCol="1270" anchor="ctr" anchorCtr="0">
          <a:noAutofit/>
        </a:bodyPr>
        <a:lstStyle/>
        <a:p>
          <a:pPr marL="0" lvl="0" indent="0" algn="ctr" defTabSz="800100">
            <a:lnSpc>
              <a:spcPct val="90000"/>
            </a:lnSpc>
            <a:spcBef>
              <a:spcPct val="0"/>
            </a:spcBef>
            <a:spcAft>
              <a:spcPct val="35000"/>
            </a:spcAft>
            <a:buNone/>
          </a:pPr>
          <a:r>
            <a:rPr lang="en-US" sz="1800" kern="1200" dirty="0"/>
            <a:t>Make documentation a team sport</a:t>
          </a:r>
        </a:p>
      </dsp:txBody>
      <dsp:txXfrm>
        <a:off x="5289" y="2170677"/>
        <a:ext cx="1991309" cy="1194785"/>
      </dsp:txXfrm>
    </dsp:sp>
    <dsp:sp modelId="{5AF1124C-EFF8-4F7A-892B-3E3BCE947080}">
      <dsp:nvSpPr>
        <dsp:cNvPr id="0" name=""/>
        <dsp:cNvSpPr/>
      </dsp:nvSpPr>
      <dsp:spPr>
        <a:xfrm>
          <a:off x="4444110" y="2722350"/>
          <a:ext cx="427401" cy="91440"/>
        </a:xfrm>
        <a:custGeom>
          <a:avLst/>
          <a:gdLst/>
          <a:ahLst/>
          <a:cxnLst/>
          <a:rect l="0" t="0" r="0" b="0"/>
          <a:pathLst>
            <a:path>
              <a:moveTo>
                <a:pt x="0" y="45720"/>
              </a:moveTo>
              <a:lnTo>
                <a:pt x="427401" y="45720"/>
              </a:lnTo>
            </a:path>
          </a:pathLst>
        </a:custGeom>
        <a:noFill/>
        <a:ln w="9525" cap="flat" cmpd="sng" algn="ctr">
          <a:solidFill>
            <a:schemeClr val="accent3">
              <a:hueOff val="0"/>
              <a:satOff val="0"/>
              <a:lumOff val="43137"/>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646361" y="2765780"/>
        <a:ext cx="22900" cy="4580"/>
      </dsp:txXfrm>
    </dsp:sp>
    <dsp:sp modelId="{4DD12E6E-F41B-49CC-A631-B026DA4B864D}">
      <dsp:nvSpPr>
        <dsp:cNvPr id="0" name=""/>
        <dsp:cNvSpPr/>
      </dsp:nvSpPr>
      <dsp:spPr>
        <a:xfrm>
          <a:off x="2454601" y="2170677"/>
          <a:ext cx="1991309" cy="1194785"/>
        </a:xfrm>
        <a:prstGeom prst="rect">
          <a:avLst/>
        </a:prstGeom>
        <a:solidFill>
          <a:schemeClr val="accent3">
            <a:hueOff val="0"/>
            <a:satOff val="0"/>
            <a:lumOff val="36975"/>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576" tIns="102423" rIns="97576" bIns="102423" numCol="1" spcCol="1270" anchor="ctr" anchorCtr="0">
          <a:noAutofit/>
        </a:bodyPr>
        <a:lstStyle/>
        <a:p>
          <a:pPr marL="0" lvl="0" indent="0" algn="ctr" defTabSz="800100">
            <a:lnSpc>
              <a:spcPct val="90000"/>
            </a:lnSpc>
            <a:spcBef>
              <a:spcPct val="0"/>
            </a:spcBef>
            <a:spcAft>
              <a:spcPct val="35000"/>
            </a:spcAft>
            <a:buNone/>
          </a:pPr>
          <a:r>
            <a:rPr lang="en-US" sz="1800" kern="1200" dirty="0"/>
            <a:t>Pilot the use of a scribe</a:t>
          </a:r>
        </a:p>
      </dsp:txBody>
      <dsp:txXfrm>
        <a:off x="2454601" y="2170677"/>
        <a:ext cx="1991309" cy="1194785"/>
      </dsp:txXfrm>
    </dsp:sp>
    <dsp:sp modelId="{8CA52601-3AC3-4E99-85BA-E89CD73EA015}">
      <dsp:nvSpPr>
        <dsp:cNvPr id="0" name=""/>
        <dsp:cNvSpPr/>
      </dsp:nvSpPr>
      <dsp:spPr>
        <a:xfrm>
          <a:off x="1000944" y="3363663"/>
          <a:ext cx="4898622" cy="427401"/>
        </a:xfrm>
        <a:custGeom>
          <a:avLst/>
          <a:gdLst/>
          <a:ahLst/>
          <a:cxnLst/>
          <a:rect l="0" t="0" r="0" b="0"/>
          <a:pathLst>
            <a:path>
              <a:moveTo>
                <a:pt x="4898622" y="0"/>
              </a:moveTo>
              <a:lnTo>
                <a:pt x="4898622" y="230800"/>
              </a:lnTo>
              <a:lnTo>
                <a:pt x="0" y="230800"/>
              </a:lnTo>
              <a:lnTo>
                <a:pt x="0" y="427401"/>
              </a:lnTo>
            </a:path>
          </a:pathLst>
        </a:custGeom>
        <a:noFill/>
        <a:ln w="9525" cap="flat" cmpd="sng" algn="ctr">
          <a:solidFill>
            <a:schemeClr val="accent3">
              <a:hueOff val="0"/>
              <a:satOff val="0"/>
              <a:lumOff val="53922"/>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327256" y="3575074"/>
        <a:ext cx="245999" cy="4580"/>
      </dsp:txXfrm>
    </dsp:sp>
    <dsp:sp modelId="{752198D2-D194-4AE0-9268-80199FB7D597}">
      <dsp:nvSpPr>
        <dsp:cNvPr id="0" name=""/>
        <dsp:cNvSpPr/>
      </dsp:nvSpPr>
      <dsp:spPr>
        <a:xfrm>
          <a:off x="4903912" y="2170677"/>
          <a:ext cx="1991309" cy="1194785"/>
        </a:xfrm>
        <a:prstGeom prst="rect">
          <a:avLst/>
        </a:prstGeom>
        <a:solidFill>
          <a:schemeClr val="accent3">
            <a:hueOff val="0"/>
            <a:satOff val="0"/>
            <a:lumOff val="46219"/>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576" tIns="102423" rIns="97576" bIns="102423" numCol="1" spcCol="1270" anchor="ctr" anchorCtr="0">
          <a:noAutofit/>
        </a:bodyPr>
        <a:lstStyle/>
        <a:p>
          <a:pPr marL="0" lvl="0" indent="0" algn="ctr" defTabSz="800100">
            <a:lnSpc>
              <a:spcPct val="90000"/>
            </a:lnSpc>
            <a:spcBef>
              <a:spcPct val="0"/>
            </a:spcBef>
            <a:spcAft>
              <a:spcPct val="35000"/>
            </a:spcAft>
            <a:buNone/>
          </a:pPr>
          <a:r>
            <a:rPr lang="en-US" sz="1800" kern="1200" dirty="0"/>
            <a:t>Look for BROKEN record moments</a:t>
          </a:r>
        </a:p>
      </dsp:txBody>
      <dsp:txXfrm>
        <a:off x="4903912" y="2170677"/>
        <a:ext cx="1991309" cy="1194785"/>
      </dsp:txXfrm>
    </dsp:sp>
    <dsp:sp modelId="{B9DD37BE-EC63-43D6-B010-E0DD4C9F357E}">
      <dsp:nvSpPr>
        <dsp:cNvPr id="0" name=""/>
        <dsp:cNvSpPr/>
      </dsp:nvSpPr>
      <dsp:spPr>
        <a:xfrm>
          <a:off x="1994799" y="4375137"/>
          <a:ext cx="427401" cy="91440"/>
        </a:xfrm>
        <a:custGeom>
          <a:avLst/>
          <a:gdLst/>
          <a:ahLst/>
          <a:cxnLst/>
          <a:rect l="0" t="0" r="0" b="0"/>
          <a:pathLst>
            <a:path>
              <a:moveTo>
                <a:pt x="0" y="45720"/>
              </a:moveTo>
              <a:lnTo>
                <a:pt x="427401" y="45720"/>
              </a:lnTo>
            </a:path>
          </a:pathLst>
        </a:custGeom>
        <a:noFill/>
        <a:ln w="9525" cap="flat" cmpd="sng" algn="ctr">
          <a:solidFill>
            <a:schemeClr val="accent3">
              <a:hueOff val="0"/>
              <a:satOff val="0"/>
              <a:lumOff val="64706"/>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197050" y="4418567"/>
        <a:ext cx="22900" cy="4580"/>
      </dsp:txXfrm>
    </dsp:sp>
    <dsp:sp modelId="{BE502EDA-D236-4AD8-8006-18AC0BEEFD33}">
      <dsp:nvSpPr>
        <dsp:cNvPr id="0" name=""/>
        <dsp:cNvSpPr/>
      </dsp:nvSpPr>
      <dsp:spPr>
        <a:xfrm>
          <a:off x="5289" y="3823464"/>
          <a:ext cx="1991309" cy="1194785"/>
        </a:xfrm>
        <a:prstGeom prst="rect">
          <a:avLst/>
        </a:prstGeom>
        <a:solidFill>
          <a:schemeClr val="accent3">
            <a:hueOff val="0"/>
            <a:satOff val="0"/>
            <a:lumOff val="55462"/>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576" tIns="102423" rIns="97576" bIns="102423" numCol="1" spcCol="1270" anchor="ctr" anchorCtr="0">
          <a:noAutofit/>
        </a:bodyPr>
        <a:lstStyle/>
        <a:p>
          <a:pPr marL="0" lvl="0" indent="0" algn="ctr" defTabSz="800100">
            <a:lnSpc>
              <a:spcPct val="90000"/>
            </a:lnSpc>
            <a:spcBef>
              <a:spcPct val="0"/>
            </a:spcBef>
            <a:spcAft>
              <a:spcPct val="35000"/>
            </a:spcAft>
            <a:buNone/>
          </a:pPr>
          <a:r>
            <a:rPr lang="en-US" sz="1800" kern="1200" dirty="0"/>
            <a:t>Do the team HUDDLE once or twice daily</a:t>
          </a:r>
        </a:p>
      </dsp:txBody>
      <dsp:txXfrm>
        <a:off x="5289" y="3823464"/>
        <a:ext cx="1991309" cy="1194785"/>
      </dsp:txXfrm>
    </dsp:sp>
    <dsp:sp modelId="{6F74D522-724D-4BCC-B871-032DA51E248F}">
      <dsp:nvSpPr>
        <dsp:cNvPr id="0" name=""/>
        <dsp:cNvSpPr/>
      </dsp:nvSpPr>
      <dsp:spPr>
        <a:xfrm>
          <a:off x="2454601" y="3823464"/>
          <a:ext cx="1991309" cy="1194785"/>
        </a:xfrm>
        <a:prstGeom prst="rect">
          <a:avLst/>
        </a:prstGeom>
        <a:solidFill>
          <a:schemeClr val="accent3">
            <a:hueOff val="0"/>
            <a:satOff val="0"/>
            <a:lumOff val="64706"/>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576" tIns="102423" rIns="97576" bIns="102423" numCol="1" spcCol="1270" anchor="ctr" anchorCtr="0">
          <a:noAutofit/>
        </a:bodyPr>
        <a:lstStyle/>
        <a:p>
          <a:pPr marL="0" lvl="0" indent="0" algn="ctr" defTabSz="800100">
            <a:lnSpc>
              <a:spcPct val="90000"/>
            </a:lnSpc>
            <a:spcBef>
              <a:spcPct val="0"/>
            </a:spcBef>
            <a:spcAft>
              <a:spcPct val="35000"/>
            </a:spcAft>
            <a:buNone/>
          </a:pPr>
          <a:r>
            <a:rPr lang="en-US" sz="1800" kern="1200" dirty="0"/>
            <a:t>Embrace batch processing</a:t>
          </a:r>
        </a:p>
      </dsp:txBody>
      <dsp:txXfrm>
        <a:off x="2454601" y="3823464"/>
        <a:ext cx="1991309" cy="119478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AEA5F5-1F64-4BBB-9E0B-90207FBA2ECC}">
      <dsp:nvSpPr>
        <dsp:cNvPr id="0" name=""/>
        <dsp:cNvSpPr/>
      </dsp:nvSpPr>
      <dsp:spPr>
        <a:xfrm>
          <a:off x="365198" y="511"/>
          <a:ext cx="3972263" cy="252238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sp>
    <dsp:sp modelId="{EE4C2914-EF81-49D8-B478-A3E40746E36D}">
      <dsp:nvSpPr>
        <dsp:cNvPr id="0" name=""/>
        <dsp:cNvSpPr/>
      </dsp:nvSpPr>
      <dsp:spPr>
        <a:xfrm>
          <a:off x="806560" y="419805"/>
          <a:ext cx="3972263" cy="2522387"/>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Decide if the burnout is acute or non-acute</a:t>
          </a:r>
        </a:p>
      </dsp:txBody>
      <dsp:txXfrm>
        <a:off x="880438" y="493683"/>
        <a:ext cx="3824507" cy="2374631"/>
      </dsp:txXfrm>
    </dsp:sp>
    <dsp:sp modelId="{6D744260-5B51-4BBB-9DCD-924B77385762}">
      <dsp:nvSpPr>
        <dsp:cNvPr id="0" name=""/>
        <dsp:cNvSpPr/>
      </dsp:nvSpPr>
      <dsp:spPr>
        <a:xfrm>
          <a:off x="5220187" y="511"/>
          <a:ext cx="3972263" cy="252238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sp>
    <dsp:sp modelId="{B34750E2-4517-4177-B969-FB97C44C73AE}">
      <dsp:nvSpPr>
        <dsp:cNvPr id="0" name=""/>
        <dsp:cNvSpPr/>
      </dsp:nvSpPr>
      <dsp:spPr>
        <a:xfrm>
          <a:off x="5661549" y="419805"/>
          <a:ext cx="3972263" cy="2522387"/>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Use both external and internal strategies to manage feelings of burnout</a:t>
          </a:r>
        </a:p>
      </dsp:txBody>
      <dsp:txXfrm>
        <a:off x="5735427" y="493683"/>
        <a:ext cx="3824507" cy="237463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20F153-5E47-4A05-B90A-99A9D6D5DC13}">
      <dsp:nvSpPr>
        <dsp:cNvPr id="0" name=""/>
        <dsp:cNvSpPr/>
      </dsp:nvSpPr>
      <dsp:spPr>
        <a:xfrm>
          <a:off x="291932" y="911725"/>
          <a:ext cx="892125" cy="892125"/>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2CEAFD-6728-4095-B6F7-FD92A6CD8149}">
      <dsp:nvSpPr>
        <dsp:cNvPr id="0" name=""/>
        <dsp:cNvSpPr/>
      </dsp:nvSpPr>
      <dsp:spPr>
        <a:xfrm>
          <a:off x="482057" y="1101850"/>
          <a:ext cx="511875" cy="5118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40ADDFB-1FD8-4CFA-A149-F3D0CFCD1638}">
      <dsp:nvSpPr>
        <dsp:cNvPr id="0" name=""/>
        <dsp:cNvSpPr/>
      </dsp:nvSpPr>
      <dsp:spPr>
        <a:xfrm>
          <a:off x="6745" y="2081726"/>
          <a:ext cx="1462500" cy="5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a:t>Exercise</a:t>
          </a:r>
        </a:p>
      </dsp:txBody>
      <dsp:txXfrm>
        <a:off x="6745" y="2081726"/>
        <a:ext cx="1462500" cy="585000"/>
      </dsp:txXfrm>
    </dsp:sp>
    <dsp:sp modelId="{C0EE3506-71A9-4C7C-B915-FFE322871DF8}">
      <dsp:nvSpPr>
        <dsp:cNvPr id="0" name=""/>
        <dsp:cNvSpPr/>
      </dsp:nvSpPr>
      <dsp:spPr>
        <a:xfrm>
          <a:off x="2010370" y="911725"/>
          <a:ext cx="892125" cy="892125"/>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11458F-933B-4D5B-98BE-CD21A9512AF3}">
      <dsp:nvSpPr>
        <dsp:cNvPr id="0" name=""/>
        <dsp:cNvSpPr/>
      </dsp:nvSpPr>
      <dsp:spPr>
        <a:xfrm>
          <a:off x="2200495" y="1101850"/>
          <a:ext cx="511875" cy="51187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26E078B-6C76-4585-8C49-6AF3F97A7E0E}">
      <dsp:nvSpPr>
        <dsp:cNvPr id="0" name=""/>
        <dsp:cNvSpPr/>
      </dsp:nvSpPr>
      <dsp:spPr>
        <a:xfrm>
          <a:off x="1725182" y="2081726"/>
          <a:ext cx="1462500" cy="5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a:t>Self Care</a:t>
          </a:r>
        </a:p>
      </dsp:txBody>
      <dsp:txXfrm>
        <a:off x="1725182" y="2081726"/>
        <a:ext cx="1462500" cy="585000"/>
      </dsp:txXfrm>
    </dsp:sp>
    <dsp:sp modelId="{E0B31946-A6D1-414A-A674-6BA47AEFD71B}">
      <dsp:nvSpPr>
        <dsp:cNvPr id="0" name=""/>
        <dsp:cNvSpPr/>
      </dsp:nvSpPr>
      <dsp:spPr>
        <a:xfrm>
          <a:off x="3728807" y="911725"/>
          <a:ext cx="892125" cy="892125"/>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4C9FD1-7288-4EBB-8A41-792D90FBA880}">
      <dsp:nvSpPr>
        <dsp:cNvPr id="0" name=""/>
        <dsp:cNvSpPr/>
      </dsp:nvSpPr>
      <dsp:spPr>
        <a:xfrm>
          <a:off x="3918932" y="1101851"/>
          <a:ext cx="511875" cy="511875"/>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275F4BB-DA38-4F80-8DF5-17233B4D00AE}">
      <dsp:nvSpPr>
        <dsp:cNvPr id="0" name=""/>
        <dsp:cNvSpPr/>
      </dsp:nvSpPr>
      <dsp:spPr>
        <a:xfrm>
          <a:off x="3443620" y="2081726"/>
          <a:ext cx="1462500" cy="5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a:t>Nature</a:t>
          </a:r>
        </a:p>
      </dsp:txBody>
      <dsp:txXfrm>
        <a:off x="3443620" y="2081726"/>
        <a:ext cx="1462500" cy="585000"/>
      </dsp:txXfrm>
    </dsp:sp>
    <dsp:sp modelId="{EECBAF93-97B3-4B50-BF01-0D40D4187312}">
      <dsp:nvSpPr>
        <dsp:cNvPr id="0" name=""/>
        <dsp:cNvSpPr/>
      </dsp:nvSpPr>
      <dsp:spPr>
        <a:xfrm>
          <a:off x="5447245" y="911725"/>
          <a:ext cx="892125" cy="892125"/>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261CEE-DE4A-45F6-AC4A-1B241E7BF181}">
      <dsp:nvSpPr>
        <dsp:cNvPr id="0" name=""/>
        <dsp:cNvSpPr/>
      </dsp:nvSpPr>
      <dsp:spPr>
        <a:xfrm>
          <a:off x="5637370" y="1101850"/>
          <a:ext cx="511875" cy="51187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B8A9700-ECFC-4D0E-9DEF-04E042E455F7}">
      <dsp:nvSpPr>
        <dsp:cNvPr id="0" name=""/>
        <dsp:cNvSpPr/>
      </dsp:nvSpPr>
      <dsp:spPr>
        <a:xfrm>
          <a:off x="5162058" y="2081726"/>
          <a:ext cx="1462500" cy="5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a:t>Fun</a:t>
          </a:r>
        </a:p>
      </dsp:txBody>
      <dsp:txXfrm>
        <a:off x="5162058" y="2081726"/>
        <a:ext cx="1462500" cy="585000"/>
      </dsp:txXfrm>
    </dsp:sp>
    <dsp:sp modelId="{F8214026-606C-4134-8CFC-888316742CE7}">
      <dsp:nvSpPr>
        <dsp:cNvPr id="0" name=""/>
        <dsp:cNvSpPr/>
      </dsp:nvSpPr>
      <dsp:spPr>
        <a:xfrm>
          <a:off x="7165683" y="911725"/>
          <a:ext cx="892125" cy="892125"/>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C1E357-C5AA-4363-B00B-6C0A9DE2332F}">
      <dsp:nvSpPr>
        <dsp:cNvPr id="0" name=""/>
        <dsp:cNvSpPr/>
      </dsp:nvSpPr>
      <dsp:spPr>
        <a:xfrm>
          <a:off x="7355808" y="1101851"/>
          <a:ext cx="511875" cy="51187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6F9F1A1-4973-4352-82A5-AA39B7434DE5}">
      <dsp:nvSpPr>
        <dsp:cNvPr id="0" name=""/>
        <dsp:cNvSpPr/>
      </dsp:nvSpPr>
      <dsp:spPr>
        <a:xfrm>
          <a:off x="6880495" y="2081726"/>
          <a:ext cx="1462500" cy="5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a:t>Spirituality</a:t>
          </a:r>
        </a:p>
      </dsp:txBody>
      <dsp:txXfrm>
        <a:off x="6880495" y="2081726"/>
        <a:ext cx="1462500" cy="585000"/>
      </dsp:txXfrm>
    </dsp:sp>
    <dsp:sp modelId="{A25CE67E-88CB-404B-BFF7-B80E32102586}">
      <dsp:nvSpPr>
        <dsp:cNvPr id="0" name=""/>
        <dsp:cNvSpPr/>
      </dsp:nvSpPr>
      <dsp:spPr>
        <a:xfrm>
          <a:off x="8884120" y="911725"/>
          <a:ext cx="892125" cy="892125"/>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F3EE28-D8F3-4B32-BCE1-16B8848C44C4}">
      <dsp:nvSpPr>
        <dsp:cNvPr id="0" name=""/>
        <dsp:cNvSpPr/>
      </dsp:nvSpPr>
      <dsp:spPr>
        <a:xfrm>
          <a:off x="9074245" y="1101850"/>
          <a:ext cx="511875" cy="51187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CE90F55-99C0-4E5A-8761-D9E231C6A56F}">
      <dsp:nvSpPr>
        <dsp:cNvPr id="0" name=""/>
        <dsp:cNvSpPr/>
      </dsp:nvSpPr>
      <dsp:spPr>
        <a:xfrm>
          <a:off x="8598933" y="2081726"/>
          <a:ext cx="1462500" cy="5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a:t>Relationships</a:t>
          </a:r>
        </a:p>
      </dsp:txBody>
      <dsp:txXfrm>
        <a:off x="8598933" y="2081726"/>
        <a:ext cx="1462500" cy="585000"/>
      </dsp:txXfrm>
    </dsp:sp>
    <dsp:sp modelId="{1E58D48B-DBCB-43DB-858B-4422AC63A3B0}">
      <dsp:nvSpPr>
        <dsp:cNvPr id="0" name=""/>
        <dsp:cNvSpPr/>
      </dsp:nvSpPr>
      <dsp:spPr>
        <a:xfrm>
          <a:off x="10602558" y="911725"/>
          <a:ext cx="892125" cy="892125"/>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BFFCAD-DD83-4F42-9C99-549F372E886A}">
      <dsp:nvSpPr>
        <dsp:cNvPr id="0" name=""/>
        <dsp:cNvSpPr/>
      </dsp:nvSpPr>
      <dsp:spPr>
        <a:xfrm>
          <a:off x="10792683" y="1101850"/>
          <a:ext cx="511875" cy="511875"/>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A269A76-1C48-4DC7-A69F-A71370CCEF2A}">
      <dsp:nvSpPr>
        <dsp:cNvPr id="0" name=""/>
        <dsp:cNvSpPr/>
      </dsp:nvSpPr>
      <dsp:spPr>
        <a:xfrm>
          <a:off x="10317370" y="2081726"/>
          <a:ext cx="1462500" cy="5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a:t>Vacation/Leisure</a:t>
          </a:r>
        </a:p>
      </dsp:txBody>
      <dsp:txXfrm>
        <a:off x="10317370" y="2081726"/>
        <a:ext cx="1462500" cy="58500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8FE5A4-BB47-43DC-89E3-D397895FE7E2}">
      <dsp:nvSpPr>
        <dsp:cNvPr id="0" name=""/>
        <dsp:cNvSpPr/>
      </dsp:nvSpPr>
      <dsp:spPr>
        <a:xfrm>
          <a:off x="-6255359" y="-957616"/>
          <a:ext cx="7451373" cy="7451373"/>
        </a:xfrm>
        <a:prstGeom prst="blockArc">
          <a:avLst>
            <a:gd name="adj1" fmla="val 18900000"/>
            <a:gd name="adj2" fmla="val 2700000"/>
            <a:gd name="adj3" fmla="val 290"/>
          </a:avLst>
        </a:prstGeom>
        <a:noFill/>
        <a:ln w="10795"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45BC15-ABF3-47C2-93AF-5EEBB52845E2}">
      <dsp:nvSpPr>
        <dsp:cNvPr id="0" name=""/>
        <dsp:cNvSpPr/>
      </dsp:nvSpPr>
      <dsp:spPr>
        <a:xfrm>
          <a:off x="388360" y="251672"/>
          <a:ext cx="6438244" cy="503124"/>
        </a:xfrm>
        <a:prstGeom prst="rect">
          <a:avLst/>
        </a:prstGeom>
        <a:solidFill>
          <a:schemeClr val="accent1">
            <a:shade val="8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9355"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t>Breathing techniques</a:t>
          </a:r>
        </a:p>
      </dsp:txBody>
      <dsp:txXfrm>
        <a:off x="388360" y="251672"/>
        <a:ext cx="6438244" cy="503124"/>
      </dsp:txXfrm>
    </dsp:sp>
    <dsp:sp modelId="{7CB760C9-6F78-4DD1-AABE-9C3A81922D1F}">
      <dsp:nvSpPr>
        <dsp:cNvPr id="0" name=""/>
        <dsp:cNvSpPr/>
      </dsp:nvSpPr>
      <dsp:spPr>
        <a:xfrm>
          <a:off x="73907" y="188782"/>
          <a:ext cx="628905" cy="628905"/>
        </a:xfrm>
        <a:prstGeom prst="ellipse">
          <a:avLst/>
        </a:prstGeom>
        <a:solidFill>
          <a:schemeClr val="lt1">
            <a:hueOff val="0"/>
            <a:satOff val="0"/>
            <a:lumOff val="0"/>
            <a:alphaOff val="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BDD65EA-DFEB-4010-8905-2BE65D7460B6}">
      <dsp:nvSpPr>
        <dsp:cNvPr id="0" name=""/>
        <dsp:cNvSpPr/>
      </dsp:nvSpPr>
      <dsp:spPr>
        <a:xfrm>
          <a:off x="843984" y="1006802"/>
          <a:ext cx="5982619" cy="503124"/>
        </a:xfrm>
        <a:prstGeom prst="rect">
          <a:avLst/>
        </a:prstGeom>
        <a:solidFill>
          <a:schemeClr val="accent1">
            <a:shade val="80000"/>
            <a:hueOff val="0"/>
            <a:satOff val="-9369"/>
            <a:lumOff val="6166"/>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9355"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t>Visualization</a:t>
          </a:r>
        </a:p>
      </dsp:txBody>
      <dsp:txXfrm>
        <a:off x="843984" y="1006802"/>
        <a:ext cx="5982619" cy="503124"/>
      </dsp:txXfrm>
    </dsp:sp>
    <dsp:sp modelId="{2F56E6BF-3443-4729-A87A-BC16BD03BF9F}">
      <dsp:nvSpPr>
        <dsp:cNvPr id="0" name=""/>
        <dsp:cNvSpPr/>
      </dsp:nvSpPr>
      <dsp:spPr>
        <a:xfrm>
          <a:off x="529531" y="943912"/>
          <a:ext cx="628905" cy="628905"/>
        </a:xfrm>
        <a:prstGeom prst="ellipse">
          <a:avLst/>
        </a:prstGeom>
        <a:solidFill>
          <a:schemeClr val="lt1">
            <a:hueOff val="0"/>
            <a:satOff val="0"/>
            <a:lumOff val="0"/>
            <a:alphaOff val="0"/>
          </a:schemeClr>
        </a:solidFill>
        <a:ln w="10795" cap="flat" cmpd="sng" algn="ctr">
          <a:solidFill>
            <a:schemeClr val="accent1">
              <a:shade val="80000"/>
              <a:hueOff val="0"/>
              <a:satOff val="-9369"/>
              <a:lumOff val="6166"/>
              <a:alphaOff val="0"/>
            </a:schemeClr>
          </a:solidFill>
          <a:prstDash val="solid"/>
        </a:ln>
        <a:effectLst/>
      </dsp:spPr>
      <dsp:style>
        <a:lnRef idx="2">
          <a:scrgbClr r="0" g="0" b="0"/>
        </a:lnRef>
        <a:fillRef idx="1">
          <a:scrgbClr r="0" g="0" b="0"/>
        </a:fillRef>
        <a:effectRef idx="0">
          <a:scrgbClr r="0" g="0" b="0"/>
        </a:effectRef>
        <a:fontRef idx="minor"/>
      </dsp:style>
    </dsp:sp>
    <dsp:sp modelId="{63937E56-619E-4464-884D-3F03F84FF195}">
      <dsp:nvSpPr>
        <dsp:cNvPr id="0" name=""/>
        <dsp:cNvSpPr/>
      </dsp:nvSpPr>
      <dsp:spPr>
        <a:xfrm>
          <a:off x="1093664" y="1761378"/>
          <a:ext cx="5732939" cy="503124"/>
        </a:xfrm>
        <a:prstGeom prst="rect">
          <a:avLst/>
        </a:prstGeom>
        <a:solidFill>
          <a:schemeClr val="accent1">
            <a:shade val="80000"/>
            <a:hueOff val="0"/>
            <a:satOff val="-18738"/>
            <a:lumOff val="12332"/>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9355"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t>Stretching/yoga</a:t>
          </a:r>
        </a:p>
      </dsp:txBody>
      <dsp:txXfrm>
        <a:off x="1093664" y="1761378"/>
        <a:ext cx="5732939" cy="503124"/>
      </dsp:txXfrm>
    </dsp:sp>
    <dsp:sp modelId="{DA0D5B01-DF62-462B-BD91-6A4A0B9FF192}">
      <dsp:nvSpPr>
        <dsp:cNvPr id="0" name=""/>
        <dsp:cNvSpPr/>
      </dsp:nvSpPr>
      <dsp:spPr>
        <a:xfrm>
          <a:off x="779211" y="1698488"/>
          <a:ext cx="628905" cy="628905"/>
        </a:xfrm>
        <a:prstGeom prst="ellipse">
          <a:avLst/>
        </a:prstGeom>
        <a:solidFill>
          <a:schemeClr val="lt1">
            <a:hueOff val="0"/>
            <a:satOff val="0"/>
            <a:lumOff val="0"/>
            <a:alphaOff val="0"/>
          </a:schemeClr>
        </a:solidFill>
        <a:ln w="10795" cap="flat" cmpd="sng" algn="ctr">
          <a:solidFill>
            <a:schemeClr val="accent1">
              <a:shade val="80000"/>
              <a:hueOff val="0"/>
              <a:satOff val="-18738"/>
              <a:lumOff val="12332"/>
              <a:alphaOff val="0"/>
            </a:schemeClr>
          </a:solidFill>
          <a:prstDash val="solid"/>
        </a:ln>
        <a:effectLst/>
      </dsp:spPr>
      <dsp:style>
        <a:lnRef idx="2">
          <a:scrgbClr r="0" g="0" b="0"/>
        </a:lnRef>
        <a:fillRef idx="1">
          <a:scrgbClr r="0" g="0" b="0"/>
        </a:fillRef>
        <a:effectRef idx="0">
          <a:scrgbClr r="0" g="0" b="0"/>
        </a:effectRef>
        <a:fontRef idx="minor"/>
      </dsp:style>
    </dsp:sp>
    <dsp:sp modelId="{1B1A43CD-3F6C-4399-8316-85EF3819DA69}">
      <dsp:nvSpPr>
        <dsp:cNvPr id="0" name=""/>
        <dsp:cNvSpPr/>
      </dsp:nvSpPr>
      <dsp:spPr>
        <a:xfrm>
          <a:off x="1173385" y="2516508"/>
          <a:ext cx="5653219" cy="503124"/>
        </a:xfrm>
        <a:prstGeom prst="rect">
          <a:avLst/>
        </a:prstGeom>
        <a:solidFill>
          <a:schemeClr val="accent1">
            <a:shade val="80000"/>
            <a:hueOff val="0"/>
            <a:satOff val="-28108"/>
            <a:lumOff val="18498"/>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9355"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t>Guided Imagery</a:t>
          </a:r>
        </a:p>
      </dsp:txBody>
      <dsp:txXfrm>
        <a:off x="1173385" y="2516508"/>
        <a:ext cx="5653219" cy="503124"/>
      </dsp:txXfrm>
    </dsp:sp>
    <dsp:sp modelId="{88088239-BA22-41FF-B14A-6219E8818CC7}">
      <dsp:nvSpPr>
        <dsp:cNvPr id="0" name=""/>
        <dsp:cNvSpPr/>
      </dsp:nvSpPr>
      <dsp:spPr>
        <a:xfrm>
          <a:off x="858932" y="2453617"/>
          <a:ext cx="628905" cy="628905"/>
        </a:xfrm>
        <a:prstGeom prst="ellipse">
          <a:avLst/>
        </a:prstGeom>
        <a:solidFill>
          <a:schemeClr val="lt1">
            <a:hueOff val="0"/>
            <a:satOff val="0"/>
            <a:lumOff val="0"/>
            <a:alphaOff val="0"/>
          </a:schemeClr>
        </a:solidFill>
        <a:ln w="10795" cap="flat" cmpd="sng" algn="ctr">
          <a:solidFill>
            <a:schemeClr val="accent1">
              <a:shade val="80000"/>
              <a:hueOff val="0"/>
              <a:satOff val="-28108"/>
              <a:lumOff val="18498"/>
              <a:alphaOff val="0"/>
            </a:schemeClr>
          </a:solidFill>
          <a:prstDash val="solid"/>
        </a:ln>
        <a:effectLst/>
      </dsp:spPr>
      <dsp:style>
        <a:lnRef idx="2">
          <a:scrgbClr r="0" g="0" b="0"/>
        </a:lnRef>
        <a:fillRef idx="1">
          <a:scrgbClr r="0" g="0" b="0"/>
        </a:fillRef>
        <a:effectRef idx="0">
          <a:scrgbClr r="0" g="0" b="0"/>
        </a:effectRef>
        <a:fontRef idx="minor"/>
      </dsp:style>
    </dsp:sp>
    <dsp:sp modelId="{1A3AA062-04B4-4F52-8478-31F271D78B77}">
      <dsp:nvSpPr>
        <dsp:cNvPr id="0" name=""/>
        <dsp:cNvSpPr/>
      </dsp:nvSpPr>
      <dsp:spPr>
        <a:xfrm>
          <a:off x="1093664" y="3271637"/>
          <a:ext cx="5732939" cy="503124"/>
        </a:xfrm>
        <a:prstGeom prst="rect">
          <a:avLst/>
        </a:prstGeom>
        <a:solidFill>
          <a:schemeClr val="accent1">
            <a:shade val="80000"/>
            <a:hueOff val="0"/>
            <a:satOff val="-37477"/>
            <a:lumOff val="24663"/>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9355"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t>Mindfulness</a:t>
          </a:r>
        </a:p>
      </dsp:txBody>
      <dsp:txXfrm>
        <a:off x="1093664" y="3271637"/>
        <a:ext cx="5732939" cy="503124"/>
      </dsp:txXfrm>
    </dsp:sp>
    <dsp:sp modelId="{67A5EB36-9A3B-4598-AFFC-5E3663489F29}">
      <dsp:nvSpPr>
        <dsp:cNvPr id="0" name=""/>
        <dsp:cNvSpPr/>
      </dsp:nvSpPr>
      <dsp:spPr>
        <a:xfrm>
          <a:off x="779211" y="3208747"/>
          <a:ext cx="628905" cy="628905"/>
        </a:xfrm>
        <a:prstGeom prst="ellipse">
          <a:avLst/>
        </a:prstGeom>
        <a:solidFill>
          <a:schemeClr val="lt1">
            <a:hueOff val="0"/>
            <a:satOff val="0"/>
            <a:lumOff val="0"/>
            <a:alphaOff val="0"/>
          </a:schemeClr>
        </a:solidFill>
        <a:ln w="10795" cap="flat" cmpd="sng" algn="ctr">
          <a:solidFill>
            <a:schemeClr val="accent1">
              <a:shade val="80000"/>
              <a:hueOff val="0"/>
              <a:satOff val="-37477"/>
              <a:lumOff val="24663"/>
              <a:alphaOff val="0"/>
            </a:schemeClr>
          </a:solidFill>
          <a:prstDash val="solid"/>
        </a:ln>
        <a:effectLst/>
      </dsp:spPr>
      <dsp:style>
        <a:lnRef idx="2">
          <a:scrgbClr r="0" g="0" b="0"/>
        </a:lnRef>
        <a:fillRef idx="1">
          <a:scrgbClr r="0" g="0" b="0"/>
        </a:fillRef>
        <a:effectRef idx="0">
          <a:scrgbClr r="0" g="0" b="0"/>
        </a:effectRef>
        <a:fontRef idx="minor"/>
      </dsp:style>
    </dsp:sp>
    <dsp:sp modelId="{F90C1918-91BA-436B-8A4D-B7468A21439A}">
      <dsp:nvSpPr>
        <dsp:cNvPr id="0" name=""/>
        <dsp:cNvSpPr/>
      </dsp:nvSpPr>
      <dsp:spPr>
        <a:xfrm>
          <a:off x="843984" y="4026213"/>
          <a:ext cx="5982619" cy="503124"/>
        </a:xfrm>
        <a:prstGeom prst="rect">
          <a:avLst/>
        </a:prstGeom>
        <a:solidFill>
          <a:schemeClr val="accent1">
            <a:shade val="80000"/>
            <a:hueOff val="0"/>
            <a:satOff val="-46846"/>
            <a:lumOff val="30829"/>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9355"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t>Positive self-talk</a:t>
          </a:r>
        </a:p>
      </dsp:txBody>
      <dsp:txXfrm>
        <a:off x="843984" y="4026213"/>
        <a:ext cx="5982619" cy="503124"/>
      </dsp:txXfrm>
    </dsp:sp>
    <dsp:sp modelId="{8DA6D3F9-B3EC-4148-9CD2-E9DFFCEC975B}">
      <dsp:nvSpPr>
        <dsp:cNvPr id="0" name=""/>
        <dsp:cNvSpPr/>
      </dsp:nvSpPr>
      <dsp:spPr>
        <a:xfrm>
          <a:off x="529531" y="3963323"/>
          <a:ext cx="628905" cy="628905"/>
        </a:xfrm>
        <a:prstGeom prst="ellipse">
          <a:avLst/>
        </a:prstGeom>
        <a:solidFill>
          <a:schemeClr val="lt1">
            <a:hueOff val="0"/>
            <a:satOff val="0"/>
            <a:lumOff val="0"/>
            <a:alphaOff val="0"/>
          </a:schemeClr>
        </a:solidFill>
        <a:ln w="10795" cap="flat" cmpd="sng" algn="ctr">
          <a:solidFill>
            <a:schemeClr val="accent1">
              <a:shade val="80000"/>
              <a:hueOff val="0"/>
              <a:satOff val="-46846"/>
              <a:lumOff val="30829"/>
              <a:alphaOff val="0"/>
            </a:schemeClr>
          </a:solidFill>
          <a:prstDash val="solid"/>
        </a:ln>
        <a:effectLst/>
      </dsp:spPr>
      <dsp:style>
        <a:lnRef idx="2">
          <a:scrgbClr r="0" g="0" b="0"/>
        </a:lnRef>
        <a:fillRef idx="1">
          <a:scrgbClr r="0" g="0" b="0"/>
        </a:fillRef>
        <a:effectRef idx="0">
          <a:scrgbClr r="0" g="0" b="0"/>
        </a:effectRef>
        <a:fontRef idx="minor"/>
      </dsp:style>
    </dsp:sp>
    <dsp:sp modelId="{8B58C90E-2819-45CC-A6B8-B2A5D9BFB6C2}">
      <dsp:nvSpPr>
        <dsp:cNvPr id="0" name=""/>
        <dsp:cNvSpPr/>
      </dsp:nvSpPr>
      <dsp:spPr>
        <a:xfrm>
          <a:off x="388360" y="4781343"/>
          <a:ext cx="6438244" cy="503124"/>
        </a:xfrm>
        <a:prstGeom prst="rect">
          <a:avLst/>
        </a:prstGeom>
        <a:solidFill>
          <a:schemeClr val="accent1">
            <a:shade val="80000"/>
            <a:hueOff val="0"/>
            <a:satOff val="-56215"/>
            <a:lumOff val="36995"/>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9355"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t>Venting-In a safe way</a:t>
          </a:r>
        </a:p>
      </dsp:txBody>
      <dsp:txXfrm>
        <a:off x="388360" y="4781343"/>
        <a:ext cx="6438244" cy="503124"/>
      </dsp:txXfrm>
    </dsp:sp>
    <dsp:sp modelId="{B25298C4-BF61-4D9D-9F02-C3B1C6F2206A}">
      <dsp:nvSpPr>
        <dsp:cNvPr id="0" name=""/>
        <dsp:cNvSpPr/>
      </dsp:nvSpPr>
      <dsp:spPr>
        <a:xfrm>
          <a:off x="73907" y="4718452"/>
          <a:ext cx="628905" cy="628905"/>
        </a:xfrm>
        <a:prstGeom prst="ellipse">
          <a:avLst/>
        </a:prstGeom>
        <a:solidFill>
          <a:schemeClr val="lt1">
            <a:hueOff val="0"/>
            <a:satOff val="0"/>
            <a:lumOff val="0"/>
            <a:alphaOff val="0"/>
          </a:schemeClr>
        </a:solidFill>
        <a:ln w="10795" cap="flat" cmpd="sng" algn="ctr">
          <a:solidFill>
            <a:schemeClr val="accent1">
              <a:shade val="80000"/>
              <a:hueOff val="0"/>
              <a:satOff val="-56215"/>
              <a:lumOff val="36995"/>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2B3696-5CFD-4A8E-8673-1ED009172760}">
      <dsp:nvSpPr>
        <dsp:cNvPr id="0" name=""/>
        <dsp:cNvSpPr/>
      </dsp:nvSpPr>
      <dsp:spPr>
        <a:xfrm>
          <a:off x="3080" y="385801"/>
          <a:ext cx="2444055" cy="1466433"/>
        </a:xfrm>
        <a:prstGeom prst="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Stress reduction techniques</a:t>
          </a:r>
        </a:p>
      </dsp:txBody>
      <dsp:txXfrm>
        <a:off x="3080" y="385801"/>
        <a:ext cx="2444055" cy="1466433"/>
      </dsp:txXfrm>
    </dsp:sp>
    <dsp:sp modelId="{1E0AAA6E-1B0D-4FC2-AE79-080526A819E4}">
      <dsp:nvSpPr>
        <dsp:cNvPr id="0" name=""/>
        <dsp:cNvSpPr/>
      </dsp:nvSpPr>
      <dsp:spPr>
        <a:xfrm>
          <a:off x="2691541" y="385801"/>
          <a:ext cx="2444055" cy="1466433"/>
        </a:xfrm>
        <a:prstGeom prst="rect">
          <a:avLst/>
        </a:prstGeom>
        <a:solidFill>
          <a:schemeClr val="accent2">
            <a:hueOff val="0"/>
            <a:satOff val="-16667"/>
            <a:lumOff val="-6275"/>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Counseling</a:t>
          </a:r>
        </a:p>
      </dsp:txBody>
      <dsp:txXfrm>
        <a:off x="2691541" y="385801"/>
        <a:ext cx="2444055" cy="1466433"/>
      </dsp:txXfrm>
    </dsp:sp>
    <dsp:sp modelId="{ECBD67B6-A75E-4F6C-BE9F-509B4668C997}">
      <dsp:nvSpPr>
        <dsp:cNvPr id="0" name=""/>
        <dsp:cNvSpPr/>
      </dsp:nvSpPr>
      <dsp:spPr>
        <a:xfrm>
          <a:off x="5380002" y="385801"/>
          <a:ext cx="2444055" cy="1466433"/>
        </a:xfrm>
        <a:prstGeom prst="rect">
          <a:avLst/>
        </a:prstGeom>
        <a:solidFill>
          <a:schemeClr val="accent2">
            <a:hueOff val="0"/>
            <a:satOff val="-33333"/>
            <a:lumOff val="-12549"/>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Searching out New CHALLENGES</a:t>
          </a:r>
        </a:p>
      </dsp:txBody>
      <dsp:txXfrm>
        <a:off x="5380002" y="385801"/>
        <a:ext cx="2444055" cy="1466433"/>
      </dsp:txXfrm>
    </dsp:sp>
    <dsp:sp modelId="{C120FAA2-38C8-40B5-AB5E-E583440D1310}">
      <dsp:nvSpPr>
        <dsp:cNvPr id="0" name=""/>
        <dsp:cNvSpPr/>
      </dsp:nvSpPr>
      <dsp:spPr>
        <a:xfrm>
          <a:off x="8068463" y="385801"/>
          <a:ext cx="2444055" cy="1466433"/>
        </a:xfrm>
        <a:prstGeom prst="rect">
          <a:avLst/>
        </a:prstGeom>
        <a:solidFill>
          <a:schemeClr val="accent2">
            <a:hueOff val="0"/>
            <a:satOff val="-50000"/>
            <a:lumOff val="-18823"/>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Work-life Balance</a:t>
          </a:r>
        </a:p>
      </dsp:txBody>
      <dsp:txXfrm>
        <a:off x="8068463" y="385801"/>
        <a:ext cx="2444055" cy="1466433"/>
      </dsp:txXfrm>
    </dsp:sp>
    <dsp:sp modelId="{EC818615-10FC-41A9-A223-CFDAE2B843E3}">
      <dsp:nvSpPr>
        <dsp:cNvPr id="0" name=""/>
        <dsp:cNvSpPr/>
      </dsp:nvSpPr>
      <dsp:spPr>
        <a:xfrm>
          <a:off x="1347311" y="2096640"/>
          <a:ext cx="2444055" cy="1466433"/>
        </a:xfrm>
        <a:prstGeom prst="rect">
          <a:avLst/>
        </a:prstGeom>
        <a:solidFill>
          <a:schemeClr val="accent2">
            <a:hueOff val="0"/>
            <a:satOff val="-66667"/>
            <a:lumOff val="-25098"/>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Financial Balance</a:t>
          </a:r>
        </a:p>
      </dsp:txBody>
      <dsp:txXfrm>
        <a:off x="1347311" y="2096640"/>
        <a:ext cx="2444055" cy="1466433"/>
      </dsp:txXfrm>
    </dsp:sp>
    <dsp:sp modelId="{B1856DB1-8245-4CC6-AA9F-A43C39200E08}">
      <dsp:nvSpPr>
        <dsp:cNvPr id="0" name=""/>
        <dsp:cNvSpPr/>
      </dsp:nvSpPr>
      <dsp:spPr>
        <a:xfrm>
          <a:off x="4035772" y="2096640"/>
          <a:ext cx="2444055" cy="1466433"/>
        </a:xfrm>
        <a:prstGeom prst="rect">
          <a:avLst/>
        </a:prstGeom>
        <a:solidFill>
          <a:schemeClr val="accent2">
            <a:hueOff val="0"/>
            <a:satOff val="-83333"/>
            <a:lumOff val="-31372"/>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Sense of meaning</a:t>
          </a:r>
        </a:p>
      </dsp:txBody>
      <dsp:txXfrm>
        <a:off x="4035772" y="2096640"/>
        <a:ext cx="2444055" cy="1466433"/>
      </dsp:txXfrm>
    </dsp:sp>
    <dsp:sp modelId="{CE693CEB-82A4-44E5-97A2-0195236EE27A}">
      <dsp:nvSpPr>
        <dsp:cNvPr id="0" name=""/>
        <dsp:cNvSpPr/>
      </dsp:nvSpPr>
      <dsp:spPr>
        <a:xfrm>
          <a:off x="6724233" y="2096640"/>
          <a:ext cx="2444055" cy="1466433"/>
        </a:xfrm>
        <a:prstGeom prst="rect">
          <a:avLst/>
        </a:prstGeom>
        <a:solidFill>
          <a:schemeClr val="accent2">
            <a:hueOff val="0"/>
            <a:satOff val="-100000"/>
            <a:lumOff val="-37647"/>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Peer Support </a:t>
          </a:r>
        </a:p>
      </dsp:txBody>
      <dsp:txXfrm>
        <a:off x="6724233" y="2096640"/>
        <a:ext cx="2444055" cy="1466433"/>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9F0E5C-3B13-4A00-B0F5-8CAE175954DB}">
      <dsp:nvSpPr>
        <dsp:cNvPr id="0" name=""/>
        <dsp:cNvSpPr/>
      </dsp:nvSpPr>
      <dsp:spPr>
        <a:xfrm>
          <a:off x="0" y="0"/>
          <a:ext cx="3593927" cy="3869595"/>
        </a:xfrm>
        <a:prstGeom prst="rect">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80197" tIns="330200" rIns="280197" bIns="330200" numCol="1" spcCol="1270" anchor="t" anchorCtr="0">
          <a:noAutofit/>
        </a:bodyPr>
        <a:lstStyle/>
        <a:p>
          <a:pPr marL="0" lvl="0" indent="0" algn="l" defTabSz="1022350">
            <a:lnSpc>
              <a:spcPct val="90000"/>
            </a:lnSpc>
            <a:spcBef>
              <a:spcPct val="0"/>
            </a:spcBef>
            <a:spcAft>
              <a:spcPct val="35000"/>
            </a:spcAft>
            <a:buNone/>
          </a:pPr>
          <a:r>
            <a:rPr lang="en-US" sz="2300" kern="1200" dirty="0"/>
            <a:t>Enlist the support of colleagues, a spouse, or significant other for balancing home and work issues</a:t>
          </a:r>
        </a:p>
      </dsp:txBody>
      <dsp:txXfrm>
        <a:off x="0" y="1470446"/>
        <a:ext cx="3593927" cy="2321757"/>
      </dsp:txXfrm>
    </dsp:sp>
    <dsp:sp modelId="{5B1F038B-0782-4BA6-B0D4-A275E1AD01C8}">
      <dsp:nvSpPr>
        <dsp:cNvPr id="0" name=""/>
        <dsp:cNvSpPr/>
      </dsp:nvSpPr>
      <dsp:spPr>
        <a:xfrm>
          <a:off x="1216524" y="386959"/>
          <a:ext cx="1160878" cy="1160878"/>
        </a:xfrm>
        <a:prstGeom prst="ellipse">
          <a:avLst/>
        </a:prstGeom>
        <a:solidFill>
          <a:schemeClr val="accent3">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90507" tIns="12700" rIns="90507"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endParaRPr lang="en-US" sz="4800" kern="1200" dirty="0"/>
        </a:p>
      </dsp:txBody>
      <dsp:txXfrm>
        <a:off x="1386531" y="556966"/>
        <a:ext cx="820864" cy="820864"/>
      </dsp:txXfrm>
    </dsp:sp>
    <dsp:sp modelId="{086A19A4-B916-44B7-AFC1-AAADC3E5D6FD}">
      <dsp:nvSpPr>
        <dsp:cNvPr id="0" name=""/>
        <dsp:cNvSpPr/>
      </dsp:nvSpPr>
      <dsp:spPr>
        <a:xfrm>
          <a:off x="0" y="3869523"/>
          <a:ext cx="3593927" cy="72"/>
        </a:xfrm>
        <a:prstGeom prst="rect">
          <a:avLst/>
        </a:prstGeom>
        <a:solidFill>
          <a:schemeClr val="accent3">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DA0B8244-B4A2-4AE4-A55B-C2249E8935FC}">
      <dsp:nvSpPr>
        <dsp:cNvPr id="0" name=""/>
        <dsp:cNvSpPr/>
      </dsp:nvSpPr>
      <dsp:spPr>
        <a:xfrm>
          <a:off x="3953319" y="0"/>
          <a:ext cx="3593927" cy="3869595"/>
        </a:xfrm>
        <a:prstGeom prst="rect">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80197" tIns="330200" rIns="280197" bIns="330200" numCol="1" spcCol="1270" anchor="t" anchorCtr="0">
          <a:noAutofit/>
        </a:bodyPr>
        <a:lstStyle/>
        <a:p>
          <a:pPr marL="0" lvl="0" indent="0" algn="l" defTabSz="1022350">
            <a:lnSpc>
              <a:spcPct val="90000"/>
            </a:lnSpc>
            <a:spcBef>
              <a:spcPct val="0"/>
            </a:spcBef>
            <a:spcAft>
              <a:spcPct val="35000"/>
            </a:spcAft>
            <a:buNone/>
          </a:pPr>
          <a:r>
            <a:rPr lang="en-US" sz="2300" kern="1200" dirty="0"/>
            <a:t>Seek help from a therapist</a:t>
          </a:r>
        </a:p>
      </dsp:txBody>
      <dsp:txXfrm>
        <a:off x="3953319" y="1470446"/>
        <a:ext cx="3593927" cy="2321757"/>
      </dsp:txXfrm>
    </dsp:sp>
    <dsp:sp modelId="{E2876C9A-9D36-453F-8C8E-D47CC7AD95BA}">
      <dsp:nvSpPr>
        <dsp:cNvPr id="0" name=""/>
        <dsp:cNvSpPr/>
      </dsp:nvSpPr>
      <dsp:spPr>
        <a:xfrm>
          <a:off x="5169844" y="386959"/>
          <a:ext cx="1160878" cy="1160878"/>
        </a:xfrm>
        <a:prstGeom prst="ellipse">
          <a:avLst/>
        </a:prstGeom>
        <a:solidFill>
          <a:schemeClr val="accent3">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90507" tIns="12700" rIns="90507"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endParaRPr lang="en-US" sz="4800" kern="1200" dirty="0"/>
        </a:p>
      </dsp:txBody>
      <dsp:txXfrm>
        <a:off x="5339851" y="556966"/>
        <a:ext cx="820864" cy="820864"/>
      </dsp:txXfrm>
    </dsp:sp>
    <dsp:sp modelId="{9FF46233-50B9-4B1D-913E-D6AB0566ACDC}">
      <dsp:nvSpPr>
        <dsp:cNvPr id="0" name=""/>
        <dsp:cNvSpPr/>
      </dsp:nvSpPr>
      <dsp:spPr>
        <a:xfrm>
          <a:off x="3953319" y="3869523"/>
          <a:ext cx="3593927" cy="72"/>
        </a:xfrm>
        <a:prstGeom prst="rect">
          <a:avLst/>
        </a:prstGeom>
        <a:solidFill>
          <a:schemeClr val="accent3">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849CF582-BD9D-42DA-9385-8F7D21671FEE}">
      <dsp:nvSpPr>
        <dsp:cNvPr id="0" name=""/>
        <dsp:cNvSpPr/>
      </dsp:nvSpPr>
      <dsp:spPr>
        <a:xfrm>
          <a:off x="7906639" y="0"/>
          <a:ext cx="3593927" cy="3869595"/>
        </a:xfrm>
        <a:prstGeom prst="rect">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80197" tIns="330200" rIns="280197" bIns="330200" numCol="1" spcCol="1270" anchor="t" anchorCtr="0">
          <a:noAutofit/>
        </a:bodyPr>
        <a:lstStyle/>
        <a:p>
          <a:pPr marL="0" lvl="0" indent="0" algn="l" defTabSz="1022350">
            <a:lnSpc>
              <a:spcPct val="90000"/>
            </a:lnSpc>
            <a:spcBef>
              <a:spcPct val="0"/>
            </a:spcBef>
            <a:spcAft>
              <a:spcPct val="35000"/>
            </a:spcAft>
            <a:buNone/>
          </a:pPr>
          <a:r>
            <a:rPr lang="en-US" sz="2300" kern="1200" dirty="0"/>
            <a:t>Women need to work to support each other and provide positive role modeling</a:t>
          </a:r>
        </a:p>
      </dsp:txBody>
      <dsp:txXfrm>
        <a:off x="7906639" y="1470446"/>
        <a:ext cx="3593927" cy="2321757"/>
      </dsp:txXfrm>
    </dsp:sp>
    <dsp:sp modelId="{279BA0B1-6F43-44FD-9E2F-ABC10F38C767}">
      <dsp:nvSpPr>
        <dsp:cNvPr id="0" name=""/>
        <dsp:cNvSpPr/>
      </dsp:nvSpPr>
      <dsp:spPr>
        <a:xfrm>
          <a:off x="9123164" y="386959"/>
          <a:ext cx="1160878" cy="1160878"/>
        </a:xfrm>
        <a:prstGeom prst="ellipse">
          <a:avLst/>
        </a:prstGeom>
        <a:solidFill>
          <a:schemeClr val="accent3">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90507" tIns="12700" rIns="90507"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endParaRPr lang="en-US" sz="4800" kern="1200" dirty="0"/>
        </a:p>
      </dsp:txBody>
      <dsp:txXfrm>
        <a:off x="9293171" y="556966"/>
        <a:ext cx="820864" cy="820864"/>
      </dsp:txXfrm>
    </dsp:sp>
    <dsp:sp modelId="{13355786-787C-4885-8AFB-23530706FA59}">
      <dsp:nvSpPr>
        <dsp:cNvPr id="0" name=""/>
        <dsp:cNvSpPr/>
      </dsp:nvSpPr>
      <dsp:spPr>
        <a:xfrm>
          <a:off x="7906639" y="3869523"/>
          <a:ext cx="3593927" cy="72"/>
        </a:xfrm>
        <a:prstGeom prst="rect">
          <a:avLst/>
        </a:prstGeom>
        <a:solidFill>
          <a:schemeClr val="accent3">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EFB3EE-B39F-4A6A-B3FD-42E282BC76F1}">
      <dsp:nvSpPr>
        <dsp:cNvPr id="0" name=""/>
        <dsp:cNvSpPr/>
      </dsp:nvSpPr>
      <dsp:spPr>
        <a:xfrm>
          <a:off x="486363" y="1164"/>
          <a:ext cx="1843537" cy="1106122"/>
        </a:xfrm>
        <a:prstGeom prst="rect">
          <a:avLst/>
        </a:prstGeom>
        <a:solidFill>
          <a:schemeClr val="accent3">
            <a:alpha val="9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Type of Speciality</a:t>
          </a:r>
        </a:p>
      </dsp:txBody>
      <dsp:txXfrm>
        <a:off x="486363" y="1164"/>
        <a:ext cx="1843537" cy="1106122"/>
      </dsp:txXfrm>
    </dsp:sp>
    <dsp:sp modelId="{FD8AB488-212F-4EE5-B5A2-E35550D884A9}">
      <dsp:nvSpPr>
        <dsp:cNvPr id="0" name=""/>
        <dsp:cNvSpPr/>
      </dsp:nvSpPr>
      <dsp:spPr>
        <a:xfrm>
          <a:off x="2514254" y="1164"/>
          <a:ext cx="1843537" cy="1106122"/>
        </a:xfrm>
        <a:prstGeom prst="rect">
          <a:avLst/>
        </a:prstGeom>
        <a:solidFill>
          <a:schemeClr val="accent3">
            <a:alpha val="90000"/>
            <a:hueOff val="0"/>
            <a:satOff val="0"/>
            <a:lumOff val="0"/>
            <a:alphaOff val="-3077"/>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Work Load</a:t>
          </a:r>
        </a:p>
      </dsp:txBody>
      <dsp:txXfrm>
        <a:off x="2514254" y="1164"/>
        <a:ext cx="1843537" cy="1106122"/>
      </dsp:txXfrm>
    </dsp:sp>
    <dsp:sp modelId="{E1138C2E-E913-471A-B7D9-3FDD12BEEA95}">
      <dsp:nvSpPr>
        <dsp:cNvPr id="0" name=""/>
        <dsp:cNvSpPr/>
      </dsp:nvSpPr>
      <dsp:spPr>
        <a:xfrm>
          <a:off x="4542145" y="1164"/>
          <a:ext cx="1843537" cy="1106122"/>
        </a:xfrm>
        <a:prstGeom prst="rect">
          <a:avLst/>
        </a:prstGeom>
        <a:solidFill>
          <a:schemeClr val="accent3">
            <a:alpha val="90000"/>
            <a:hueOff val="0"/>
            <a:satOff val="0"/>
            <a:lumOff val="0"/>
            <a:alphaOff val="-6154"/>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Work Hours</a:t>
          </a:r>
        </a:p>
      </dsp:txBody>
      <dsp:txXfrm>
        <a:off x="4542145" y="1164"/>
        <a:ext cx="1843537" cy="1106122"/>
      </dsp:txXfrm>
    </dsp:sp>
    <dsp:sp modelId="{8F72568F-F2AC-4061-B132-8449B8E214D2}">
      <dsp:nvSpPr>
        <dsp:cNvPr id="0" name=""/>
        <dsp:cNvSpPr/>
      </dsp:nvSpPr>
      <dsp:spPr>
        <a:xfrm>
          <a:off x="6570037" y="1164"/>
          <a:ext cx="1843537" cy="1106122"/>
        </a:xfrm>
        <a:prstGeom prst="rect">
          <a:avLst/>
        </a:prstGeom>
        <a:solidFill>
          <a:schemeClr val="accent3">
            <a:alpha val="90000"/>
            <a:hueOff val="0"/>
            <a:satOff val="0"/>
            <a:lumOff val="0"/>
            <a:alphaOff val="-9231"/>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Administrative Tasks</a:t>
          </a:r>
        </a:p>
      </dsp:txBody>
      <dsp:txXfrm>
        <a:off x="6570037" y="1164"/>
        <a:ext cx="1843537" cy="1106122"/>
      </dsp:txXfrm>
    </dsp:sp>
    <dsp:sp modelId="{A88009B5-4CF3-4BD5-A60A-159E4791757D}">
      <dsp:nvSpPr>
        <dsp:cNvPr id="0" name=""/>
        <dsp:cNvSpPr/>
      </dsp:nvSpPr>
      <dsp:spPr>
        <a:xfrm>
          <a:off x="8597928" y="1164"/>
          <a:ext cx="1843537" cy="1106122"/>
        </a:xfrm>
        <a:prstGeom prst="rect">
          <a:avLst/>
        </a:prstGeom>
        <a:solidFill>
          <a:schemeClr val="accent3">
            <a:alpha val="90000"/>
            <a:hueOff val="0"/>
            <a:satOff val="0"/>
            <a:lumOff val="0"/>
            <a:alphaOff val="-12308"/>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Increased Responsibilities</a:t>
          </a:r>
        </a:p>
      </dsp:txBody>
      <dsp:txXfrm>
        <a:off x="8597928" y="1164"/>
        <a:ext cx="1843537" cy="1106122"/>
      </dsp:txXfrm>
    </dsp:sp>
    <dsp:sp modelId="{4252788E-9978-4BAA-BFF3-0BBC8A2C0725}">
      <dsp:nvSpPr>
        <dsp:cNvPr id="0" name=""/>
        <dsp:cNvSpPr/>
      </dsp:nvSpPr>
      <dsp:spPr>
        <a:xfrm>
          <a:off x="486363" y="1291641"/>
          <a:ext cx="1843537" cy="1106122"/>
        </a:xfrm>
        <a:prstGeom prst="rect">
          <a:avLst/>
        </a:prstGeom>
        <a:solidFill>
          <a:schemeClr val="accent3">
            <a:alpha val="90000"/>
            <a:hueOff val="0"/>
            <a:satOff val="0"/>
            <a:lumOff val="0"/>
            <a:alphaOff val="-15385"/>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Lack of autonomy</a:t>
          </a:r>
        </a:p>
      </dsp:txBody>
      <dsp:txXfrm>
        <a:off x="486363" y="1291641"/>
        <a:ext cx="1843537" cy="1106122"/>
      </dsp:txXfrm>
    </dsp:sp>
    <dsp:sp modelId="{F372A930-999C-4D25-B91B-D5442C9F2E36}">
      <dsp:nvSpPr>
        <dsp:cNvPr id="0" name=""/>
        <dsp:cNvSpPr/>
      </dsp:nvSpPr>
      <dsp:spPr>
        <a:xfrm>
          <a:off x="2514254" y="1291641"/>
          <a:ext cx="1843537" cy="1106122"/>
        </a:xfrm>
        <a:prstGeom prst="rect">
          <a:avLst/>
        </a:prstGeom>
        <a:solidFill>
          <a:schemeClr val="accent3">
            <a:alpha val="90000"/>
            <a:hueOff val="0"/>
            <a:satOff val="0"/>
            <a:lumOff val="0"/>
            <a:alphaOff val="-18462"/>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Financial Stress</a:t>
          </a:r>
        </a:p>
      </dsp:txBody>
      <dsp:txXfrm>
        <a:off x="2514254" y="1291641"/>
        <a:ext cx="1843537" cy="1106122"/>
      </dsp:txXfrm>
    </dsp:sp>
    <dsp:sp modelId="{AA0BD9AC-7816-49D2-9242-6E22CBE80414}">
      <dsp:nvSpPr>
        <dsp:cNvPr id="0" name=""/>
        <dsp:cNvSpPr/>
      </dsp:nvSpPr>
      <dsp:spPr>
        <a:xfrm>
          <a:off x="4542145" y="1291641"/>
          <a:ext cx="1843537" cy="1106122"/>
        </a:xfrm>
        <a:prstGeom prst="rect">
          <a:avLst/>
        </a:prstGeom>
        <a:solidFill>
          <a:schemeClr val="accent3">
            <a:alpha val="90000"/>
            <a:hueOff val="0"/>
            <a:satOff val="0"/>
            <a:lumOff val="0"/>
            <a:alphaOff val="-21538"/>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Career Stage</a:t>
          </a:r>
        </a:p>
      </dsp:txBody>
      <dsp:txXfrm>
        <a:off x="4542145" y="1291641"/>
        <a:ext cx="1843537" cy="1106122"/>
      </dsp:txXfrm>
    </dsp:sp>
    <dsp:sp modelId="{7C5E198F-F741-4331-8827-05FEC30F4CCC}">
      <dsp:nvSpPr>
        <dsp:cNvPr id="0" name=""/>
        <dsp:cNvSpPr/>
      </dsp:nvSpPr>
      <dsp:spPr>
        <a:xfrm>
          <a:off x="6570037" y="1291641"/>
          <a:ext cx="1843537" cy="1106122"/>
        </a:xfrm>
        <a:prstGeom prst="rect">
          <a:avLst/>
        </a:prstGeom>
        <a:solidFill>
          <a:schemeClr val="accent3">
            <a:alpha val="90000"/>
            <a:hueOff val="0"/>
            <a:satOff val="0"/>
            <a:lumOff val="0"/>
            <a:alphaOff val="-24615"/>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Loss of meaning and joy at work</a:t>
          </a:r>
        </a:p>
      </dsp:txBody>
      <dsp:txXfrm>
        <a:off x="6570037" y="1291641"/>
        <a:ext cx="1843537" cy="1106122"/>
      </dsp:txXfrm>
    </dsp:sp>
    <dsp:sp modelId="{A69CF7CA-8D96-4F94-AF01-336F5E67F1F6}">
      <dsp:nvSpPr>
        <dsp:cNvPr id="0" name=""/>
        <dsp:cNvSpPr/>
      </dsp:nvSpPr>
      <dsp:spPr>
        <a:xfrm>
          <a:off x="8597928" y="1291641"/>
          <a:ext cx="1843537" cy="1106122"/>
        </a:xfrm>
        <a:prstGeom prst="rect">
          <a:avLst/>
        </a:prstGeom>
        <a:solidFill>
          <a:schemeClr val="accent3">
            <a:alpha val="90000"/>
            <a:hueOff val="0"/>
            <a:satOff val="0"/>
            <a:lumOff val="0"/>
            <a:alphaOff val="-27692"/>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Having Children at home</a:t>
          </a:r>
        </a:p>
      </dsp:txBody>
      <dsp:txXfrm>
        <a:off x="8597928" y="1291641"/>
        <a:ext cx="1843537" cy="1106122"/>
      </dsp:txXfrm>
    </dsp:sp>
    <dsp:sp modelId="{204FD0DE-BA3F-419F-9466-8393EE37C165}">
      <dsp:nvSpPr>
        <dsp:cNvPr id="0" name=""/>
        <dsp:cNvSpPr/>
      </dsp:nvSpPr>
      <dsp:spPr>
        <a:xfrm>
          <a:off x="1500308" y="2582117"/>
          <a:ext cx="1843537" cy="1106122"/>
        </a:xfrm>
        <a:prstGeom prst="rect">
          <a:avLst/>
        </a:prstGeom>
        <a:solidFill>
          <a:schemeClr val="accent3">
            <a:alpha val="90000"/>
            <a:hueOff val="0"/>
            <a:satOff val="0"/>
            <a:lumOff val="0"/>
            <a:alphaOff val="-30769"/>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Work/life integration</a:t>
          </a:r>
        </a:p>
      </dsp:txBody>
      <dsp:txXfrm>
        <a:off x="1500308" y="2582117"/>
        <a:ext cx="1843537" cy="1106122"/>
      </dsp:txXfrm>
    </dsp:sp>
    <dsp:sp modelId="{1F4AF1F2-1F39-4086-BB9C-81F11E719077}">
      <dsp:nvSpPr>
        <dsp:cNvPr id="0" name=""/>
        <dsp:cNvSpPr/>
      </dsp:nvSpPr>
      <dsp:spPr>
        <a:xfrm>
          <a:off x="3528200" y="2582117"/>
          <a:ext cx="1843537" cy="1106122"/>
        </a:xfrm>
        <a:prstGeom prst="rect">
          <a:avLst/>
        </a:prstGeom>
        <a:solidFill>
          <a:schemeClr val="accent3">
            <a:alpha val="90000"/>
            <a:hueOff val="0"/>
            <a:satOff val="0"/>
            <a:lumOff val="0"/>
            <a:alphaOff val="-33846"/>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Decreased support</a:t>
          </a:r>
        </a:p>
      </dsp:txBody>
      <dsp:txXfrm>
        <a:off x="3528200" y="2582117"/>
        <a:ext cx="1843537" cy="1106122"/>
      </dsp:txXfrm>
    </dsp:sp>
    <dsp:sp modelId="{9E37F53A-BEF4-4540-AE17-F613E175D53A}">
      <dsp:nvSpPr>
        <dsp:cNvPr id="0" name=""/>
        <dsp:cNvSpPr/>
      </dsp:nvSpPr>
      <dsp:spPr>
        <a:xfrm>
          <a:off x="5556091" y="2582117"/>
          <a:ext cx="1843537" cy="1106122"/>
        </a:xfrm>
        <a:prstGeom prst="rect">
          <a:avLst/>
        </a:prstGeom>
        <a:solidFill>
          <a:schemeClr val="accent3">
            <a:alpha val="90000"/>
            <a:hueOff val="0"/>
            <a:satOff val="0"/>
            <a:lumOff val="0"/>
            <a:alphaOff val="-36923"/>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Real or perceived lack of fairness in promotion</a:t>
          </a:r>
        </a:p>
      </dsp:txBody>
      <dsp:txXfrm>
        <a:off x="5556091" y="2582117"/>
        <a:ext cx="1843537" cy="1106122"/>
      </dsp:txXfrm>
    </dsp:sp>
    <dsp:sp modelId="{BE36F9BC-9843-4A66-98F1-6AA4518B9E53}">
      <dsp:nvSpPr>
        <dsp:cNvPr id="0" name=""/>
        <dsp:cNvSpPr/>
      </dsp:nvSpPr>
      <dsp:spPr>
        <a:xfrm>
          <a:off x="7583982" y="2582117"/>
          <a:ext cx="1843537" cy="1106122"/>
        </a:xfrm>
        <a:prstGeom prst="rect">
          <a:avLst/>
        </a:prstGeom>
        <a:solidFill>
          <a:schemeClr val="accent3">
            <a:alpha val="90000"/>
            <a:hueOff val="0"/>
            <a:satOff val="0"/>
            <a:lumOff val="0"/>
            <a:alphaOff val="-4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Sexual harrassment</a:t>
          </a:r>
        </a:p>
      </dsp:txBody>
      <dsp:txXfrm>
        <a:off x="7583982" y="2582117"/>
        <a:ext cx="1843537" cy="110612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B90A06-435D-4257-B59B-D061C7DECF06}">
      <dsp:nvSpPr>
        <dsp:cNvPr id="0" name=""/>
        <dsp:cNvSpPr/>
      </dsp:nvSpPr>
      <dsp:spPr>
        <a:xfrm>
          <a:off x="679050" y="376937"/>
          <a:ext cx="1887187" cy="1887187"/>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3B6A05-1CC3-408A-A40F-930DD5B0B411}">
      <dsp:nvSpPr>
        <dsp:cNvPr id="0" name=""/>
        <dsp:cNvSpPr/>
      </dsp:nvSpPr>
      <dsp:spPr>
        <a:xfrm>
          <a:off x="1081237" y="779125"/>
          <a:ext cx="1082812" cy="1082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FD295F9-E50F-4C18-9721-671FC5B52EFC}">
      <dsp:nvSpPr>
        <dsp:cNvPr id="0" name=""/>
        <dsp:cNvSpPr/>
      </dsp:nvSpPr>
      <dsp:spPr>
        <a:xfrm>
          <a:off x="75768" y="2851938"/>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dirty="0"/>
            <a:t>Time away from work</a:t>
          </a:r>
        </a:p>
      </dsp:txBody>
      <dsp:txXfrm>
        <a:off x="75768" y="2851938"/>
        <a:ext cx="3093750" cy="720000"/>
      </dsp:txXfrm>
    </dsp:sp>
    <dsp:sp modelId="{85451887-D12A-4500-8863-02D5EA9DB391}">
      <dsp:nvSpPr>
        <dsp:cNvPr id="0" name=""/>
        <dsp:cNvSpPr/>
      </dsp:nvSpPr>
      <dsp:spPr>
        <a:xfrm>
          <a:off x="4314206" y="376937"/>
          <a:ext cx="1887187" cy="1887187"/>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CD5A51-BCFC-45C6-8F20-3305A35459C4}">
      <dsp:nvSpPr>
        <dsp:cNvPr id="0" name=""/>
        <dsp:cNvSpPr/>
      </dsp:nvSpPr>
      <dsp:spPr>
        <a:xfrm>
          <a:off x="4716393" y="779125"/>
          <a:ext cx="1082812" cy="1082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935E3F6-B33D-46D7-AE0E-C2BBE811B00B}">
      <dsp:nvSpPr>
        <dsp:cNvPr id="0" name=""/>
        <dsp:cNvSpPr/>
      </dsp:nvSpPr>
      <dsp:spPr>
        <a:xfrm>
          <a:off x="3710925" y="2851938"/>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dirty="0"/>
            <a:t>Professional Assistance (</a:t>
          </a:r>
          <a:r>
            <a:rPr lang="en-US" sz="1600" kern="1200" dirty="0">
              <a:hlinkClick xmlns:r="http://schemas.openxmlformats.org/officeDocument/2006/relationships" r:id="rId5"/>
            </a:rPr>
            <a:t>www.fsphp.org</a:t>
          </a:r>
          <a:r>
            <a:rPr lang="en-US" sz="1600" kern="1200" dirty="0"/>
            <a:t>), the Sotile Center for Physician Resilience</a:t>
          </a:r>
        </a:p>
      </dsp:txBody>
      <dsp:txXfrm>
        <a:off x="3710925" y="2851938"/>
        <a:ext cx="3093750" cy="720000"/>
      </dsp:txXfrm>
    </dsp:sp>
    <dsp:sp modelId="{3232B52B-A9BD-44E1-84E0-64B57561042D}">
      <dsp:nvSpPr>
        <dsp:cNvPr id="0" name=""/>
        <dsp:cNvSpPr/>
      </dsp:nvSpPr>
      <dsp:spPr>
        <a:xfrm>
          <a:off x="7949362" y="376937"/>
          <a:ext cx="1887187" cy="1887187"/>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DC8E94-68A2-442B-8485-D01EDD4341BE}">
      <dsp:nvSpPr>
        <dsp:cNvPr id="0" name=""/>
        <dsp:cNvSpPr/>
      </dsp:nvSpPr>
      <dsp:spPr>
        <a:xfrm>
          <a:off x="8351550" y="779125"/>
          <a:ext cx="1082812" cy="1082812"/>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DE5E2CF-287C-43F4-88B2-348C1E08AFF9}">
      <dsp:nvSpPr>
        <dsp:cNvPr id="0" name=""/>
        <dsp:cNvSpPr/>
      </dsp:nvSpPr>
      <dsp:spPr>
        <a:xfrm>
          <a:off x="7346081" y="2851938"/>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dirty="0"/>
            <a:t>Finding a Professional Coach</a:t>
          </a:r>
        </a:p>
      </dsp:txBody>
      <dsp:txXfrm>
        <a:off x="7346081" y="2851938"/>
        <a:ext cx="309375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7D767E-3B63-47F8-9560-FF52B2C5765E}">
      <dsp:nvSpPr>
        <dsp:cNvPr id="0" name=""/>
        <dsp:cNvSpPr/>
      </dsp:nvSpPr>
      <dsp:spPr>
        <a:xfrm>
          <a:off x="3689" y="655893"/>
          <a:ext cx="1997413" cy="1198448"/>
        </a:xfrm>
        <a:prstGeom prst="rect">
          <a:avLst/>
        </a:prstGeom>
        <a:solidFill>
          <a:schemeClr val="accent1">
            <a:shade val="80000"/>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baseline="0"/>
            <a:t>ER</a:t>
          </a:r>
          <a:endParaRPr lang="en-US" sz="2400" kern="1200"/>
        </a:p>
      </dsp:txBody>
      <dsp:txXfrm>
        <a:off x="3689" y="655893"/>
        <a:ext cx="1997413" cy="1198448"/>
      </dsp:txXfrm>
    </dsp:sp>
    <dsp:sp modelId="{A5B356C4-EEE9-4198-A46A-02C3E39FCAD1}">
      <dsp:nvSpPr>
        <dsp:cNvPr id="0" name=""/>
        <dsp:cNvSpPr/>
      </dsp:nvSpPr>
      <dsp:spPr>
        <a:xfrm>
          <a:off x="2200844" y="655893"/>
          <a:ext cx="1997413" cy="1198448"/>
        </a:xfrm>
        <a:prstGeom prst="rect">
          <a:avLst/>
        </a:prstGeom>
        <a:solidFill>
          <a:schemeClr val="accent1">
            <a:shade val="80000"/>
            <a:hueOff val="0"/>
            <a:satOff val="-6246"/>
            <a:lumOff val="4111"/>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baseline="0"/>
            <a:t>OB/GYN</a:t>
          </a:r>
          <a:endParaRPr lang="en-US" sz="2400" kern="1200"/>
        </a:p>
      </dsp:txBody>
      <dsp:txXfrm>
        <a:off x="2200844" y="655893"/>
        <a:ext cx="1997413" cy="1198448"/>
      </dsp:txXfrm>
    </dsp:sp>
    <dsp:sp modelId="{F0578B9D-2592-4F63-B191-F07255C02D65}">
      <dsp:nvSpPr>
        <dsp:cNvPr id="0" name=""/>
        <dsp:cNvSpPr/>
      </dsp:nvSpPr>
      <dsp:spPr>
        <a:xfrm>
          <a:off x="4397999" y="655893"/>
          <a:ext cx="1997413" cy="1198448"/>
        </a:xfrm>
        <a:prstGeom prst="rect">
          <a:avLst/>
        </a:prstGeom>
        <a:solidFill>
          <a:schemeClr val="accent1">
            <a:shade val="80000"/>
            <a:hueOff val="0"/>
            <a:satOff val="-12492"/>
            <a:lumOff val="8221"/>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baseline="0"/>
            <a:t>Family Medicine</a:t>
          </a:r>
          <a:endParaRPr lang="en-US" sz="2400" kern="1200"/>
        </a:p>
      </dsp:txBody>
      <dsp:txXfrm>
        <a:off x="4397999" y="655893"/>
        <a:ext cx="1997413" cy="1198448"/>
      </dsp:txXfrm>
    </dsp:sp>
    <dsp:sp modelId="{6B083AC6-59A9-4255-86A2-6B6862F55881}">
      <dsp:nvSpPr>
        <dsp:cNvPr id="0" name=""/>
        <dsp:cNvSpPr/>
      </dsp:nvSpPr>
      <dsp:spPr>
        <a:xfrm>
          <a:off x="6595154" y="655893"/>
          <a:ext cx="1997413" cy="1198448"/>
        </a:xfrm>
        <a:prstGeom prst="rect">
          <a:avLst/>
        </a:prstGeom>
        <a:solidFill>
          <a:schemeClr val="accent1">
            <a:shade val="80000"/>
            <a:hueOff val="0"/>
            <a:satOff val="-18738"/>
            <a:lumOff val="12332"/>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baseline="0"/>
            <a:t>Neurology</a:t>
          </a:r>
          <a:endParaRPr lang="en-US" sz="2400" kern="1200"/>
        </a:p>
      </dsp:txBody>
      <dsp:txXfrm>
        <a:off x="6595154" y="655893"/>
        <a:ext cx="1997413" cy="1198448"/>
      </dsp:txXfrm>
    </dsp:sp>
    <dsp:sp modelId="{C204C7C8-D21C-4CD8-BFBF-5E52599485BB}">
      <dsp:nvSpPr>
        <dsp:cNvPr id="0" name=""/>
        <dsp:cNvSpPr/>
      </dsp:nvSpPr>
      <dsp:spPr>
        <a:xfrm>
          <a:off x="8792310" y="655893"/>
          <a:ext cx="1997413" cy="1198448"/>
        </a:xfrm>
        <a:prstGeom prst="rect">
          <a:avLst/>
        </a:prstGeom>
        <a:solidFill>
          <a:schemeClr val="accent1">
            <a:shade val="80000"/>
            <a:hueOff val="0"/>
            <a:satOff val="-24984"/>
            <a:lumOff val="16442"/>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baseline="0"/>
            <a:t>Pm and R</a:t>
          </a:r>
          <a:endParaRPr lang="en-US" sz="2400" kern="1200"/>
        </a:p>
      </dsp:txBody>
      <dsp:txXfrm>
        <a:off x="8792310" y="655893"/>
        <a:ext cx="1997413" cy="1198448"/>
      </dsp:txXfrm>
    </dsp:sp>
    <dsp:sp modelId="{1D996E2C-34D2-4875-9900-0B1A51D2DA9C}">
      <dsp:nvSpPr>
        <dsp:cNvPr id="0" name=""/>
        <dsp:cNvSpPr/>
      </dsp:nvSpPr>
      <dsp:spPr>
        <a:xfrm>
          <a:off x="3689" y="2054083"/>
          <a:ext cx="1997413" cy="1198448"/>
        </a:xfrm>
        <a:prstGeom prst="rect">
          <a:avLst/>
        </a:prstGeom>
        <a:solidFill>
          <a:schemeClr val="accent1">
            <a:shade val="80000"/>
            <a:hueOff val="0"/>
            <a:satOff val="-31231"/>
            <a:lumOff val="20553"/>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baseline="0"/>
            <a:t>Radiology</a:t>
          </a:r>
          <a:endParaRPr lang="en-US" sz="2400" kern="1200"/>
        </a:p>
      </dsp:txBody>
      <dsp:txXfrm>
        <a:off x="3689" y="2054083"/>
        <a:ext cx="1997413" cy="1198448"/>
      </dsp:txXfrm>
    </dsp:sp>
    <dsp:sp modelId="{DF089D62-0DCE-40C4-BA98-1A9D49CE00B2}">
      <dsp:nvSpPr>
        <dsp:cNvPr id="0" name=""/>
        <dsp:cNvSpPr/>
      </dsp:nvSpPr>
      <dsp:spPr>
        <a:xfrm>
          <a:off x="2200844" y="2054083"/>
          <a:ext cx="1997413" cy="1198448"/>
        </a:xfrm>
        <a:prstGeom prst="rect">
          <a:avLst/>
        </a:prstGeom>
        <a:solidFill>
          <a:schemeClr val="accent1">
            <a:shade val="80000"/>
            <a:hueOff val="0"/>
            <a:satOff val="-37477"/>
            <a:lumOff val="24663"/>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baseline="0"/>
            <a:t>Urology</a:t>
          </a:r>
          <a:endParaRPr lang="en-US" sz="2400" kern="1200"/>
        </a:p>
      </dsp:txBody>
      <dsp:txXfrm>
        <a:off x="2200844" y="2054083"/>
        <a:ext cx="1997413" cy="1198448"/>
      </dsp:txXfrm>
    </dsp:sp>
    <dsp:sp modelId="{2C79A9F5-32FA-4F0E-B6A2-980CE19A7561}">
      <dsp:nvSpPr>
        <dsp:cNvPr id="0" name=""/>
        <dsp:cNvSpPr/>
      </dsp:nvSpPr>
      <dsp:spPr>
        <a:xfrm>
          <a:off x="4397999" y="2054083"/>
          <a:ext cx="1997413" cy="1198448"/>
        </a:xfrm>
        <a:prstGeom prst="rect">
          <a:avLst/>
        </a:prstGeom>
        <a:solidFill>
          <a:schemeClr val="accent1">
            <a:shade val="80000"/>
            <a:hueOff val="0"/>
            <a:satOff val="-43723"/>
            <a:lumOff val="28774"/>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baseline="0"/>
            <a:t>Internal Medicine</a:t>
          </a:r>
          <a:endParaRPr lang="en-US" sz="2400" kern="1200"/>
        </a:p>
      </dsp:txBody>
      <dsp:txXfrm>
        <a:off x="4397999" y="2054083"/>
        <a:ext cx="1997413" cy="1198448"/>
      </dsp:txXfrm>
    </dsp:sp>
    <dsp:sp modelId="{0832265C-9B55-4FF0-973E-78F392615EC1}">
      <dsp:nvSpPr>
        <dsp:cNvPr id="0" name=""/>
        <dsp:cNvSpPr/>
      </dsp:nvSpPr>
      <dsp:spPr>
        <a:xfrm>
          <a:off x="6595154" y="2054083"/>
          <a:ext cx="1997413" cy="1198448"/>
        </a:xfrm>
        <a:prstGeom prst="rect">
          <a:avLst/>
        </a:prstGeom>
        <a:solidFill>
          <a:schemeClr val="accent1">
            <a:shade val="80000"/>
            <a:hueOff val="0"/>
            <a:satOff val="-49969"/>
            <a:lumOff val="32884"/>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baseline="0"/>
            <a:t>General Surgery</a:t>
          </a:r>
          <a:endParaRPr lang="en-US" sz="2400" kern="1200"/>
        </a:p>
      </dsp:txBody>
      <dsp:txXfrm>
        <a:off x="6595154" y="2054083"/>
        <a:ext cx="1997413" cy="1198448"/>
      </dsp:txXfrm>
    </dsp:sp>
    <dsp:sp modelId="{3941B468-2011-4F67-A895-225AFCB3649E}">
      <dsp:nvSpPr>
        <dsp:cNvPr id="0" name=""/>
        <dsp:cNvSpPr/>
      </dsp:nvSpPr>
      <dsp:spPr>
        <a:xfrm>
          <a:off x="8792310" y="2054083"/>
          <a:ext cx="1997413" cy="1198448"/>
        </a:xfrm>
        <a:prstGeom prst="rect">
          <a:avLst/>
        </a:prstGeom>
        <a:solidFill>
          <a:schemeClr val="accent1">
            <a:shade val="80000"/>
            <a:hueOff val="0"/>
            <a:satOff val="-56215"/>
            <a:lumOff val="36995"/>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baseline="0"/>
            <a:t>Internal medicine subspecialty</a:t>
          </a:r>
          <a:endParaRPr lang="en-US" sz="2400" kern="1200"/>
        </a:p>
      </dsp:txBody>
      <dsp:txXfrm>
        <a:off x="8792310" y="2054083"/>
        <a:ext cx="1997413" cy="11984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4DE71E-D623-4170-B6FD-08A71CFC562B}">
      <dsp:nvSpPr>
        <dsp:cNvPr id="0" name=""/>
        <dsp:cNvSpPr/>
      </dsp:nvSpPr>
      <dsp:spPr>
        <a:xfrm>
          <a:off x="3347" y="666228"/>
          <a:ext cx="2655508" cy="1593305"/>
        </a:xfrm>
        <a:prstGeom prst="rect">
          <a:avLst/>
        </a:prstGeom>
        <a:solidFill>
          <a:schemeClr val="accent1">
            <a:shade val="80000"/>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Child-rearing and family responsibilities</a:t>
          </a:r>
        </a:p>
      </dsp:txBody>
      <dsp:txXfrm>
        <a:off x="3347" y="666228"/>
        <a:ext cx="2655508" cy="1593305"/>
      </dsp:txXfrm>
    </dsp:sp>
    <dsp:sp modelId="{C51A7756-D1E9-4C56-8671-29C727371BB9}">
      <dsp:nvSpPr>
        <dsp:cNvPr id="0" name=""/>
        <dsp:cNvSpPr/>
      </dsp:nvSpPr>
      <dsp:spPr>
        <a:xfrm>
          <a:off x="2924406" y="666228"/>
          <a:ext cx="2655508" cy="1593305"/>
        </a:xfrm>
        <a:prstGeom prst="rect">
          <a:avLst/>
        </a:prstGeom>
        <a:solidFill>
          <a:schemeClr val="accent1">
            <a:shade val="80000"/>
            <a:hueOff val="0"/>
            <a:satOff val="-18738"/>
            <a:lumOff val="12332"/>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Having children slows career progression of women in academic medicine</a:t>
          </a:r>
        </a:p>
      </dsp:txBody>
      <dsp:txXfrm>
        <a:off x="2924406" y="666228"/>
        <a:ext cx="2655508" cy="1593305"/>
      </dsp:txXfrm>
    </dsp:sp>
    <dsp:sp modelId="{E81A747D-66BC-47FD-B4F2-AE8851DC5705}">
      <dsp:nvSpPr>
        <dsp:cNvPr id="0" name=""/>
        <dsp:cNvSpPr/>
      </dsp:nvSpPr>
      <dsp:spPr>
        <a:xfrm>
          <a:off x="5845466" y="666228"/>
          <a:ext cx="2655508" cy="1593305"/>
        </a:xfrm>
        <a:prstGeom prst="rect">
          <a:avLst/>
        </a:prstGeom>
        <a:solidFill>
          <a:schemeClr val="accent1">
            <a:shade val="80000"/>
            <a:hueOff val="0"/>
            <a:satOff val="-37477"/>
            <a:lumOff val="24663"/>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Women physicians work more than male physician with children, averaging 90.5 hours/week, vs 68.6 hours/week</a:t>
          </a:r>
        </a:p>
      </dsp:txBody>
      <dsp:txXfrm>
        <a:off x="5845466" y="666228"/>
        <a:ext cx="2655508" cy="1593305"/>
      </dsp:txXfrm>
    </dsp:sp>
    <dsp:sp modelId="{8F4E41C8-8292-463E-8B42-6C37C626041E}">
      <dsp:nvSpPr>
        <dsp:cNvPr id="0" name=""/>
        <dsp:cNvSpPr/>
      </dsp:nvSpPr>
      <dsp:spPr>
        <a:xfrm>
          <a:off x="8766526" y="666228"/>
          <a:ext cx="2655508" cy="1593305"/>
        </a:xfrm>
        <a:prstGeom prst="rect">
          <a:avLst/>
        </a:prstGeom>
        <a:solidFill>
          <a:schemeClr val="accent1">
            <a:shade val="80000"/>
            <a:hueOff val="0"/>
            <a:satOff val="-56215"/>
            <a:lumOff val="36995"/>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Women with children often subject to        “micro-inequalities”</a:t>
          </a:r>
        </a:p>
      </dsp:txBody>
      <dsp:txXfrm>
        <a:off x="8766526" y="666228"/>
        <a:ext cx="2655508" cy="159330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3B7DCF-2FF9-45FC-968F-925B0413453F}">
      <dsp:nvSpPr>
        <dsp:cNvPr id="0" name=""/>
        <dsp:cNvSpPr/>
      </dsp:nvSpPr>
      <dsp:spPr>
        <a:xfrm>
          <a:off x="0" y="472"/>
          <a:ext cx="11500567" cy="110532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4542D6-AF16-48AE-9CF2-9A30547E549F}">
      <dsp:nvSpPr>
        <dsp:cNvPr id="0" name=""/>
        <dsp:cNvSpPr/>
      </dsp:nvSpPr>
      <dsp:spPr>
        <a:xfrm>
          <a:off x="334361" y="249171"/>
          <a:ext cx="607930" cy="6079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791FE74-CCC6-4641-9E6F-95EC63E15DA2}">
      <dsp:nvSpPr>
        <dsp:cNvPr id="0" name=""/>
        <dsp:cNvSpPr/>
      </dsp:nvSpPr>
      <dsp:spPr>
        <a:xfrm>
          <a:off x="1276654" y="472"/>
          <a:ext cx="10223912" cy="1105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981" tIns="116981" rIns="116981" bIns="116981" numCol="1" spcCol="1270" anchor="ctr" anchorCtr="0">
          <a:noAutofit/>
        </a:bodyPr>
        <a:lstStyle/>
        <a:p>
          <a:pPr marL="0" lvl="0" indent="0" algn="l" defTabSz="1111250">
            <a:lnSpc>
              <a:spcPct val="90000"/>
            </a:lnSpc>
            <a:spcBef>
              <a:spcPct val="0"/>
            </a:spcBef>
            <a:spcAft>
              <a:spcPct val="35000"/>
            </a:spcAft>
            <a:buNone/>
          </a:pPr>
          <a:r>
            <a:rPr lang="en-US" sz="2500" kern="1200"/>
            <a:t>The workload</a:t>
          </a:r>
        </a:p>
      </dsp:txBody>
      <dsp:txXfrm>
        <a:off x="1276654" y="472"/>
        <a:ext cx="10223912" cy="1105328"/>
      </dsp:txXfrm>
    </dsp:sp>
    <dsp:sp modelId="{BC9700E5-1832-4BE6-9818-46A748D1DEC2}">
      <dsp:nvSpPr>
        <dsp:cNvPr id="0" name=""/>
        <dsp:cNvSpPr/>
      </dsp:nvSpPr>
      <dsp:spPr>
        <a:xfrm>
          <a:off x="0" y="1382133"/>
          <a:ext cx="11500567" cy="110532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27D1E0-229B-4C40-B6FD-E9526B5E180C}">
      <dsp:nvSpPr>
        <dsp:cNvPr id="0" name=""/>
        <dsp:cNvSpPr/>
      </dsp:nvSpPr>
      <dsp:spPr>
        <a:xfrm>
          <a:off x="334361" y="1630832"/>
          <a:ext cx="607930" cy="6079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75AA67C-2C91-4159-BE88-73905DBFEC11}">
      <dsp:nvSpPr>
        <dsp:cNvPr id="0" name=""/>
        <dsp:cNvSpPr/>
      </dsp:nvSpPr>
      <dsp:spPr>
        <a:xfrm>
          <a:off x="1276654" y="1382133"/>
          <a:ext cx="10223912" cy="1105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981" tIns="116981" rIns="116981" bIns="116981" numCol="1" spcCol="1270" anchor="ctr" anchorCtr="0">
          <a:noAutofit/>
        </a:bodyPr>
        <a:lstStyle/>
        <a:p>
          <a:pPr marL="0" lvl="0" indent="0" algn="l" defTabSz="1111250">
            <a:lnSpc>
              <a:spcPct val="90000"/>
            </a:lnSpc>
            <a:spcBef>
              <a:spcPct val="0"/>
            </a:spcBef>
            <a:spcAft>
              <a:spcPct val="35000"/>
            </a:spcAft>
            <a:buNone/>
          </a:pPr>
          <a:r>
            <a:rPr lang="en-US" sz="2500" kern="1200"/>
            <a:t>The degree of control a provider/physician has</a:t>
          </a:r>
        </a:p>
      </dsp:txBody>
      <dsp:txXfrm>
        <a:off x="1276654" y="1382133"/>
        <a:ext cx="10223912" cy="1105328"/>
      </dsp:txXfrm>
    </dsp:sp>
    <dsp:sp modelId="{530F2CC6-36A4-4AC5-8FE9-4B48EF915C1D}">
      <dsp:nvSpPr>
        <dsp:cNvPr id="0" name=""/>
        <dsp:cNvSpPr/>
      </dsp:nvSpPr>
      <dsp:spPr>
        <a:xfrm>
          <a:off x="0" y="2763793"/>
          <a:ext cx="11500567" cy="110532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17E297-D3A4-4A04-B607-514E5B3341BF}">
      <dsp:nvSpPr>
        <dsp:cNvPr id="0" name=""/>
        <dsp:cNvSpPr/>
      </dsp:nvSpPr>
      <dsp:spPr>
        <a:xfrm>
          <a:off x="334361" y="3012492"/>
          <a:ext cx="607930" cy="6079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0C70926-D61D-4416-8962-06624193B3A7}">
      <dsp:nvSpPr>
        <dsp:cNvPr id="0" name=""/>
        <dsp:cNvSpPr/>
      </dsp:nvSpPr>
      <dsp:spPr>
        <a:xfrm>
          <a:off x="1276654" y="2763793"/>
          <a:ext cx="10223912" cy="1105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981" tIns="116981" rIns="116981" bIns="116981" numCol="1" spcCol="1270" anchor="ctr" anchorCtr="0">
          <a:noAutofit/>
        </a:bodyPr>
        <a:lstStyle/>
        <a:p>
          <a:pPr marL="0" lvl="0" indent="0" algn="l" defTabSz="1111250">
            <a:lnSpc>
              <a:spcPct val="90000"/>
            </a:lnSpc>
            <a:spcBef>
              <a:spcPct val="0"/>
            </a:spcBef>
            <a:spcAft>
              <a:spcPct val="35000"/>
            </a:spcAft>
            <a:buNone/>
          </a:pPr>
          <a:r>
            <a:rPr lang="en-US" sz="2500" kern="1200"/>
            <a:t>The congruence between the provider’s values and those of administration</a:t>
          </a:r>
        </a:p>
      </dsp:txBody>
      <dsp:txXfrm>
        <a:off x="1276654" y="2763793"/>
        <a:ext cx="10223912" cy="110532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52ADDF-2C5A-46FA-9837-3CBFB59FC597}">
      <dsp:nvSpPr>
        <dsp:cNvPr id="0" name=""/>
        <dsp:cNvSpPr/>
      </dsp:nvSpPr>
      <dsp:spPr>
        <a:xfrm>
          <a:off x="3352" y="1107367"/>
          <a:ext cx="2393881" cy="1520114"/>
        </a:xfrm>
        <a:prstGeom prst="roundRect">
          <a:avLst>
            <a:gd name="adj" fmla="val 10000"/>
          </a:avLst>
        </a:prstGeom>
        <a:solidFill>
          <a:schemeClr val="accent1">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998B647D-C906-451E-8DA4-B3B8C1878B3E}">
      <dsp:nvSpPr>
        <dsp:cNvPr id="0" name=""/>
        <dsp:cNvSpPr/>
      </dsp:nvSpPr>
      <dsp:spPr>
        <a:xfrm>
          <a:off x="269339" y="1360055"/>
          <a:ext cx="2393881" cy="1520114"/>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baseline="0" dirty="0"/>
            <a:t>Numerous changes in reimbursement models</a:t>
          </a:r>
          <a:endParaRPr lang="en-US" sz="2200" kern="1200" dirty="0"/>
        </a:p>
      </dsp:txBody>
      <dsp:txXfrm>
        <a:off x="313862" y="1404578"/>
        <a:ext cx="2304835" cy="1431068"/>
      </dsp:txXfrm>
    </dsp:sp>
    <dsp:sp modelId="{B0BC6F78-E433-4617-907C-E4BF798B30AB}">
      <dsp:nvSpPr>
        <dsp:cNvPr id="0" name=""/>
        <dsp:cNvSpPr/>
      </dsp:nvSpPr>
      <dsp:spPr>
        <a:xfrm>
          <a:off x="2929208" y="1107367"/>
          <a:ext cx="2393881" cy="1520114"/>
        </a:xfrm>
        <a:prstGeom prst="roundRect">
          <a:avLst>
            <a:gd name="adj" fmla="val 10000"/>
          </a:avLst>
        </a:prstGeom>
        <a:solidFill>
          <a:schemeClr val="accent1">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D7A01855-BD66-491D-A341-A80A047DAB8F}">
      <dsp:nvSpPr>
        <dsp:cNvPr id="0" name=""/>
        <dsp:cNvSpPr/>
      </dsp:nvSpPr>
      <dsp:spPr>
        <a:xfrm>
          <a:off x="3195195" y="1360055"/>
          <a:ext cx="2393881" cy="1520114"/>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baseline="0"/>
            <a:t>Regulatory policies</a:t>
          </a:r>
          <a:endParaRPr lang="en-US" sz="2200" kern="1200"/>
        </a:p>
      </dsp:txBody>
      <dsp:txXfrm>
        <a:off x="3239718" y="1404578"/>
        <a:ext cx="2304835" cy="1431068"/>
      </dsp:txXfrm>
    </dsp:sp>
    <dsp:sp modelId="{DBA24DFE-6B8A-47DB-958F-381C350D0D92}">
      <dsp:nvSpPr>
        <dsp:cNvPr id="0" name=""/>
        <dsp:cNvSpPr/>
      </dsp:nvSpPr>
      <dsp:spPr>
        <a:xfrm>
          <a:off x="5855063" y="1107367"/>
          <a:ext cx="2393881" cy="1520114"/>
        </a:xfrm>
        <a:prstGeom prst="roundRect">
          <a:avLst>
            <a:gd name="adj" fmla="val 10000"/>
          </a:avLst>
        </a:prstGeom>
        <a:solidFill>
          <a:schemeClr val="accent1">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DC492BB9-A7FD-4EF6-8132-D24DB40AD313}">
      <dsp:nvSpPr>
        <dsp:cNvPr id="0" name=""/>
        <dsp:cNvSpPr/>
      </dsp:nvSpPr>
      <dsp:spPr>
        <a:xfrm>
          <a:off x="6121050" y="1360055"/>
          <a:ext cx="2393881" cy="1520114"/>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baseline="0"/>
            <a:t>Shifts in patient demographics</a:t>
          </a:r>
          <a:endParaRPr lang="en-US" sz="2200" kern="1200"/>
        </a:p>
      </dsp:txBody>
      <dsp:txXfrm>
        <a:off x="6165573" y="1404578"/>
        <a:ext cx="2304835" cy="1431068"/>
      </dsp:txXfrm>
    </dsp:sp>
    <dsp:sp modelId="{CB3FAEB4-7BFD-429B-9817-6DD93FB61642}">
      <dsp:nvSpPr>
        <dsp:cNvPr id="0" name=""/>
        <dsp:cNvSpPr/>
      </dsp:nvSpPr>
      <dsp:spPr>
        <a:xfrm>
          <a:off x="8780919" y="1107367"/>
          <a:ext cx="2393881" cy="1520114"/>
        </a:xfrm>
        <a:prstGeom prst="roundRect">
          <a:avLst>
            <a:gd name="adj" fmla="val 10000"/>
          </a:avLst>
        </a:prstGeom>
        <a:solidFill>
          <a:schemeClr val="accent1">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4F0596F1-E417-4889-BBAF-3EE362AFECE2}">
      <dsp:nvSpPr>
        <dsp:cNvPr id="0" name=""/>
        <dsp:cNvSpPr/>
      </dsp:nvSpPr>
      <dsp:spPr>
        <a:xfrm>
          <a:off x="9046906" y="1360055"/>
          <a:ext cx="2393881" cy="1520114"/>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baseline="0"/>
            <a:t>Advances in technology and treatments</a:t>
          </a:r>
          <a:endParaRPr lang="en-US" sz="2200" kern="1200"/>
        </a:p>
      </dsp:txBody>
      <dsp:txXfrm>
        <a:off x="9091429" y="1404578"/>
        <a:ext cx="2304835" cy="14310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7B623D-66DD-4F3B-A479-5807A5A8B97A}">
      <dsp:nvSpPr>
        <dsp:cNvPr id="0" name=""/>
        <dsp:cNvSpPr/>
      </dsp:nvSpPr>
      <dsp:spPr>
        <a:xfrm>
          <a:off x="0" y="628809"/>
          <a:ext cx="11500567" cy="116087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91FCF6-68BA-47FA-ABAD-844F82A20DC0}">
      <dsp:nvSpPr>
        <dsp:cNvPr id="0" name=""/>
        <dsp:cNvSpPr/>
      </dsp:nvSpPr>
      <dsp:spPr>
        <a:xfrm>
          <a:off x="351165" y="890006"/>
          <a:ext cx="638483" cy="63848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B780A2E-21F5-4ADD-98B2-AAE8DEB9AB04}">
      <dsp:nvSpPr>
        <dsp:cNvPr id="0" name=""/>
        <dsp:cNvSpPr/>
      </dsp:nvSpPr>
      <dsp:spPr>
        <a:xfrm>
          <a:off x="1340814" y="628809"/>
          <a:ext cx="10159752" cy="1160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860" tIns="122860" rIns="122860" bIns="122860" numCol="1" spcCol="1270" anchor="ctr" anchorCtr="0">
          <a:noAutofit/>
        </a:bodyPr>
        <a:lstStyle/>
        <a:p>
          <a:pPr marL="0" lvl="0" indent="0" algn="l" defTabSz="844550">
            <a:lnSpc>
              <a:spcPct val="100000"/>
            </a:lnSpc>
            <a:spcBef>
              <a:spcPct val="0"/>
            </a:spcBef>
            <a:spcAft>
              <a:spcPct val="35000"/>
            </a:spcAft>
            <a:buNone/>
          </a:pPr>
          <a:r>
            <a:rPr lang="en-US" sz="1900" kern="1200" dirty="0"/>
            <a:t>Average amount of medical education debt 180,000 dollars</a:t>
          </a:r>
        </a:p>
      </dsp:txBody>
      <dsp:txXfrm>
        <a:off x="1340814" y="628809"/>
        <a:ext cx="10159752" cy="1160878"/>
      </dsp:txXfrm>
    </dsp:sp>
    <dsp:sp modelId="{F9210D05-B70D-44C2-AAF3-E20013670353}">
      <dsp:nvSpPr>
        <dsp:cNvPr id="0" name=""/>
        <dsp:cNvSpPr/>
      </dsp:nvSpPr>
      <dsp:spPr>
        <a:xfrm>
          <a:off x="0" y="2079907"/>
          <a:ext cx="11500567" cy="116087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F2F57C-DFBE-499F-BBF5-17267D07B198}">
      <dsp:nvSpPr>
        <dsp:cNvPr id="0" name=""/>
        <dsp:cNvSpPr/>
      </dsp:nvSpPr>
      <dsp:spPr>
        <a:xfrm>
          <a:off x="351165" y="2341104"/>
          <a:ext cx="638483" cy="63848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B286E76-001D-4D54-8F4E-5ADD06EFE199}">
      <dsp:nvSpPr>
        <dsp:cNvPr id="0" name=""/>
        <dsp:cNvSpPr/>
      </dsp:nvSpPr>
      <dsp:spPr>
        <a:xfrm>
          <a:off x="1340814" y="2079907"/>
          <a:ext cx="10159752" cy="1160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860" tIns="122860" rIns="122860" bIns="122860" numCol="1" spcCol="1270" anchor="ctr" anchorCtr="0">
          <a:noAutofit/>
        </a:bodyPr>
        <a:lstStyle/>
        <a:p>
          <a:pPr marL="0" lvl="0" indent="0" algn="l" defTabSz="844550">
            <a:lnSpc>
              <a:spcPct val="100000"/>
            </a:lnSpc>
            <a:spcBef>
              <a:spcPct val="0"/>
            </a:spcBef>
            <a:spcAft>
              <a:spcPct val="35000"/>
            </a:spcAft>
            <a:buNone/>
          </a:pPr>
          <a:r>
            <a:rPr lang="en-US" sz="1900" kern="1200" dirty="0"/>
            <a:t>One hospitalist who left said this about her debt “I thought when my residency ended that there was a light at the end of the tunnel. So I kept going and going. And then I realized it was a train coming.”</a:t>
          </a:r>
        </a:p>
      </dsp:txBody>
      <dsp:txXfrm>
        <a:off x="1340814" y="2079907"/>
        <a:ext cx="10159752" cy="116087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E0CB28-328D-49C7-BF46-DC599BAF88F4}">
      <dsp:nvSpPr>
        <dsp:cNvPr id="0" name=""/>
        <dsp:cNvSpPr/>
      </dsp:nvSpPr>
      <dsp:spPr>
        <a:xfrm>
          <a:off x="0" y="470677"/>
          <a:ext cx="11500567" cy="671580"/>
        </a:xfrm>
        <a:prstGeom prst="roundRect">
          <a:avLst/>
        </a:prstGeom>
        <a:solidFill>
          <a:schemeClr val="accent3">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A persistent fear of being undeserving of one’s achievements </a:t>
          </a:r>
        </a:p>
      </dsp:txBody>
      <dsp:txXfrm>
        <a:off x="32784" y="503461"/>
        <a:ext cx="11434999" cy="606012"/>
      </dsp:txXfrm>
    </dsp:sp>
    <dsp:sp modelId="{99F171A6-4995-4FF0-8C2E-F3051B54CB23}">
      <dsp:nvSpPr>
        <dsp:cNvPr id="0" name=""/>
        <dsp:cNvSpPr/>
      </dsp:nvSpPr>
      <dsp:spPr>
        <a:xfrm>
          <a:off x="0" y="1222897"/>
          <a:ext cx="11500567" cy="671580"/>
        </a:xfrm>
        <a:prstGeom prst="roundRect">
          <a:avLst/>
        </a:prstGeom>
        <a:solidFill>
          <a:schemeClr val="accent3">
            <a:hueOff val="0"/>
            <a:satOff val="0"/>
            <a:lumOff val="21569"/>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Seen in women and men, physicians, physician assistants, nurses, and others</a:t>
          </a:r>
        </a:p>
      </dsp:txBody>
      <dsp:txXfrm>
        <a:off x="32784" y="1255681"/>
        <a:ext cx="11434999" cy="606012"/>
      </dsp:txXfrm>
    </dsp:sp>
    <dsp:sp modelId="{E8F5EAA1-DC50-43EE-93B9-99C7999EE410}">
      <dsp:nvSpPr>
        <dsp:cNvPr id="0" name=""/>
        <dsp:cNvSpPr/>
      </dsp:nvSpPr>
      <dsp:spPr>
        <a:xfrm>
          <a:off x="0" y="1975117"/>
          <a:ext cx="11500567" cy="671580"/>
        </a:xfrm>
        <a:prstGeom prst="roundRect">
          <a:avLst/>
        </a:prstGeom>
        <a:solidFill>
          <a:schemeClr val="accent3">
            <a:hueOff val="0"/>
            <a:satOff val="0"/>
            <a:lumOff val="43137"/>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More prevalent in women than men </a:t>
          </a:r>
        </a:p>
      </dsp:txBody>
      <dsp:txXfrm>
        <a:off x="32784" y="2007901"/>
        <a:ext cx="11434999" cy="606012"/>
      </dsp:txXfrm>
    </dsp:sp>
    <dsp:sp modelId="{ED1C51CC-ECC7-4AEB-88FE-EF7FAD8818D2}">
      <dsp:nvSpPr>
        <dsp:cNvPr id="0" name=""/>
        <dsp:cNvSpPr/>
      </dsp:nvSpPr>
      <dsp:spPr>
        <a:xfrm>
          <a:off x="0" y="2727337"/>
          <a:ext cx="11500567" cy="671580"/>
        </a:xfrm>
        <a:prstGeom prst="roundRect">
          <a:avLst/>
        </a:prstGeom>
        <a:solidFill>
          <a:schemeClr val="accent3">
            <a:hueOff val="0"/>
            <a:satOff val="0"/>
            <a:lumOff val="64706"/>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Can persist throughout one’s medical career</a:t>
          </a:r>
        </a:p>
      </dsp:txBody>
      <dsp:txXfrm>
        <a:off x="32784" y="2760121"/>
        <a:ext cx="11434999" cy="60601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CDDE9E-9FEF-4263-8CB7-0DA162516F60}">
      <dsp:nvSpPr>
        <dsp:cNvPr id="0" name=""/>
        <dsp:cNvSpPr/>
      </dsp:nvSpPr>
      <dsp:spPr>
        <a:xfrm>
          <a:off x="-6300600" y="-963805"/>
          <a:ext cx="7499736" cy="7499736"/>
        </a:xfrm>
        <a:prstGeom prst="blockArc">
          <a:avLst>
            <a:gd name="adj1" fmla="val 18900000"/>
            <a:gd name="adj2" fmla="val 2700000"/>
            <a:gd name="adj3" fmla="val 288"/>
          </a:avLst>
        </a:prstGeom>
        <a:noFill/>
        <a:ln w="10795"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AD1509-C131-46D6-804F-635D477DBDF1}">
      <dsp:nvSpPr>
        <dsp:cNvPr id="0" name=""/>
        <dsp:cNvSpPr/>
      </dsp:nvSpPr>
      <dsp:spPr>
        <a:xfrm>
          <a:off x="523898" y="348146"/>
          <a:ext cx="5666134" cy="696738"/>
        </a:xfrm>
        <a:prstGeom prst="rect">
          <a:avLst/>
        </a:prstGeom>
        <a:solidFill>
          <a:schemeClr val="accent1">
            <a:alpha val="9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3036"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a:t>Symptoms include:</a:t>
          </a:r>
        </a:p>
      </dsp:txBody>
      <dsp:txXfrm>
        <a:off x="523898" y="348146"/>
        <a:ext cx="5666134" cy="696738"/>
      </dsp:txXfrm>
    </dsp:sp>
    <dsp:sp modelId="{CC542529-BC2B-4D07-A00E-CBB944B15832}">
      <dsp:nvSpPr>
        <dsp:cNvPr id="0" name=""/>
        <dsp:cNvSpPr/>
      </dsp:nvSpPr>
      <dsp:spPr>
        <a:xfrm>
          <a:off x="88436" y="261054"/>
          <a:ext cx="870923" cy="870923"/>
        </a:xfrm>
        <a:prstGeom prst="ellipse">
          <a:avLst/>
        </a:prstGeom>
        <a:solidFill>
          <a:schemeClr val="lt1">
            <a:hueOff val="0"/>
            <a:satOff val="0"/>
            <a:lumOff val="0"/>
            <a:alphaOff val="0"/>
          </a:schemeClr>
        </a:solidFill>
        <a:ln w="10795"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7A04BB-D543-4A9D-B195-9BB8E5DB7C43}">
      <dsp:nvSpPr>
        <dsp:cNvPr id="0" name=""/>
        <dsp:cNvSpPr/>
      </dsp:nvSpPr>
      <dsp:spPr>
        <a:xfrm>
          <a:off x="1023160" y="1392919"/>
          <a:ext cx="5166871" cy="696738"/>
        </a:xfrm>
        <a:prstGeom prst="rect">
          <a:avLst/>
        </a:prstGeom>
        <a:solidFill>
          <a:schemeClr val="accent1">
            <a:alpha val="90000"/>
            <a:hueOff val="0"/>
            <a:satOff val="0"/>
            <a:lumOff val="0"/>
            <a:alphaOff val="-1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3036"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a:t>Anxiety about future errors (61%)</a:t>
          </a:r>
        </a:p>
      </dsp:txBody>
      <dsp:txXfrm>
        <a:off x="1023160" y="1392919"/>
        <a:ext cx="5166871" cy="696738"/>
      </dsp:txXfrm>
    </dsp:sp>
    <dsp:sp modelId="{ADEF163E-7EB2-47DC-A6B0-0087C08D8A3B}">
      <dsp:nvSpPr>
        <dsp:cNvPr id="0" name=""/>
        <dsp:cNvSpPr/>
      </dsp:nvSpPr>
      <dsp:spPr>
        <a:xfrm>
          <a:off x="587698" y="1305827"/>
          <a:ext cx="870923" cy="870923"/>
        </a:xfrm>
        <a:prstGeom prst="ellipse">
          <a:avLst/>
        </a:prstGeom>
        <a:solidFill>
          <a:schemeClr val="lt1">
            <a:hueOff val="0"/>
            <a:satOff val="0"/>
            <a:lumOff val="0"/>
            <a:alphaOff val="0"/>
          </a:schemeClr>
        </a:solidFill>
        <a:ln w="10795" cap="flat" cmpd="sng" algn="ctr">
          <a:solidFill>
            <a:schemeClr val="accent1">
              <a:alpha val="90000"/>
              <a:hueOff val="0"/>
              <a:satOff val="0"/>
              <a:lumOff val="0"/>
              <a:alphaOff val="-10000"/>
            </a:schemeClr>
          </a:solidFill>
          <a:prstDash val="solid"/>
        </a:ln>
        <a:effectLst/>
      </dsp:spPr>
      <dsp:style>
        <a:lnRef idx="2">
          <a:scrgbClr r="0" g="0" b="0"/>
        </a:lnRef>
        <a:fillRef idx="1">
          <a:scrgbClr r="0" g="0" b="0"/>
        </a:fillRef>
        <a:effectRef idx="0">
          <a:scrgbClr r="0" g="0" b="0"/>
        </a:effectRef>
        <a:fontRef idx="minor"/>
      </dsp:style>
    </dsp:sp>
    <dsp:sp modelId="{DDA70255-56CF-4422-8E18-F5352ED2FE9F}">
      <dsp:nvSpPr>
        <dsp:cNvPr id="0" name=""/>
        <dsp:cNvSpPr/>
      </dsp:nvSpPr>
      <dsp:spPr>
        <a:xfrm>
          <a:off x="1176393" y="2437693"/>
          <a:ext cx="5013638" cy="696738"/>
        </a:xfrm>
        <a:prstGeom prst="rect">
          <a:avLst/>
        </a:prstGeom>
        <a:solidFill>
          <a:schemeClr val="accent1">
            <a:alpha val="90000"/>
            <a:hueOff val="0"/>
            <a:satOff val="0"/>
            <a:lumOff val="0"/>
            <a:alphaOff val="-2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3036"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t>Loss of confidence (44%)</a:t>
          </a:r>
        </a:p>
      </dsp:txBody>
      <dsp:txXfrm>
        <a:off x="1176393" y="2437693"/>
        <a:ext cx="5013638" cy="696738"/>
      </dsp:txXfrm>
    </dsp:sp>
    <dsp:sp modelId="{07252D4D-3501-49DF-B285-AEE8F668BF91}">
      <dsp:nvSpPr>
        <dsp:cNvPr id="0" name=""/>
        <dsp:cNvSpPr/>
      </dsp:nvSpPr>
      <dsp:spPr>
        <a:xfrm>
          <a:off x="740932" y="2350600"/>
          <a:ext cx="870923" cy="870923"/>
        </a:xfrm>
        <a:prstGeom prst="ellipse">
          <a:avLst/>
        </a:prstGeom>
        <a:solidFill>
          <a:schemeClr val="lt1">
            <a:hueOff val="0"/>
            <a:satOff val="0"/>
            <a:lumOff val="0"/>
            <a:alphaOff val="0"/>
          </a:schemeClr>
        </a:solidFill>
        <a:ln w="10795" cap="flat" cmpd="sng" algn="ctr">
          <a:solidFill>
            <a:schemeClr val="accent1">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dsp:style>
    </dsp:sp>
    <dsp:sp modelId="{37061AD4-3569-439D-BF18-9C94AE41859A}">
      <dsp:nvSpPr>
        <dsp:cNvPr id="0" name=""/>
        <dsp:cNvSpPr/>
      </dsp:nvSpPr>
      <dsp:spPr>
        <a:xfrm>
          <a:off x="1023160" y="3482466"/>
          <a:ext cx="5166871" cy="696738"/>
        </a:xfrm>
        <a:prstGeom prst="rect">
          <a:avLst/>
        </a:prstGeom>
        <a:solidFill>
          <a:schemeClr val="accent1">
            <a:alpha val="90000"/>
            <a:hueOff val="0"/>
            <a:satOff val="0"/>
            <a:lumOff val="0"/>
            <a:alphaOff val="-3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3036"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a:t>Sleeping difficulties (42%)</a:t>
          </a:r>
        </a:p>
      </dsp:txBody>
      <dsp:txXfrm>
        <a:off x="1023160" y="3482466"/>
        <a:ext cx="5166871" cy="696738"/>
      </dsp:txXfrm>
    </dsp:sp>
    <dsp:sp modelId="{19DAEC4E-375A-40A5-A207-3BF07D09915B}">
      <dsp:nvSpPr>
        <dsp:cNvPr id="0" name=""/>
        <dsp:cNvSpPr/>
      </dsp:nvSpPr>
      <dsp:spPr>
        <a:xfrm>
          <a:off x="587698" y="3395374"/>
          <a:ext cx="870923" cy="870923"/>
        </a:xfrm>
        <a:prstGeom prst="ellipse">
          <a:avLst/>
        </a:prstGeom>
        <a:solidFill>
          <a:schemeClr val="lt1">
            <a:hueOff val="0"/>
            <a:satOff val="0"/>
            <a:lumOff val="0"/>
            <a:alphaOff val="0"/>
          </a:schemeClr>
        </a:solidFill>
        <a:ln w="10795" cap="flat" cmpd="sng" algn="ctr">
          <a:solidFill>
            <a:schemeClr val="accent1">
              <a:alpha val="90000"/>
              <a:hueOff val="0"/>
              <a:satOff val="0"/>
              <a:lumOff val="0"/>
              <a:alphaOff val="-30000"/>
            </a:schemeClr>
          </a:solidFill>
          <a:prstDash val="solid"/>
        </a:ln>
        <a:effectLst/>
      </dsp:spPr>
      <dsp:style>
        <a:lnRef idx="2">
          <a:scrgbClr r="0" g="0" b="0"/>
        </a:lnRef>
        <a:fillRef idx="1">
          <a:scrgbClr r="0" g="0" b="0"/>
        </a:fillRef>
        <a:effectRef idx="0">
          <a:scrgbClr r="0" g="0" b="0"/>
        </a:effectRef>
        <a:fontRef idx="minor"/>
      </dsp:style>
    </dsp:sp>
    <dsp:sp modelId="{04535AE8-7D98-470B-9DE0-B247073ADD65}">
      <dsp:nvSpPr>
        <dsp:cNvPr id="0" name=""/>
        <dsp:cNvSpPr/>
      </dsp:nvSpPr>
      <dsp:spPr>
        <a:xfrm>
          <a:off x="523898" y="4527240"/>
          <a:ext cx="5666134" cy="696738"/>
        </a:xfrm>
        <a:prstGeom prst="rect">
          <a:avLst/>
        </a:prstGeom>
        <a:solidFill>
          <a:schemeClr val="accent1">
            <a:alpha val="90000"/>
            <a:hueOff val="0"/>
            <a:satOff val="0"/>
            <a:lumOff val="0"/>
            <a:alphaOff val="-4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3036"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a:t>Harm to one’s reputation (13%)</a:t>
          </a:r>
        </a:p>
      </dsp:txBody>
      <dsp:txXfrm>
        <a:off x="523898" y="4527240"/>
        <a:ext cx="5666134" cy="696738"/>
      </dsp:txXfrm>
    </dsp:sp>
    <dsp:sp modelId="{A46A6BAC-270E-4D57-AEE5-79149386B26E}">
      <dsp:nvSpPr>
        <dsp:cNvPr id="0" name=""/>
        <dsp:cNvSpPr/>
      </dsp:nvSpPr>
      <dsp:spPr>
        <a:xfrm>
          <a:off x="88436" y="4440147"/>
          <a:ext cx="870923" cy="870923"/>
        </a:xfrm>
        <a:prstGeom prst="ellipse">
          <a:avLst/>
        </a:prstGeom>
        <a:solidFill>
          <a:schemeClr val="lt1">
            <a:hueOff val="0"/>
            <a:satOff val="0"/>
            <a:lumOff val="0"/>
            <a:alphaOff val="0"/>
          </a:schemeClr>
        </a:solidFill>
        <a:ln w="10795" cap="flat" cmpd="sng" algn="ctr">
          <a:solidFill>
            <a:schemeClr val="accent1">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5"/>
          </a:xfrm>
          <a:prstGeom prst="rect">
            <a:avLst/>
          </a:prstGeom>
        </p:spPr>
        <p:txBody>
          <a:bodyPr vert="horz" lIns="92830" tIns="46415" rIns="92830" bIns="46415" rtlCol="0"/>
          <a:lstStyle>
            <a:lvl1pPr algn="l">
              <a:defRPr sz="1200"/>
            </a:lvl1pPr>
          </a:lstStyle>
          <a:p>
            <a:endParaRPr lang="en-US" dirty="0"/>
          </a:p>
        </p:txBody>
      </p:sp>
      <p:sp>
        <p:nvSpPr>
          <p:cNvPr id="3" name="Date Placeholder 2"/>
          <p:cNvSpPr>
            <a:spLocks noGrp="1"/>
          </p:cNvSpPr>
          <p:nvPr>
            <p:ph type="dt" idx="1"/>
          </p:nvPr>
        </p:nvSpPr>
        <p:spPr>
          <a:xfrm>
            <a:off x="3884613" y="0"/>
            <a:ext cx="2971800" cy="466435"/>
          </a:xfrm>
          <a:prstGeom prst="rect">
            <a:avLst/>
          </a:prstGeom>
        </p:spPr>
        <p:txBody>
          <a:bodyPr vert="horz" lIns="92830" tIns="46415" rIns="92830" bIns="46415" rtlCol="0"/>
          <a:lstStyle>
            <a:lvl1pPr algn="r">
              <a:defRPr sz="1200"/>
            </a:lvl1pPr>
          </a:lstStyle>
          <a:p>
            <a:fld id="{87C326F7-F9E5-4C50-B75E-0543C1BB08F6}" type="datetimeFigureOut">
              <a:rPr lang="en-US" smtClean="0"/>
              <a:t>5/20/2022</a:t>
            </a:fld>
            <a:endParaRPr lang="en-US" dirty="0"/>
          </a:p>
        </p:txBody>
      </p:sp>
      <p:sp>
        <p:nvSpPr>
          <p:cNvPr id="4" name="Slide Image Placeholder 3"/>
          <p:cNvSpPr>
            <a:spLocks noGrp="1" noRot="1" noChangeAspect="1"/>
          </p:cNvSpPr>
          <p:nvPr>
            <p:ph type="sldImg" idx="2"/>
          </p:nvPr>
        </p:nvSpPr>
        <p:spPr>
          <a:xfrm>
            <a:off x="639763" y="1162050"/>
            <a:ext cx="5578475" cy="3138488"/>
          </a:xfrm>
          <a:prstGeom prst="rect">
            <a:avLst/>
          </a:prstGeom>
          <a:noFill/>
          <a:ln w="12700">
            <a:solidFill>
              <a:prstClr val="black"/>
            </a:solidFill>
          </a:ln>
        </p:spPr>
        <p:txBody>
          <a:bodyPr vert="horz" lIns="92830" tIns="46415" rIns="92830" bIns="46415" rtlCol="0" anchor="ctr"/>
          <a:lstStyle/>
          <a:p>
            <a:endParaRPr lang="en-US" dirty="0"/>
          </a:p>
        </p:txBody>
      </p:sp>
      <p:sp>
        <p:nvSpPr>
          <p:cNvPr id="5" name="Notes Placeholder 4"/>
          <p:cNvSpPr>
            <a:spLocks noGrp="1"/>
          </p:cNvSpPr>
          <p:nvPr>
            <p:ph type="body" sz="quarter" idx="3"/>
          </p:nvPr>
        </p:nvSpPr>
        <p:spPr>
          <a:xfrm>
            <a:off x="685800" y="4473893"/>
            <a:ext cx="5486400" cy="3660458"/>
          </a:xfrm>
          <a:prstGeom prst="rect">
            <a:avLst/>
          </a:prstGeom>
        </p:spPr>
        <p:txBody>
          <a:bodyPr vert="horz" lIns="92830" tIns="46415" rIns="92830" bIns="464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2971800" cy="466434"/>
          </a:xfrm>
          <a:prstGeom prst="rect">
            <a:avLst/>
          </a:prstGeom>
        </p:spPr>
        <p:txBody>
          <a:bodyPr vert="horz" lIns="92830" tIns="46415" rIns="92830" bIns="4641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8"/>
            <a:ext cx="2971800" cy="466434"/>
          </a:xfrm>
          <a:prstGeom prst="rect">
            <a:avLst/>
          </a:prstGeom>
        </p:spPr>
        <p:txBody>
          <a:bodyPr vert="horz" lIns="92830" tIns="46415" rIns="92830" bIns="46415" rtlCol="0" anchor="b"/>
          <a:lstStyle>
            <a:lvl1pPr algn="r">
              <a:defRPr sz="1200"/>
            </a:lvl1pPr>
          </a:lstStyle>
          <a:p>
            <a:fld id="{DF1E027A-0A7D-47EF-813D-C15571B0DAD7}" type="slidenum">
              <a:rPr lang="en-US" smtClean="0"/>
              <a:t>‹#›</a:t>
            </a:fld>
            <a:endParaRPr lang="en-US" dirty="0"/>
          </a:p>
        </p:txBody>
      </p:sp>
    </p:spTree>
    <p:extLst>
      <p:ext uri="{BB962C8B-B14F-4D97-AF65-F5344CB8AC3E}">
        <p14:creationId xmlns:p14="http://schemas.microsoft.com/office/powerpoint/2010/main" val="2890755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jamanetwork.com/searchresults?author=Laurence+Nedelec&amp;q=Laurence+Nedelec" TargetMode="External"/><Relationship Id="rId13" Type="http://schemas.openxmlformats.org/officeDocument/2006/relationships/hyperlink" Target="https://jamanetwork.com/journals/jamanetworkopen/article-abstract/2769136#247251393" TargetMode="External"/><Relationship Id="rId3" Type="http://schemas.openxmlformats.org/officeDocument/2006/relationships/hyperlink" Target="https://jamanetwork.com/searchresults?author=Luis+C.+Garcia&amp;q=Luis+C.+Garcia" TargetMode="External"/><Relationship Id="rId7" Type="http://schemas.openxmlformats.org/officeDocument/2006/relationships/hyperlink" Target="https://jamanetwork.com/searchresults?author=Mickey+T.+Trockel&amp;q=Mickey+T.+Trockel" TargetMode="External"/><Relationship Id="rId12" Type="http://schemas.openxmlformats.org/officeDocument/2006/relationships/hyperlink" Target="https://jamanetwork.com/searchresults?author=Magali+Fassiotto&amp;q=Magali+Fassiotto"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jamanetwork.com/searchresults?author=Christine+A.+Sinsky&amp;q=Christine+A.+Sinsky" TargetMode="External"/><Relationship Id="rId11" Type="http://schemas.openxmlformats.org/officeDocument/2006/relationships/hyperlink" Target="https://jamanetwork.com/searchresults?author=Liselotte+N.+Dyrbye&amp;q=Liselotte+N.+Dyrbye" TargetMode="External"/><Relationship Id="rId5" Type="http://schemas.openxmlformats.org/officeDocument/2006/relationships/hyperlink" Target="https://jamanetwork.com/searchresults?author=Colin+P.+West&amp;q=Colin+P.+West" TargetMode="External"/><Relationship Id="rId10" Type="http://schemas.openxmlformats.org/officeDocument/2006/relationships/hyperlink" Target="https://jamanetwork.com/searchresults?author=Michael+Tutty&amp;q=Michael+Tutty" TargetMode="External"/><Relationship Id="rId4" Type="http://schemas.openxmlformats.org/officeDocument/2006/relationships/hyperlink" Target="https://jamanetwork.com/searchresults?author=Tait+D.+Shanafelt&amp;q=Tait+D.+Shanafelt" TargetMode="External"/><Relationship Id="rId9" Type="http://schemas.openxmlformats.org/officeDocument/2006/relationships/hyperlink" Target="https://jamanetwork.com/searchresults?author=Yvonne+A.+Maldonado&amp;q=Yvonne+A.+Maldonado" TargetMode="External"/><Relationship Id="rId14" Type="http://schemas.openxmlformats.org/officeDocument/2006/relationships/hyperlink" Target="https://jamanetwork.com/journals/jamanetworkopen/article-abstract/2769136#editorial-comment-tab"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aafp.org/fpm/2015/1100/p13.html#fpm20151100p13-b2"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www.aafp.org/fpm/2015/1100/p13.html#fpm20151100p13-bt4" TargetMode="External"/><Relationship Id="rId4" Type="http://schemas.openxmlformats.org/officeDocument/2006/relationships/hyperlink" Target="https://www.aafp.org/fpm/2015/1100/p13.html#fpm20151100p13-b3"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aafp.org/fpm/2016/0100/p28.html#fpm20160100p28-b2"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7713-1F29-4EDB-A872-FD4C7AE3C7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4808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1E027A-0A7D-47EF-813D-C15571B0DAD7}" type="slidenum">
              <a:rPr lang="en-US" smtClean="0"/>
              <a:t>10</a:t>
            </a:fld>
            <a:endParaRPr lang="en-US"/>
          </a:p>
        </p:txBody>
      </p:sp>
    </p:spTree>
    <p:extLst>
      <p:ext uri="{BB962C8B-B14F-4D97-AF65-F5344CB8AC3E}">
        <p14:creationId xmlns:p14="http://schemas.microsoft.com/office/powerpoint/2010/main" val="3294213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Mayo </a:t>
            </a:r>
            <a:r>
              <a:rPr lang="en-US" dirty="0" err="1"/>
              <a:t>clnic</a:t>
            </a:r>
            <a:r>
              <a:rPr lang="en-US" dirty="0"/>
              <a:t> study from 2017</a:t>
            </a:r>
          </a:p>
        </p:txBody>
      </p:sp>
      <p:sp>
        <p:nvSpPr>
          <p:cNvPr id="4" name="Slide Number Placeholder 3"/>
          <p:cNvSpPr>
            <a:spLocks noGrp="1"/>
          </p:cNvSpPr>
          <p:nvPr>
            <p:ph type="sldNum" sz="quarter" idx="5"/>
          </p:nvPr>
        </p:nvSpPr>
        <p:spPr/>
        <p:txBody>
          <a:bodyPr/>
          <a:lstStyle/>
          <a:p>
            <a:fld id="{DF1E027A-0A7D-47EF-813D-C15571B0DAD7}" type="slidenum">
              <a:rPr lang="en-US" smtClean="0"/>
              <a:t>11</a:t>
            </a:fld>
            <a:endParaRPr lang="en-US"/>
          </a:p>
        </p:txBody>
      </p:sp>
    </p:spTree>
    <p:extLst>
      <p:ext uri="{BB962C8B-B14F-4D97-AF65-F5344CB8AC3E}">
        <p14:creationId xmlns:p14="http://schemas.microsoft.com/office/powerpoint/2010/main" val="3444998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Burnout was observed in 44.7% (1540 of 3447) (95% CI, 43.3%-46.7%) of White physicians, 41.7% (225 of 540) (95% CI, 37.9%-46.6%) of Asian physicians, 38.5% (47 of 122) (95% CI, 30.5%-48.5%) of Black physicians, and 37.4% (104 of 278) (95% CI, 31.6%-43.4%) of Hispanic/Latinx physicians (Table 2). The mean (SD) emotional exhaustion subscale scores of the MBI were 24.5 (13.5) among Black physicians, 23.4 (13.1) among White physicians, 22.7 (13.5) among Asian physicians, and 21.3 (13.0) among Hispanic/Latinx physicians (P = .03). The mean (SD) depersonalization subscale score of the MBI among Asian physicians was 7.3 (7.0) compared with 6.8 (6.4) among White physicians, 6.2 (6.0) among Hispanic/Latinx physicians, and 6.1 (6.1) among Black physicians (P = .10). In bivariate analyses, no statistically significant differences by race/ethnicity were observed for physician burnout, depressive symptoms, career satisfaction, or WLI.</a:t>
            </a:r>
          </a:p>
          <a:p>
            <a:r>
              <a:rPr lang="en-US" dirty="0"/>
              <a:t>Given previous studies15-18 demonstrating that physicians in minority racial/ethnic groups experience social exclusion, bias, and increased professional burden serving as diversity ambassadors, the results of this study may be considered counterintuitive. Possible explanations for these results could include stigma associated with decreased disclosure of burnout symptoms, poor retention of medical students in minority racial/ethnic groups and residents who experience burnout (</a:t>
            </a:r>
            <a:r>
              <a:rPr lang="en-US" dirty="0" err="1"/>
              <a:t>ie</a:t>
            </a:r>
            <a:r>
              <a:rPr lang="en-US" dirty="0"/>
              <a:t>, survival bias), differences in personal resilience by race/ethnicity, or a selection process that favors resilience among minority racial/ethnic groups during medical training. Previous literature suggests that stigma may reduce disclosure and help-seeking in minority racial/ethnic groups experiencing psychological distress or mental health concerns.43-45 Therefore, it is possible that physicians in minority racial/ethnic groups may be less likely to disclose burnout symptoms compared with White counterparts. In addition, previous studies46-49 have demonstrated lower retention of trainees and early-career faculty in minority racial/ethnic groups. Trainees in minority racial/ethnic groups who experience burnout may be more likely to leave medicine earlier in their careers, resulting in measurement bias (</a:t>
            </a:r>
            <a:r>
              <a:rPr lang="en-US" dirty="0" err="1"/>
              <a:t>ie</a:t>
            </a:r>
            <a:r>
              <a:rPr lang="en-US" dirty="0"/>
              <a:t>, sample selection bias). Furthermore, it has been reported that medical students in minority racial/ethnic groups were more likely than non-Hispanic White counterparts to be resilient to and recover from burnout,50 leading researchers to posit </a:t>
            </a:r>
            <a:r>
              <a:rPr lang="en-US" dirty="0" err="1"/>
              <a:t>texperiences</a:t>
            </a:r>
            <a:r>
              <a:rPr lang="en-US" dirty="0"/>
              <a:t> of minority racial/ethnic group populations may promote resilience and, consequently, reduced vulnerability to burnout.42 The possibility of a selection association should also be considered. For instance, the challenges disproportionately experienced by minority racial/ethnic groups during medical training could impose barriers that are surmountable only by the trainees who are most resilient and, as a result, less vulnerable to burnout. For Black physicians in our study, greater satisfaction was also observed with WLI, which may help attenuate experiences of burnout. These hypotheses regarding disclosure and resilience may explain why we observed that physicians in minority racial/ethnic groups were less likely to experience occupational burnout and emotional exhaustion, but more research is needed to identify and validate underlying mechanisms. In addition, no differences in physicians’ depressive symptoms or career satisfaction by race/</a:t>
            </a:r>
          </a:p>
          <a:p>
            <a:r>
              <a:rPr lang="en-US" b="1" dirty="0">
                <a:effectLst/>
                <a:latin typeface="Guardian TextSans Web"/>
              </a:rPr>
              <a:t>Burnout, Depression, Career Satisfaction, and Work-Life Integration by Physician Race/Ethnicity</a:t>
            </a:r>
          </a:p>
          <a:p>
            <a:r>
              <a:rPr lang="en-US" u="none" strike="noStrike" dirty="0">
                <a:solidFill>
                  <a:srgbClr val="444444"/>
                </a:solidFill>
                <a:effectLst/>
                <a:hlinkClick r:id="rId3"/>
              </a:rPr>
              <a:t>Luis C. Garcia, MS</a:t>
            </a:r>
            <a:r>
              <a:rPr lang="en-US" u="none" strike="noStrike" baseline="30000" dirty="0">
                <a:solidFill>
                  <a:srgbClr val="444444"/>
                </a:solidFill>
                <a:effectLst/>
                <a:hlinkClick r:id="rId3"/>
              </a:rPr>
              <a:t>1</a:t>
            </a:r>
            <a:r>
              <a:rPr lang="en-US" dirty="0">
                <a:effectLst/>
              </a:rPr>
              <a:t>; </a:t>
            </a:r>
            <a:r>
              <a:rPr lang="en-US" u="none" strike="noStrike" dirty="0">
                <a:solidFill>
                  <a:srgbClr val="444444"/>
                </a:solidFill>
                <a:effectLst/>
                <a:hlinkClick r:id="rId4"/>
              </a:rPr>
              <a:t>Tait D. </a:t>
            </a:r>
            <a:r>
              <a:rPr lang="en-US" u="none" strike="noStrike" dirty="0" err="1">
                <a:solidFill>
                  <a:srgbClr val="444444"/>
                </a:solidFill>
                <a:effectLst/>
                <a:hlinkClick r:id="rId4"/>
              </a:rPr>
              <a:t>Shanafelt</a:t>
            </a:r>
            <a:r>
              <a:rPr lang="en-US" u="none" strike="noStrike" dirty="0">
                <a:solidFill>
                  <a:srgbClr val="444444"/>
                </a:solidFill>
                <a:effectLst/>
                <a:hlinkClick r:id="rId4"/>
              </a:rPr>
              <a:t>, MD</a:t>
            </a:r>
            <a:r>
              <a:rPr lang="en-US" u="none" strike="noStrike" baseline="30000" dirty="0">
                <a:solidFill>
                  <a:srgbClr val="444444"/>
                </a:solidFill>
                <a:effectLst/>
                <a:hlinkClick r:id="rId4"/>
              </a:rPr>
              <a:t>2,3</a:t>
            </a:r>
            <a:r>
              <a:rPr lang="en-US" dirty="0">
                <a:effectLst/>
              </a:rPr>
              <a:t>; </a:t>
            </a:r>
            <a:r>
              <a:rPr lang="en-US" u="none" strike="noStrike" dirty="0">
                <a:solidFill>
                  <a:srgbClr val="444444"/>
                </a:solidFill>
                <a:effectLst/>
                <a:hlinkClick r:id="rId5"/>
              </a:rPr>
              <a:t>Colin P. West, MD, PhD</a:t>
            </a:r>
            <a:r>
              <a:rPr lang="en-US" u="none" strike="noStrike" baseline="30000" dirty="0">
                <a:solidFill>
                  <a:srgbClr val="444444"/>
                </a:solidFill>
                <a:effectLst/>
                <a:hlinkClick r:id="rId5"/>
              </a:rPr>
              <a:t>4,5</a:t>
            </a:r>
            <a:r>
              <a:rPr lang="en-US" dirty="0">
                <a:effectLst/>
              </a:rPr>
              <a:t>; </a:t>
            </a:r>
            <a:r>
              <a:rPr lang="en-US" u="sng" dirty="0">
                <a:solidFill>
                  <a:srgbClr val="444444"/>
                </a:solidFill>
                <a:effectLst/>
              </a:rPr>
              <a:t>et </a:t>
            </a:r>
            <a:r>
              <a:rPr lang="en-US" u="sng" dirty="0" err="1">
                <a:solidFill>
                  <a:srgbClr val="444444"/>
                </a:solidFill>
                <a:effectLst/>
              </a:rPr>
              <a:t>al</a:t>
            </a:r>
            <a:r>
              <a:rPr lang="en-US" u="none" strike="noStrike" dirty="0" err="1">
                <a:solidFill>
                  <a:srgbClr val="444444"/>
                </a:solidFill>
                <a:effectLst/>
                <a:hlinkClick r:id="rId6"/>
              </a:rPr>
              <a:t>Christine</a:t>
            </a:r>
            <a:r>
              <a:rPr lang="en-US" u="none" strike="noStrike" dirty="0">
                <a:solidFill>
                  <a:srgbClr val="444444"/>
                </a:solidFill>
                <a:effectLst/>
                <a:hlinkClick r:id="rId6"/>
              </a:rPr>
              <a:t> A. </a:t>
            </a:r>
            <a:r>
              <a:rPr lang="en-US" u="none" strike="noStrike" dirty="0" err="1">
                <a:solidFill>
                  <a:srgbClr val="444444"/>
                </a:solidFill>
                <a:effectLst/>
                <a:hlinkClick r:id="rId6"/>
              </a:rPr>
              <a:t>Sinsky</a:t>
            </a:r>
            <a:r>
              <a:rPr lang="en-US" u="none" strike="noStrike" dirty="0">
                <a:solidFill>
                  <a:srgbClr val="444444"/>
                </a:solidFill>
                <a:effectLst/>
                <a:hlinkClick r:id="rId6"/>
              </a:rPr>
              <a:t>, MD</a:t>
            </a:r>
            <a:r>
              <a:rPr lang="en-US" u="none" strike="noStrike" baseline="30000" dirty="0">
                <a:solidFill>
                  <a:srgbClr val="444444"/>
                </a:solidFill>
                <a:effectLst/>
                <a:hlinkClick r:id="rId6"/>
              </a:rPr>
              <a:t>6</a:t>
            </a:r>
            <a:r>
              <a:rPr lang="en-US" dirty="0">
                <a:effectLst/>
              </a:rPr>
              <a:t>; </a:t>
            </a:r>
            <a:r>
              <a:rPr lang="en-US" u="none" strike="noStrike" dirty="0">
                <a:solidFill>
                  <a:srgbClr val="444444"/>
                </a:solidFill>
                <a:effectLst/>
                <a:hlinkClick r:id="rId7"/>
              </a:rPr>
              <a:t>Mickey T. </a:t>
            </a:r>
            <a:r>
              <a:rPr lang="en-US" u="none" strike="noStrike" dirty="0" err="1">
                <a:solidFill>
                  <a:srgbClr val="444444"/>
                </a:solidFill>
                <a:effectLst/>
                <a:hlinkClick r:id="rId7"/>
              </a:rPr>
              <a:t>Trockel</a:t>
            </a:r>
            <a:r>
              <a:rPr lang="en-US" u="none" strike="noStrike" dirty="0">
                <a:solidFill>
                  <a:srgbClr val="444444"/>
                </a:solidFill>
                <a:effectLst/>
                <a:hlinkClick r:id="rId7"/>
              </a:rPr>
              <a:t>, MD, PhD</a:t>
            </a:r>
            <a:r>
              <a:rPr lang="en-US" u="none" strike="noStrike" baseline="30000" dirty="0">
                <a:solidFill>
                  <a:srgbClr val="444444"/>
                </a:solidFill>
                <a:effectLst/>
                <a:hlinkClick r:id="rId7"/>
              </a:rPr>
              <a:t>7</a:t>
            </a:r>
            <a:r>
              <a:rPr lang="en-US" dirty="0">
                <a:effectLst/>
              </a:rPr>
              <a:t>; </a:t>
            </a:r>
            <a:r>
              <a:rPr lang="en-US" u="none" strike="noStrike" dirty="0">
                <a:solidFill>
                  <a:srgbClr val="444444"/>
                </a:solidFill>
                <a:effectLst/>
                <a:hlinkClick r:id="rId8"/>
              </a:rPr>
              <a:t>Laurence </a:t>
            </a:r>
            <a:r>
              <a:rPr lang="en-US" u="none" strike="noStrike" dirty="0" err="1">
                <a:solidFill>
                  <a:srgbClr val="444444"/>
                </a:solidFill>
                <a:effectLst/>
                <a:hlinkClick r:id="rId8"/>
              </a:rPr>
              <a:t>Nedelec</a:t>
            </a:r>
            <a:r>
              <a:rPr lang="en-US" u="none" strike="noStrike" dirty="0">
                <a:solidFill>
                  <a:srgbClr val="444444"/>
                </a:solidFill>
                <a:effectLst/>
                <a:hlinkClick r:id="rId8"/>
              </a:rPr>
              <a:t>, PhD</a:t>
            </a:r>
            <a:r>
              <a:rPr lang="en-US" u="none" strike="noStrike" baseline="30000" dirty="0">
                <a:solidFill>
                  <a:srgbClr val="444444"/>
                </a:solidFill>
                <a:effectLst/>
                <a:hlinkClick r:id="rId8"/>
              </a:rPr>
              <a:t>3</a:t>
            </a:r>
            <a:r>
              <a:rPr lang="en-US" dirty="0">
                <a:effectLst/>
              </a:rPr>
              <a:t>; </a:t>
            </a:r>
            <a:r>
              <a:rPr lang="en-US" u="none" strike="noStrike" dirty="0">
                <a:solidFill>
                  <a:srgbClr val="444444"/>
                </a:solidFill>
                <a:effectLst/>
                <a:hlinkClick r:id="rId9"/>
              </a:rPr>
              <a:t>Yvonne A. Maldonado, MD</a:t>
            </a:r>
            <a:r>
              <a:rPr lang="en-US" u="none" strike="noStrike" baseline="30000" dirty="0">
                <a:solidFill>
                  <a:srgbClr val="444444"/>
                </a:solidFill>
                <a:effectLst/>
                <a:hlinkClick r:id="rId9"/>
              </a:rPr>
              <a:t>1,8</a:t>
            </a:r>
            <a:r>
              <a:rPr lang="en-US" dirty="0">
                <a:effectLst/>
              </a:rPr>
              <a:t>; </a:t>
            </a:r>
            <a:r>
              <a:rPr lang="en-US" u="none" strike="noStrike" dirty="0">
                <a:solidFill>
                  <a:srgbClr val="444444"/>
                </a:solidFill>
                <a:effectLst/>
                <a:hlinkClick r:id="rId10"/>
              </a:rPr>
              <a:t>Michael </a:t>
            </a:r>
            <a:r>
              <a:rPr lang="en-US" u="none" strike="noStrike" dirty="0" err="1">
                <a:solidFill>
                  <a:srgbClr val="444444"/>
                </a:solidFill>
                <a:effectLst/>
                <a:hlinkClick r:id="rId10"/>
              </a:rPr>
              <a:t>Tutty</a:t>
            </a:r>
            <a:r>
              <a:rPr lang="en-US" u="none" strike="noStrike" dirty="0">
                <a:solidFill>
                  <a:srgbClr val="444444"/>
                </a:solidFill>
                <a:effectLst/>
                <a:hlinkClick r:id="rId10"/>
              </a:rPr>
              <a:t>, PhD</a:t>
            </a:r>
            <a:r>
              <a:rPr lang="en-US" u="none" strike="noStrike" baseline="30000" dirty="0">
                <a:solidFill>
                  <a:srgbClr val="444444"/>
                </a:solidFill>
                <a:effectLst/>
                <a:hlinkClick r:id="rId10"/>
              </a:rPr>
              <a:t>6</a:t>
            </a:r>
            <a:r>
              <a:rPr lang="en-US" dirty="0">
                <a:effectLst/>
              </a:rPr>
              <a:t>; </a:t>
            </a:r>
            <a:r>
              <a:rPr lang="en-US" u="none" strike="noStrike" dirty="0">
                <a:solidFill>
                  <a:srgbClr val="444444"/>
                </a:solidFill>
                <a:effectLst/>
                <a:hlinkClick r:id="rId11"/>
              </a:rPr>
              <a:t>Liselotte N. </a:t>
            </a:r>
            <a:r>
              <a:rPr lang="en-US" u="none" strike="noStrike" dirty="0" err="1">
                <a:solidFill>
                  <a:srgbClr val="444444"/>
                </a:solidFill>
                <a:effectLst/>
                <a:hlinkClick r:id="rId11"/>
              </a:rPr>
              <a:t>Dyrbye</a:t>
            </a:r>
            <a:r>
              <a:rPr lang="en-US" u="none" strike="noStrike" dirty="0">
                <a:solidFill>
                  <a:srgbClr val="444444"/>
                </a:solidFill>
                <a:effectLst/>
                <a:hlinkClick r:id="rId11"/>
              </a:rPr>
              <a:t>, MD, MHPE</a:t>
            </a:r>
            <a:r>
              <a:rPr lang="en-US" u="none" strike="noStrike" baseline="30000" dirty="0">
                <a:solidFill>
                  <a:srgbClr val="444444"/>
                </a:solidFill>
                <a:effectLst/>
                <a:hlinkClick r:id="rId11"/>
              </a:rPr>
              <a:t>4</a:t>
            </a:r>
            <a:r>
              <a:rPr lang="en-US" dirty="0">
                <a:effectLst/>
              </a:rPr>
              <a:t>; </a:t>
            </a:r>
            <a:r>
              <a:rPr lang="en-US" u="none" strike="noStrike" dirty="0">
                <a:solidFill>
                  <a:srgbClr val="444444"/>
                </a:solidFill>
                <a:effectLst/>
                <a:hlinkClick r:id="rId12"/>
              </a:rPr>
              <a:t>Magali </a:t>
            </a:r>
            <a:r>
              <a:rPr lang="en-US" u="none" strike="noStrike" dirty="0" err="1">
                <a:solidFill>
                  <a:srgbClr val="444444"/>
                </a:solidFill>
                <a:effectLst/>
                <a:hlinkClick r:id="rId12"/>
              </a:rPr>
              <a:t>Fassiotto</a:t>
            </a:r>
            <a:r>
              <a:rPr lang="en-US" u="none" strike="noStrike" dirty="0">
                <a:solidFill>
                  <a:srgbClr val="444444"/>
                </a:solidFill>
                <a:effectLst/>
                <a:hlinkClick r:id="rId12"/>
              </a:rPr>
              <a:t>, PhD</a:t>
            </a:r>
            <a:r>
              <a:rPr lang="en-US" u="none" strike="noStrike" baseline="30000" dirty="0">
                <a:solidFill>
                  <a:srgbClr val="444444"/>
                </a:solidFill>
                <a:effectLst/>
                <a:hlinkClick r:id="rId12"/>
              </a:rPr>
              <a:t>1</a:t>
            </a:r>
            <a:endParaRPr lang="en-US" dirty="0">
              <a:effectLst/>
            </a:endParaRPr>
          </a:p>
          <a:p>
            <a:r>
              <a:rPr lang="en-US" u="none" strike="noStrike" dirty="0">
                <a:solidFill>
                  <a:srgbClr val="9E1F63"/>
                </a:solidFill>
                <a:effectLst/>
              </a:rPr>
              <a:t>Author Affiliations</a:t>
            </a:r>
            <a:r>
              <a:rPr lang="en-US" dirty="0">
                <a:solidFill>
                  <a:srgbClr val="444444"/>
                </a:solidFill>
                <a:effectLst/>
              </a:rPr>
              <a:t> </a:t>
            </a:r>
            <a:r>
              <a:rPr lang="en-US" u="none" strike="noStrike" dirty="0">
                <a:solidFill>
                  <a:srgbClr val="9E1F63"/>
                </a:solidFill>
                <a:effectLst/>
                <a:hlinkClick r:id="rId13"/>
              </a:rPr>
              <a:t>Article Information</a:t>
            </a:r>
            <a:endParaRPr lang="en-US" dirty="0">
              <a:solidFill>
                <a:srgbClr val="444444"/>
              </a:solidFill>
              <a:effectLst/>
            </a:endParaRPr>
          </a:p>
          <a:p>
            <a:r>
              <a:rPr lang="en-US" i="1" dirty="0">
                <a:effectLst/>
              </a:rPr>
              <a:t>JAMA </a:t>
            </a:r>
            <a:r>
              <a:rPr lang="en-US" i="1" dirty="0" err="1">
                <a:effectLst/>
              </a:rPr>
              <a:t>Netw</a:t>
            </a:r>
            <a:r>
              <a:rPr lang="en-US" i="1" dirty="0">
                <a:effectLst/>
              </a:rPr>
              <a:t> Open. </a:t>
            </a:r>
            <a:r>
              <a:rPr lang="en-US" dirty="0">
                <a:effectLst/>
              </a:rPr>
              <a:t>2020;3(8):e2012762. doi:10.1001/jamanetworkopen.2020.12762</a:t>
            </a:r>
          </a:p>
          <a:p>
            <a:pPr algn="l" fontAlgn="ctr"/>
            <a:r>
              <a:rPr lang="en-US" b="0" i="0" u="none" strike="noStrike" dirty="0">
                <a:solidFill>
                  <a:srgbClr val="000000"/>
                </a:solidFill>
                <a:effectLst/>
                <a:latin typeface="ama_icons"/>
                <a:hlinkClick r:id="rId14"/>
              </a:rPr>
              <a:t>editorial comment icon</a:t>
            </a:r>
            <a:r>
              <a:rPr lang="en-US" b="0" i="0" u="none" strike="noStrike" dirty="0">
                <a:solidFill>
                  <a:srgbClr val="000000"/>
                </a:solidFill>
                <a:effectLst/>
                <a:latin typeface="Guardian TextSans Web"/>
                <a:hlinkClick r:id="rId14"/>
              </a:rPr>
              <a:t> </a:t>
            </a:r>
            <a:r>
              <a:rPr lang="en-US" b="0" i="0" u="none" strike="noStrike" dirty="0" err="1">
                <a:solidFill>
                  <a:srgbClr val="000000"/>
                </a:solidFill>
                <a:effectLst/>
                <a:latin typeface="Guardian TextSans Web"/>
                <a:hlinkClick r:id="rId14"/>
              </a:rPr>
              <a:t>EditorialComment</a:t>
            </a:r>
            <a:endParaRPr lang="en-US" b="0" i="0" u="none" strike="noStrike" dirty="0">
              <a:solidFill>
                <a:srgbClr val="000000"/>
              </a:solidFill>
              <a:effectLst/>
              <a:latin typeface="Guardian TextSans Web"/>
              <a:hlinkClick r:id="rId14"/>
            </a:endParaRPr>
          </a:p>
          <a:p>
            <a:br>
              <a:rPr lang="en-US" b="0" i="0" dirty="0">
                <a:solidFill>
                  <a:srgbClr val="333333"/>
                </a:solidFill>
                <a:effectLst/>
                <a:latin typeface="Guardian TextSans Web"/>
              </a:rPr>
            </a:br>
            <a:r>
              <a:rPr lang="en-US" b="1" dirty="0">
                <a:effectLst/>
                <a:latin typeface="Guardian TextSans Web"/>
              </a:rPr>
              <a:t>Burnout, Depression, Career Satisfaction, and Work-Life Integration by Physician Race/Ethnicity</a:t>
            </a:r>
          </a:p>
          <a:p>
            <a:r>
              <a:rPr lang="en-US" u="none" strike="noStrike" dirty="0">
                <a:solidFill>
                  <a:srgbClr val="444444"/>
                </a:solidFill>
                <a:effectLst/>
                <a:hlinkClick r:id="rId3"/>
              </a:rPr>
              <a:t>Luis C. Garcia, MS</a:t>
            </a:r>
            <a:r>
              <a:rPr lang="en-US" u="none" strike="noStrike" baseline="30000" dirty="0">
                <a:solidFill>
                  <a:srgbClr val="444444"/>
                </a:solidFill>
                <a:effectLst/>
                <a:hlinkClick r:id="rId3"/>
              </a:rPr>
              <a:t>1</a:t>
            </a:r>
            <a:r>
              <a:rPr lang="en-US" dirty="0">
                <a:effectLst/>
              </a:rPr>
              <a:t>; </a:t>
            </a:r>
            <a:r>
              <a:rPr lang="en-US" u="none" strike="noStrike" dirty="0">
                <a:solidFill>
                  <a:srgbClr val="444444"/>
                </a:solidFill>
                <a:effectLst/>
                <a:hlinkClick r:id="rId4"/>
              </a:rPr>
              <a:t>Tait D. </a:t>
            </a:r>
            <a:r>
              <a:rPr lang="en-US" u="none" strike="noStrike" dirty="0" err="1">
                <a:solidFill>
                  <a:srgbClr val="444444"/>
                </a:solidFill>
                <a:effectLst/>
                <a:hlinkClick r:id="rId4"/>
              </a:rPr>
              <a:t>Shanafelt</a:t>
            </a:r>
            <a:r>
              <a:rPr lang="en-US" u="none" strike="noStrike" dirty="0">
                <a:solidFill>
                  <a:srgbClr val="444444"/>
                </a:solidFill>
                <a:effectLst/>
                <a:hlinkClick r:id="rId4"/>
              </a:rPr>
              <a:t>, MD</a:t>
            </a:r>
            <a:r>
              <a:rPr lang="en-US" u="none" strike="noStrike" baseline="30000" dirty="0">
                <a:solidFill>
                  <a:srgbClr val="444444"/>
                </a:solidFill>
                <a:effectLst/>
                <a:hlinkClick r:id="rId4"/>
              </a:rPr>
              <a:t>2,3</a:t>
            </a:r>
            <a:r>
              <a:rPr lang="en-US" dirty="0">
                <a:effectLst/>
              </a:rPr>
              <a:t>; </a:t>
            </a:r>
            <a:r>
              <a:rPr lang="en-US" u="none" strike="noStrike" dirty="0">
                <a:solidFill>
                  <a:srgbClr val="444444"/>
                </a:solidFill>
                <a:effectLst/>
                <a:hlinkClick r:id="rId5"/>
              </a:rPr>
              <a:t>Colin P. West, MD, PhD</a:t>
            </a:r>
            <a:r>
              <a:rPr lang="en-US" u="none" strike="noStrike" baseline="30000" dirty="0">
                <a:solidFill>
                  <a:srgbClr val="444444"/>
                </a:solidFill>
                <a:effectLst/>
                <a:hlinkClick r:id="rId5"/>
              </a:rPr>
              <a:t>4,5</a:t>
            </a:r>
            <a:r>
              <a:rPr lang="en-US" dirty="0">
                <a:effectLst/>
              </a:rPr>
              <a:t>; </a:t>
            </a:r>
            <a:r>
              <a:rPr lang="en-US" u="sng" dirty="0">
                <a:solidFill>
                  <a:srgbClr val="444444"/>
                </a:solidFill>
                <a:effectLst/>
              </a:rPr>
              <a:t>et </a:t>
            </a:r>
            <a:r>
              <a:rPr lang="en-US" u="sng" dirty="0" err="1">
                <a:solidFill>
                  <a:srgbClr val="444444"/>
                </a:solidFill>
                <a:effectLst/>
              </a:rPr>
              <a:t>al</a:t>
            </a:r>
            <a:r>
              <a:rPr lang="en-US" u="none" strike="noStrike" dirty="0" err="1">
                <a:solidFill>
                  <a:srgbClr val="444444"/>
                </a:solidFill>
                <a:effectLst/>
                <a:hlinkClick r:id="rId6"/>
              </a:rPr>
              <a:t>Christine</a:t>
            </a:r>
            <a:r>
              <a:rPr lang="en-US" u="none" strike="noStrike" dirty="0">
                <a:solidFill>
                  <a:srgbClr val="444444"/>
                </a:solidFill>
                <a:effectLst/>
                <a:hlinkClick r:id="rId6"/>
              </a:rPr>
              <a:t> A. </a:t>
            </a:r>
            <a:r>
              <a:rPr lang="en-US" u="none" strike="noStrike" dirty="0" err="1">
                <a:solidFill>
                  <a:srgbClr val="444444"/>
                </a:solidFill>
                <a:effectLst/>
                <a:hlinkClick r:id="rId6"/>
              </a:rPr>
              <a:t>Sinsky</a:t>
            </a:r>
            <a:r>
              <a:rPr lang="en-US" u="none" strike="noStrike" dirty="0">
                <a:solidFill>
                  <a:srgbClr val="444444"/>
                </a:solidFill>
                <a:effectLst/>
                <a:hlinkClick r:id="rId6"/>
              </a:rPr>
              <a:t>, MD</a:t>
            </a:r>
            <a:r>
              <a:rPr lang="en-US" u="none" strike="noStrike" baseline="30000" dirty="0">
                <a:solidFill>
                  <a:srgbClr val="444444"/>
                </a:solidFill>
                <a:effectLst/>
                <a:hlinkClick r:id="rId6"/>
              </a:rPr>
              <a:t>6</a:t>
            </a:r>
            <a:r>
              <a:rPr lang="en-US" dirty="0">
                <a:effectLst/>
              </a:rPr>
              <a:t>; </a:t>
            </a:r>
            <a:r>
              <a:rPr lang="en-US" u="none" strike="noStrike" dirty="0">
                <a:solidFill>
                  <a:srgbClr val="444444"/>
                </a:solidFill>
                <a:effectLst/>
                <a:hlinkClick r:id="rId7"/>
              </a:rPr>
              <a:t>Mickey T. </a:t>
            </a:r>
            <a:r>
              <a:rPr lang="en-US" u="none" strike="noStrike" dirty="0" err="1">
                <a:solidFill>
                  <a:srgbClr val="444444"/>
                </a:solidFill>
                <a:effectLst/>
                <a:hlinkClick r:id="rId7"/>
              </a:rPr>
              <a:t>Trockel</a:t>
            </a:r>
            <a:r>
              <a:rPr lang="en-US" u="none" strike="noStrike" dirty="0">
                <a:solidFill>
                  <a:srgbClr val="444444"/>
                </a:solidFill>
                <a:effectLst/>
                <a:hlinkClick r:id="rId7"/>
              </a:rPr>
              <a:t>, MD, PhD</a:t>
            </a:r>
            <a:r>
              <a:rPr lang="en-US" u="none" strike="noStrike" baseline="30000" dirty="0">
                <a:solidFill>
                  <a:srgbClr val="444444"/>
                </a:solidFill>
                <a:effectLst/>
                <a:hlinkClick r:id="rId7"/>
              </a:rPr>
              <a:t>7</a:t>
            </a:r>
            <a:r>
              <a:rPr lang="en-US" dirty="0">
                <a:effectLst/>
              </a:rPr>
              <a:t>; </a:t>
            </a:r>
            <a:r>
              <a:rPr lang="en-US" u="none" strike="noStrike" dirty="0">
                <a:solidFill>
                  <a:srgbClr val="444444"/>
                </a:solidFill>
                <a:effectLst/>
                <a:hlinkClick r:id="rId8"/>
              </a:rPr>
              <a:t>Laurence </a:t>
            </a:r>
            <a:r>
              <a:rPr lang="en-US" u="none" strike="noStrike" dirty="0" err="1">
                <a:solidFill>
                  <a:srgbClr val="444444"/>
                </a:solidFill>
                <a:effectLst/>
                <a:hlinkClick r:id="rId8"/>
              </a:rPr>
              <a:t>Nedelec</a:t>
            </a:r>
            <a:r>
              <a:rPr lang="en-US" u="none" strike="noStrike" dirty="0">
                <a:solidFill>
                  <a:srgbClr val="444444"/>
                </a:solidFill>
                <a:effectLst/>
                <a:hlinkClick r:id="rId8"/>
              </a:rPr>
              <a:t>, PhD</a:t>
            </a:r>
            <a:r>
              <a:rPr lang="en-US" u="none" strike="noStrike" baseline="30000" dirty="0">
                <a:solidFill>
                  <a:srgbClr val="444444"/>
                </a:solidFill>
                <a:effectLst/>
                <a:hlinkClick r:id="rId8"/>
              </a:rPr>
              <a:t>3</a:t>
            </a:r>
            <a:r>
              <a:rPr lang="en-US" dirty="0">
                <a:effectLst/>
              </a:rPr>
              <a:t>; </a:t>
            </a:r>
            <a:r>
              <a:rPr lang="en-US" u="none" strike="noStrike" dirty="0">
                <a:solidFill>
                  <a:srgbClr val="444444"/>
                </a:solidFill>
                <a:effectLst/>
                <a:hlinkClick r:id="rId9"/>
              </a:rPr>
              <a:t>Yvonne A. Maldonado, MD</a:t>
            </a:r>
            <a:r>
              <a:rPr lang="en-US" u="none" strike="noStrike" baseline="30000" dirty="0">
                <a:solidFill>
                  <a:srgbClr val="444444"/>
                </a:solidFill>
                <a:effectLst/>
                <a:hlinkClick r:id="rId9"/>
              </a:rPr>
              <a:t>1,8</a:t>
            </a:r>
            <a:r>
              <a:rPr lang="en-US" dirty="0">
                <a:effectLst/>
              </a:rPr>
              <a:t>; </a:t>
            </a:r>
            <a:r>
              <a:rPr lang="en-US" u="none" strike="noStrike" dirty="0">
                <a:solidFill>
                  <a:srgbClr val="444444"/>
                </a:solidFill>
                <a:effectLst/>
                <a:hlinkClick r:id="rId10"/>
              </a:rPr>
              <a:t>Michael </a:t>
            </a:r>
            <a:r>
              <a:rPr lang="en-US" u="none" strike="noStrike" dirty="0" err="1">
                <a:solidFill>
                  <a:srgbClr val="444444"/>
                </a:solidFill>
                <a:effectLst/>
                <a:hlinkClick r:id="rId10"/>
              </a:rPr>
              <a:t>Tutty</a:t>
            </a:r>
            <a:r>
              <a:rPr lang="en-US" u="none" strike="noStrike" dirty="0">
                <a:solidFill>
                  <a:srgbClr val="444444"/>
                </a:solidFill>
                <a:effectLst/>
                <a:hlinkClick r:id="rId10"/>
              </a:rPr>
              <a:t>, PhD</a:t>
            </a:r>
            <a:r>
              <a:rPr lang="en-US" u="none" strike="noStrike" baseline="30000" dirty="0">
                <a:solidFill>
                  <a:srgbClr val="444444"/>
                </a:solidFill>
                <a:effectLst/>
                <a:hlinkClick r:id="rId10"/>
              </a:rPr>
              <a:t>6</a:t>
            </a:r>
            <a:r>
              <a:rPr lang="en-US" dirty="0">
                <a:effectLst/>
              </a:rPr>
              <a:t>; </a:t>
            </a:r>
            <a:r>
              <a:rPr lang="en-US" u="none" strike="noStrike" dirty="0">
                <a:solidFill>
                  <a:srgbClr val="444444"/>
                </a:solidFill>
                <a:effectLst/>
                <a:hlinkClick r:id="rId11"/>
              </a:rPr>
              <a:t>Liselotte N. </a:t>
            </a:r>
            <a:r>
              <a:rPr lang="en-US" u="none" strike="noStrike" dirty="0" err="1">
                <a:solidFill>
                  <a:srgbClr val="444444"/>
                </a:solidFill>
                <a:effectLst/>
                <a:hlinkClick r:id="rId11"/>
              </a:rPr>
              <a:t>Dyrbye</a:t>
            </a:r>
            <a:r>
              <a:rPr lang="en-US" u="none" strike="noStrike" dirty="0">
                <a:solidFill>
                  <a:srgbClr val="444444"/>
                </a:solidFill>
                <a:effectLst/>
                <a:hlinkClick r:id="rId11"/>
              </a:rPr>
              <a:t>, MD, MHPE</a:t>
            </a:r>
            <a:r>
              <a:rPr lang="en-US" u="none" strike="noStrike" baseline="30000" dirty="0">
                <a:solidFill>
                  <a:srgbClr val="444444"/>
                </a:solidFill>
                <a:effectLst/>
                <a:hlinkClick r:id="rId11"/>
              </a:rPr>
              <a:t>4</a:t>
            </a:r>
            <a:r>
              <a:rPr lang="en-US" dirty="0">
                <a:effectLst/>
              </a:rPr>
              <a:t>; </a:t>
            </a:r>
            <a:r>
              <a:rPr lang="en-US" u="none" strike="noStrike" dirty="0">
                <a:solidFill>
                  <a:srgbClr val="444444"/>
                </a:solidFill>
                <a:effectLst/>
                <a:hlinkClick r:id="rId12"/>
              </a:rPr>
              <a:t>Magali </a:t>
            </a:r>
            <a:r>
              <a:rPr lang="en-US" u="none" strike="noStrike" dirty="0" err="1">
                <a:solidFill>
                  <a:srgbClr val="444444"/>
                </a:solidFill>
                <a:effectLst/>
                <a:hlinkClick r:id="rId12"/>
              </a:rPr>
              <a:t>Fassiotto</a:t>
            </a:r>
            <a:r>
              <a:rPr lang="en-US" u="none" strike="noStrike" dirty="0">
                <a:solidFill>
                  <a:srgbClr val="444444"/>
                </a:solidFill>
                <a:effectLst/>
                <a:hlinkClick r:id="rId12"/>
              </a:rPr>
              <a:t>, PhD</a:t>
            </a:r>
            <a:r>
              <a:rPr lang="en-US" u="none" strike="noStrike" baseline="30000" dirty="0">
                <a:solidFill>
                  <a:srgbClr val="444444"/>
                </a:solidFill>
                <a:effectLst/>
                <a:hlinkClick r:id="rId12"/>
              </a:rPr>
              <a:t>1</a:t>
            </a:r>
            <a:endParaRPr lang="en-US" dirty="0">
              <a:effectLst/>
            </a:endParaRPr>
          </a:p>
          <a:p>
            <a:r>
              <a:rPr lang="en-US" u="none" strike="noStrike" dirty="0">
                <a:solidFill>
                  <a:srgbClr val="9E1F63"/>
                </a:solidFill>
                <a:effectLst/>
              </a:rPr>
              <a:t>Author Affiliations</a:t>
            </a:r>
            <a:r>
              <a:rPr lang="en-US" dirty="0">
                <a:solidFill>
                  <a:srgbClr val="444444"/>
                </a:solidFill>
                <a:effectLst/>
              </a:rPr>
              <a:t> </a:t>
            </a:r>
            <a:r>
              <a:rPr lang="en-US" u="none" strike="noStrike" dirty="0">
                <a:solidFill>
                  <a:srgbClr val="9E1F63"/>
                </a:solidFill>
                <a:effectLst/>
                <a:hlinkClick r:id="rId13"/>
              </a:rPr>
              <a:t>Article Information</a:t>
            </a:r>
            <a:endParaRPr lang="en-US" dirty="0">
              <a:solidFill>
                <a:srgbClr val="444444"/>
              </a:solidFill>
              <a:effectLst/>
            </a:endParaRPr>
          </a:p>
          <a:p>
            <a:r>
              <a:rPr lang="en-US" i="1" dirty="0">
                <a:effectLst/>
              </a:rPr>
              <a:t>JAMA </a:t>
            </a:r>
            <a:r>
              <a:rPr lang="en-US" i="1" dirty="0" err="1">
                <a:effectLst/>
              </a:rPr>
              <a:t>Netw</a:t>
            </a:r>
            <a:r>
              <a:rPr lang="en-US" i="1" dirty="0">
                <a:effectLst/>
              </a:rPr>
              <a:t> Open. </a:t>
            </a:r>
            <a:r>
              <a:rPr lang="en-US" dirty="0">
                <a:effectLst/>
              </a:rPr>
              <a:t>2020;3(8):e2012762. doi:10.1001/jamanetworkopen.2020.12762</a:t>
            </a:r>
          </a:p>
          <a:p>
            <a:pPr algn="l" fontAlgn="ctr"/>
            <a:r>
              <a:rPr lang="en-US" b="0" i="0" u="none" strike="noStrike" dirty="0">
                <a:solidFill>
                  <a:srgbClr val="000000"/>
                </a:solidFill>
                <a:effectLst/>
                <a:latin typeface="ama_icons"/>
                <a:hlinkClick r:id="rId14"/>
              </a:rPr>
              <a:t>editorial comment icon</a:t>
            </a:r>
            <a:r>
              <a:rPr lang="en-US" b="0" i="0" u="none" strike="noStrike" dirty="0">
                <a:solidFill>
                  <a:srgbClr val="000000"/>
                </a:solidFill>
                <a:effectLst/>
                <a:latin typeface="Guardian TextSans Web"/>
                <a:hlinkClick r:id="rId14"/>
              </a:rPr>
              <a:t> </a:t>
            </a:r>
            <a:r>
              <a:rPr lang="en-US" b="0" i="0" u="none" strike="noStrike" dirty="0" err="1">
                <a:solidFill>
                  <a:srgbClr val="000000"/>
                </a:solidFill>
                <a:effectLst/>
                <a:latin typeface="Guardian TextSans Web"/>
                <a:hlinkClick r:id="rId14"/>
              </a:rPr>
              <a:t>EditorialComment</a:t>
            </a:r>
            <a:endParaRPr lang="en-US" b="0" i="0" u="none" strike="noStrike" dirty="0">
              <a:solidFill>
                <a:srgbClr val="000000"/>
              </a:solidFill>
              <a:effectLst/>
              <a:latin typeface="Guardian TextSans Web"/>
              <a:hlinkClick r:id="rId14"/>
            </a:endParaRPr>
          </a:p>
          <a:p>
            <a:pPr algn="l"/>
            <a:br>
              <a:rPr lang="en-US" b="0" i="0" dirty="0">
                <a:solidFill>
                  <a:srgbClr val="333333"/>
                </a:solidFill>
                <a:effectLst/>
                <a:latin typeface="Guardian TextSans Web"/>
              </a:rPr>
            </a:br>
            <a:r>
              <a:rPr lang="en-US" b="1" i="0" dirty="0">
                <a:solidFill>
                  <a:srgbClr val="333333"/>
                </a:solidFill>
                <a:effectLst/>
                <a:latin typeface="Guardian TextSans Web"/>
              </a:rPr>
              <a:t>Burnout, Depression, Career Satisfaction, and Work-Life Integration by Physician Race/Ethnicity</a:t>
            </a:r>
          </a:p>
          <a:p>
            <a:pPr algn="l"/>
            <a:r>
              <a:rPr lang="en-US" b="0" i="0" u="none" strike="noStrike" dirty="0">
                <a:solidFill>
                  <a:srgbClr val="444444"/>
                </a:solidFill>
                <a:effectLst/>
                <a:latin typeface="Guardian TextSans Web"/>
                <a:hlinkClick r:id="rId3"/>
              </a:rPr>
              <a:t>Luis C. Garcia, MS</a:t>
            </a:r>
            <a:r>
              <a:rPr lang="en-US" b="0" i="0" u="none" strike="noStrike" baseline="30000" dirty="0">
                <a:solidFill>
                  <a:srgbClr val="444444"/>
                </a:solidFill>
                <a:effectLst/>
                <a:latin typeface="Guardian TextSans Web"/>
                <a:hlinkClick r:id="rId3"/>
              </a:rPr>
              <a:t>1</a:t>
            </a:r>
            <a:r>
              <a:rPr lang="en-US" b="0" i="0" dirty="0">
                <a:solidFill>
                  <a:srgbClr val="333333"/>
                </a:solidFill>
                <a:effectLst/>
                <a:latin typeface="Guardian TextSans Web"/>
              </a:rPr>
              <a:t>; </a:t>
            </a:r>
            <a:r>
              <a:rPr lang="en-US" b="0" i="0" u="none" strike="noStrike" dirty="0">
                <a:solidFill>
                  <a:srgbClr val="444444"/>
                </a:solidFill>
                <a:effectLst/>
                <a:latin typeface="Guardian TextSans Web"/>
                <a:hlinkClick r:id="rId4"/>
              </a:rPr>
              <a:t>Tait D. </a:t>
            </a:r>
            <a:r>
              <a:rPr lang="en-US" b="0" i="0" u="none" strike="noStrike" dirty="0" err="1">
                <a:solidFill>
                  <a:srgbClr val="444444"/>
                </a:solidFill>
                <a:effectLst/>
                <a:latin typeface="Guardian TextSans Web"/>
                <a:hlinkClick r:id="rId4"/>
              </a:rPr>
              <a:t>Shanafelt</a:t>
            </a:r>
            <a:r>
              <a:rPr lang="en-US" b="0" i="0" u="none" strike="noStrike" dirty="0">
                <a:solidFill>
                  <a:srgbClr val="444444"/>
                </a:solidFill>
                <a:effectLst/>
                <a:latin typeface="Guardian TextSans Web"/>
                <a:hlinkClick r:id="rId4"/>
              </a:rPr>
              <a:t>, MD</a:t>
            </a:r>
            <a:r>
              <a:rPr lang="en-US" b="0" i="0" u="none" strike="noStrike" baseline="30000" dirty="0">
                <a:solidFill>
                  <a:srgbClr val="444444"/>
                </a:solidFill>
                <a:effectLst/>
                <a:latin typeface="Guardian TextSans Web"/>
                <a:hlinkClick r:id="rId4"/>
              </a:rPr>
              <a:t>2,3</a:t>
            </a:r>
            <a:r>
              <a:rPr lang="en-US" b="0" i="0" dirty="0">
                <a:solidFill>
                  <a:srgbClr val="333333"/>
                </a:solidFill>
                <a:effectLst/>
                <a:latin typeface="Guardian TextSans Web"/>
              </a:rPr>
              <a:t>; </a:t>
            </a:r>
            <a:r>
              <a:rPr lang="en-US" b="0" i="0" u="none" strike="noStrike" dirty="0">
                <a:solidFill>
                  <a:srgbClr val="444444"/>
                </a:solidFill>
                <a:effectLst/>
                <a:latin typeface="Guardian TextSans Web"/>
                <a:hlinkClick r:id="rId5"/>
              </a:rPr>
              <a:t>Colin P. West, MD, PhD</a:t>
            </a:r>
            <a:r>
              <a:rPr lang="en-US" b="0" i="0" u="none" strike="noStrike" baseline="30000" dirty="0">
                <a:solidFill>
                  <a:srgbClr val="444444"/>
                </a:solidFill>
                <a:effectLst/>
                <a:latin typeface="Guardian TextSans Web"/>
                <a:hlinkClick r:id="rId5"/>
              </a:rPr>
              <a:t>4,5</a:t>
            </a:r>
            <a:r>
              <a:rPr lang="en-US" b="0" i="0" dirty="0">
                <a:solidFill>
                  <a:srgbClr val="333333"/>
                </a:solidFill>
                <a:effectLst/>
                <a:latin typeface="Guardian TextSans Web"/>
              </a:rPr>
              <a:t>; </a:t>
            </a:r>
            <a:r>
              <a:rPr lang="en-US" b="0" i="0" u="sng" dirty="0">
                <a:solidFill>
                  <a:srgbClr val="444444"/>
                </a:solidFill>
                <a:effectLst/>
                <a:latin typeface="Guardian TextSans Web"/>
              </a:rPr>
              <a:t>et </a:t>
            </a:r>
            <a:r>
              <a:rPr lang="en-US" b="0" i="0" u="sng" dirty="0" err="1">
                <a:solidFill>
                  <a:srgbClr val="444444"/>
                </a:solidFill>
                <a:effectLst/>
                <a:latin typeface="Guardian TextSans Web"/>
              </a:rPr>
              <a:t>al</a:t>
            </a:r>
            <a:r>
              <a:rPr lang="en-US" b="0" i="0" u="none" strike="noStrike" dirty="0" err="1">
                <a:solidFill>
                  <a:srgbClr val="444444"/>
                </a:solidFill>
                <a:effectLst/>
                <a:latin typeface="Guardian TextSans Web"/>
                <a:hlinkClick r:id="rId6"/>
              </a:rPr>
              <a:t>Christine</a:t>
            </a:r>
            <a:r>
              <a:rPr lang="en-US" b="0" i="0" u="none" strike="noStrike" dirty="0">
                <a:solidFill>
                  <a:srgbClr val="444444"/>
                </a:solidFill>
                <a:effectLst/>
                <a:latin typeface="Guardian TextSans Web"/>
                <a:hlinkClick r:id="rId6"/>
              </a:rPr>
              <a:t> A. </a:t>
            </a:r>
            <a:r>
              <a:rPr lang="en-US" b="0" i="0" u="none" strike="noStrike" dirty="0" err="1">
                <a:solidFill>
                  <a:srgbClr val="444444"/>
                </a:solidFill>
                <a:effectLst/>
                <a:latin typeface="Guardian TextSans Web"/>
                <a:hlinkClick r:id="rId6"/>
              </a:rPr>
              <a:t>Sinsky</a:t>
            </a:r>
            <a:r>
              <a:rPr lang="en-US" b="0" i="0" u="none" strike="noStrike" dirty="0">
                <a:solidFill>
                  <a:srgbClr val="444444"/>
                </a:solidFill>
                <a:effectLst/>
                <a:latin typeface="Guardian TextSans Web"/>
                <a:hlinkClick r:id="rId6"/>
              </a:rPr>
              <a:t>, MD</a:t>
            </a:r>
            <a:r>
              <a:rPr lang="en-US" b="0" i="0" u="none" strike="noStrike" baseline="30000" dirty="0">
                <a:solidFill>
                  <a:srgbClr val="444444"/>
                </a:solidFill>
                <a:effectLst/>
                <a:latin typeface="Guardian TextSans Web"/>
                <a:hlinkClick r:id="rId6"/>
              </a:rPr>
              <a:t>6</a:t>
            </a:r>
            <a:r>
              <a:rPr lang="en-US" b="0" i="0" dirty="0">
                <a:solidFill>
                  <a:srgbClr val="333333"/>
                </a:solidFill>
                <a:effectLst/>
                <a:latin typeface="Guardian TextSans Web"/>
              </a:rPr>
              <a:t>; </a:t>
            </a:r>
            <a:r>
              <a:rPr lang="en-US" b="0" i="0" u="none" strike="noStrike" dirty="0">
                <a:solidFill>
                  <a:srgbClr val="444444"/>
                </a:solidFill>
                <a:effectLst/>
                <a:latin typeface="Guardian TextSans Web"/>
                <a:hlinkClick r:id="rId7"/>
              </a:rPr>
              <a:t>Mickey T. </a:t>
            </a:r>
            <a:r>
              <a:rPr lang="en-US" b="0" i="0" u="none" strike="noStrike" dirty="0" err="1">
                <a:solidFill>
                  <a:srgbClr val="444444"/>
                </a:solidFill>
                <a:effectLst/>
                <a:latin typeface="Guardian TextSans Web"/>
                <a:hlinkClick r:id="rId7"/>
              </a:rPr>
              <a:t>Trockel</a:t>
            </a:r>
            <a:r>
              <a:rPr lang="en-US" b="0" i="0" u="none" strike="noStrike" dirty="0">
                <a:solidFill>
                  <a:srgbClr val="444444"/>
                </a:solidFill>
                <a:effectLst/>
                <a:latin typeface="Guardian TextSans Web"/>
                <a:hlinkClick r:id="rId7"/>
              </a:rPr>
              <a:t>, MD, PhD</a:t>
            </a:r>
            <a:r>
              <a:rPr lang="en-US" b="0" i="0" u="none" strike="noStrike" baseline="30000" dirty="0">
                <a:solidFill>
                  <a:srgbClr val="444444"/>
                </a:solidFill>
                <a:effectLst/>
                <a:latin typeface="Guardian TextSans Web"/>
                <a:hlinkClick r:id="rId7"/>
              </a:rPr>
              <a:t>7</a:t>
            </a:r>
            <a:r>
              <a:rPr lang="en-US" b="0" i="0" dirty="0">
                <a:solidFill>
                  <a:srgbClr val="333333"/>
                </a:solidFill>
                <a:effectLst/>
                <a:latin typeface="Guardian TextSans Web"/>
              </a:rPr>
              <a:t>; </a:t>
            </a:r>
            <a:r>
              <a:rPr lang="en-US" b="0" i="0" u="none" strike="noStrike" dirty="0">
                <a:solidFill>
                  <a:srgbClr val="444444"/>
                </a:solidFill>
                <a:effectLst/>
                <a:latin typeface="Guardian TextSans Web"/>
                <a:hlinkClick r:id="rId8"/>
              </a:rPr>
              <a:t>Laurence </a:t>
            </a:r>
            <a:r>
              <a:rPr lang="en-US" b="0" i="0" u="none" strike="noStrike" dirty="0" err="1">
                <a:solidFill>
                  <a:srgbClr val="444444"/>
                </a:solidFill>
                <a:effectLst/>
                <a:latin typeface="Guardian TextSans Web"/>
                <a:hlinkClick r:id="rId8"/>
              </a:rPr>
              <a:t>Nedelec</a:t>
            </a:r>
            <a:r>
              <a:rPr lang="en-US" b="0" i="0" u="none" strike="noStrike" dirty="0">
                <a:solidFill>
                  <a:srgbClr val="444444"/>
                </a:solidFill>
                <a:effectLst/>
                <a:latin typeface="Guardian TextSans Web"/>
                <a:hlinkClick r:id="rId8"/>
              </a:rPr>
              <a:t>, PhD</a:t>
            </a:r>
            <a:r>
              <a:rPr lang="en-US" b="0" i="0" u="none" strike="noStrike" baseline="30000" dirty="0">
                <a:solidFill>
                  <a:srgbClr val="444444"/>
                </a:solidFill>
                <a:effectLst/>
                <a:latin typeface="Guardian TextSans Web"/>
                <a:hlinkClick r:id="rId8"/>
              </a:rPr>
              <a:t>3</a:t>
            </a:r>
            <a:r>
              <a:rPr lang="en-US" b="0" i="0" dirty="0">
                <a:solidFill>
                  <a:srgbClr val="333333"/>
                </a:solidFill>
                <a:effectLst/>
                <a:latin typeface="Guardian TextSans Web"/>
              </a:rPr>
              <a:t>; </a:t>
            </a:r>
            <a:r>
              <a:rPr lang="en-US" b="0" i="0" u="none" strike="noStrike" dirty="0">
                <a:solidFill>
                  <a:srgbClr val="444444"/>
                </a:solidFill>
                <a:effectLst/>
                <a:latin typeface="Guardian TextSans Web"/>
                <a:hlinkClick r:id="rId9"/>
              </a:rPr>
              <a:t>Yvonne A. Maldonado, MD</a:t>
            </a:r>
            <a:r>
              <a:rPr lang="en-US" b="0" i="0" u="none" strike="noStrike" baseline="30000" dirty="0">
                <a:solidFill>
                  <a:srgbClr val="444444"/>
                </a:solidFill>
                <a:effectLst/>
                <a:latin typeface="Guardian TextSans Web"/>
                <a:hlinkClick r:id="rId9"/>
              </a:rPr>
              <a:t>1,8</a:t>
            </a:r>
            <a:r>
              <a:rPr lang="en-US" b="0" i="0" dirty="0">
                <a:solidFill>
                  <a:srgbClr val="333333"/>
                </a:solidFill>
                <a:effectLst/>
                <a:latin typeface="Guardian TextSans Web"/>
              </a:rPr>
              <a:t>; </a:t>
            </a:r>
            <a:r>
              <a:rPr lang="en-US" b="0" i="0" u="none" strike="noStrike" dirty="0">
                <a:solidFill>
                  <a:srgbClr val="444444"/>
                </a:solidFill>
                <a:effectLst/>
                <a:latin typeface="Guardian TextSans Web"/>
                <a:hlinkClick r:id="rId10"/>
              </a:rPr>
              <a:t>Michael </a:t>
            </a:r>
            <a:r>
              <a:rPr lang="en-US" b="0" i="0" u="none" strike="noStrike" dirty="0" err="1">
                <a:solidFill>
                  <a:srgbClr val="444444"/>
                </a:solidFill>
                <a:effectLst/>
                <a:latin typeface="Guardian TextSans Web"/>
                <a:hlinkClick r:id="rId10"/>
              </a:rPr>
              <a:t>Tutty</a:t>
            </a:r>
            <a:r>
              <a:rPr lang="en-US" b="0" i="0" u="none" strike="noStrike" dirty="0">
                <a:solidFill>
                  <a:srgbClr val="444444"/>
                </a:solidFill>
                <a:effectLst/>
                <a:latin typeface="Guardian TextSans Web"/>
                <a:hlinkClick r:id="rId10"/>
              </a:rPr>
              <a:t>, PhD</a:t>
            </a:r>
            <a:r>
              <a:rPr lang="en-US" b="0" i="0" u="none" strike="noStrike" baseline="30000" dirty="0">
                <a:solidFill>
                  <a:srgbClr val="444444"/>
                </a:solidFill>
                <a:effectLst/>
                <a:latin typeface="Guardian TextSans Web"/>
                <a:hlinkClick r:id="rId10"/>
              </a:rPr>
              <a:t>6</a:t>
            </a:r>
            <a:r>
              <a:rPr lang="en-US" b="0" i="0" dirty="0">
                <a:solidFill>
                  <a:srgbClr val="333333"/>
                </a:solidFill>
                <a:effectLst/>
                <a:latin typeface="Guardian TextSans Web"/>
              </a:rPr>
              <a:t>; </a:t>
            </a:r>
            <a:r>
              <a:rPr lang="en-US" b="0" i="0" u="none" strike="noStrike" dirty="0">
                <a:solidFill>
                  <a:srgbClr val="444444"/>
                </a:solidFill>
                <a:effectLst/>
                <a:latin typeface="Guardian TextSans Web"/>
                <a:hlinkClick r:id="rId11"/>
              </a:rPr>
              <a:t>Liselotte N. </a:t>
            </a:r>
            <a:r>
              <a:rPr lang="en-US" b="0" i="0" u="none" strike="noStrike" dirty="0" err="1">
                <a:solidFill>
                  <a:srgbClr val="444444"/>
                </a:solidFill>
                <a:effectLst/>
                <a:latin typeface="Guardian TextSans Web"/>
                <a:hlinkClick r:id="rId11"/>
              </a:rPr>
              <a:t>Dyrbye</a:t>
            </a:r>
            <a:r>
              <a:rPr lang="en-US" b="0" i="0" u="none" strike="noStrike" dirty="0">
                <a:solidFill>
                  <a:srgbClr val="444444"/>
                </a:solidFill>
                <a:effectLst/>
                <a:latin typeface="Guardian TextSans Web"/>
                <a:hlinkClick r:id="rId11"/>
              </a:rPr>
              <a:t>, MD, MHPE</a:t>
            </a:r>
            <a:r>
              <a:rPr lang="en-US" b="0" i="0" u="none" strike="noStrike" baseline="30000" dirty="0">
                <a:solidFill>
                  <a:srgbClr val="444444"/>
                </a:solidFill>
                <a:effectLst/>
                <a:latin typeface="Guardian TextSans Web"/>
                <a:hlinkClick r:id="rId11"/>
              </a:rPr>
              <a:t>4</a:t>
            </a:r>
            <a:r>
              <a:rPr lang="en-US" b="0" i="0" dirty="0">
                <a:solidFill>
                  <a:srgbClr val="333333"/>
                </a:solidFill>
                <a:effectLst/>
                <a:latin typeface="Guardian TextSans Web"/>
              </a:rPr>
              <a:t>; </a:t>
            </a:r>
            <a:r>
              <a:rPr lang="en-US" b="0" i="0" u="none" strike="noStrike" dirty="0">
                <a:solidFill>
                  <a:srgbClr val="444444"/>
                </a:solidFill>
                <a:effectLst/>
                <a:latin typeface="Guardian TextSans Web"/>
                <a:hlinkClick r:id="rId12"/>
              </a:rPr>
              <a:t>Magali </a:t>
            </a:r>
            <a:r>
              <a:rPr lang="en-US" b="0" i="0" u="none" strike="noStrike" dirty="0" err="1">
                <a:solidFill>
                  <a:srgbClr val="444444"/>
                </a:solidFill>
                <a:effectLst/>
                <a:latin typeface="Guardian TextSans Web"/>
                <a:hlinkClick r:id="rId12"/>
              </a:rPr>
              <a:t>Fassiotto</a:t>
            </a:r>
            <a:r>
              <a:rPr lang="en-US" b="0" i="0" u="none" strike="noStrike" dirty="0">
                <a:solidFill>
                  <a:srgbClr val="444444"/>
                </a:solidFill>
                <a:effectLst/>
                <a:latin typeface="Guardian TextSans Web"/>
                <a:hlinkClick r:id="rId12"/>
              </a:rPr>
              <a:t>, PhD</a:t>
            </a:r>
            <a:r>
              <a:rPr lang="en-US" b="0" i="0" u="none" strike="noStrike" baseline="30000" dirty="0">
                <a:solidFill>
                  <a:srgbClr val="444444"/>
                </a:solidFill>
                <a:effectLst/>
                <a:latin typeface="Guardian TextSans Web"/>
                <a:hlinkClick r:id="rId12"/>
              </a:rPr>
              <a:t>1</a:t>
            </a:r>
            <a:endParaRPr lang="en-US" b="0" i="0" dirty="0">
              <a:solidFill>
                <a:srgbClr val="333333"/>
              </a:solidFill>
              <a:effectLst/>
              <a:latin typeface="Guardian TextSans Web"/>
            </a:endParaRPr>
          </a:p>
          <a:p>
            <a:pPr algn="l"/>
            <a:r>
              <a:rPr lang="en-US" b="0" i="0" u="none" strike="noStrike" dirty="0">
                <a:solidFill>
                  <a:srgbClr val="9E1F63"/>
                </a:solidFill>
                <a:effectLst/>
                <a:latin typeface="Guardian TextSans Web"/>
              </a:rPr>
              <a:t>Author Affiliations</a:t>
            </a:r>
            <a:r>
              <a:rPr lang="en-US" b="0" i="0" dirty="0">
                <a:solidFill>
                  <a:srgbClr val="444444"/>
                </a:solidFill>
                <a:effectLst/>
                <a:latin typeface="Guardian TextSans Web"/>
              </a:rPr>
              <a:t> </a:t>
            </a:r>
            <a:r>
              <a:rPr lang="en-US" b="0" i="0" u="none" strike="noStrike" dirty="0">
                <a:solidFill>
                  <a:srgbClr val="9E1F63"/>
                </a:solidFill>
                <a:effectLst/>
                <a:latin typeface="Guardian TextSans Web"/>
                <a:hlinkClick r:id="rId13"/>
              </a:rPr>
              <a:t>Article Information</a:t>
            </a:r>
            <a:endParaRPr lang="en-US" b="0" i="0" dirty="0">
              <a:solidFill>
                <a:srgbClr val="444444"/>
              </a:solidFill>
              <a:effectLst/>
              <a:latin typeface="Guardian TextSans Web"/>
            </a:endParaRPr>
          </a:p>
          <a:p>
            <a:pPr algn="l"/>
            <a:r>
              <a:rPr lang="en-US" b="0" i="1" dirty="0">
                <a:solidFill>
                  <a:srgbClr val="333333"/>
                </a:solidFill>
                <a:effectLst/>
                <a:latin typeface="Guardian TextSans Web"/>
              </a:rPr>
              <a:t>JAMA </a:t>
            </a:r>
            <a:r>
              <a:rPr lang="en-US" b="0" i="1" dirty="0" err="1">
                <a:solidFill>
                  <a:srgbClr val="333333"/>
                </a:solidFill>
                <a:effectLst/>
                <a:latin typeface="Guardian TextSans Web"/>
              </a:rPr>
              <a:t>Netw</a:t>
            </a:r>
            <a:r>
              <a:rPr lang="en-US" b="0" i="1" dirty="0">
                <a:solidFill>
                  <a:srgbClr val="333333"/>
                </a:solidFill>
                <a:effectLst/>
                <a:latin typeface="Guardian TextSans Web"/>
              </a:rPr>
              <a:t> Open. </a:t>
            </a:r>
            <a:r>
              <a:rPr lang="en-US" b="0" i="0" dirty="0">
                <a:solidFill>
                  <a:srgbClr val="333333"/>
                </a:solidFill>
                <a:effectLst/>
                <a:latin typeface="Guardian TextSans Web"/>
              </a:rPr>
              <a:t>2020;3(8):e2012762. doi:10.1001/jamanetworkopen.2020.12762</a:t>
            </a:r>
          </a:p>
          <a:p>
            <a:endParaRPr lang="en-US" dirty="0"/>
          </a:p>
        </p:txBody>
      </p:sp>
      <p:sp>
        <p:nvSpPr>
          <p:cNvPr id="4" name="Slide Number Placeholder 3"/>
          <p:cNvSpPr>
            <a:spLocks noGrp="1"/>
          </p:cNvSpPr>
          <p:nvPr>
            <p:ph type="sldNum" sz="quarter" idx="5"/>
          </p:nvPr>
        </p:nvSpPr>
        <p:spPr/>
        <p:txBody>
          <a:bodyPr/>
          <a:lstStyle/>
          <a:p>
            <a:fld id="{DF1E027A-0A7D-47EF-813D-C15571B0DAD7}" type="slidenum">
              <a:rPr lang="en-US" smtClean="0"/>
              <a:t>12</a:t>
            </a:fld>
            <a:endParaRPr lang="en-US"/>
          </a:p>
        </p:txBody>
      </p:sp>
    </p:spTree>
    <p:extLst>
      <p:ext uri="{BB962C8B-B14F-4D97-AF65-F5344CB8AC3E}">
        <p14:creationId xmlns:p14="http://schemas.microsoft.com/office/powerpoint/2010/main" val="2835352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perceived stigma towards part time work and taking time off work </a:t>
            </a:r>
          </a:p>
          <a:p>
            <a:r>
              <a:rPr lang="en-US" dirty="0"/>
              <a:t>Why do we waste all our money on women who don’t work full time?</a:t>
            </a:r>
          </a:p>
          <a:p>
            <a:endParaRPr lang="en-US" dirty="0"/>
          </a:p>
          <a:p>
            <a:r>
              <a:rPr lang="en-US" dirty="0"/>
              <a:t>Statistic from How to be a Rockstar Doctor (this includes professional and unwaged activities)</a:t>
            </a:r>
          </a:p>
          <a:p>
            <a:endParaRPr lang="en-US" dirty="0"/>
          </a:p>
          <a:p>
            <a:r>
              <a:rPr lang="en-US" dirty="0"/>
              <a:t>A micro inequality example is that Dr. x  is paid a reduced salary for working part time by not being eligible for additional perks that full time faculty receive, but she is also “working” during her off time, checking the computer, looking for labs, doing med refills etc. </a:t>
            </a:r>
          </a:p>
          <a:p>
            <a:endParaRPr lang="en-US" dirty="0"/>
          </a:p>
          <a:p>
            <a:r>
              <a:rPr lang="en-US" dirty="0"/>
              <a:t>Over the entire length of their career, women earn less than men, despite increased work productivity, (women see more patients per office hour, about 17% more on average, over time)</a:t>
            </a:r>
          </a:p>
          <a:p>
            <a:r>
              <a:rPr lang="en-US" dirty="0"/>
              <a:t>Women PCPs earn about 70% as much as male physicians. </a:t>
            </a:r>
          </a:p>
          <a:p>
            <a:r>
              <a:rPr lang="en-US" dirty="0"/>
              <a:t>Women physicians also have higher rates of successful suicide </a:t>
            </a:r>
          </a:p>
          <a:p>
            <a:r>
              <a:rPr lang="en-US" dirty="0"/>
              <a:t>Women physicians spend 40-60 percent more time talking with patients, engage in more positive talk, partnership building, question asking, and information giving (from Rockstar Doctors)</a:t>
            </a:r>
          </a:p>
          <a:p>
            <a:endParaRPr lang="en-US" dirty="0"/>
          </a:p>
          <a:p>
            <a:r>
              <a:rPr lang="en-US" dirty="0"/>
              <a:t>Women physicians see more female patients, more patients with complex psychosocial problems, spend longer with patients, and perform more preventative medicine.</a:t>
            </a:r>
          </a:p>
          <a:p>
            <a:endParaRPr lang="en-US" dirty="0"/>
          </a:p>
          <a:p>
            <a:r>
              <a:rPr lang="en-US" dirty="0"/>
              <a:t>Women have a 1.6 odd of reporting burnout compared to men</a:t>
            </a:r>
          </a:p>
          <a:p>
            <a:r>
              <a:rPr lang="en-US" dirty="0"/>
              <a:t>And this burnout significantly increases with working more than 40 hours per week</a:t>
            </a:r>
          </a:p>
          <a:p>
            <a:r>
              <a:rPr lang="en-US" dirty="0"/>
              <a:t>(Journal of Gen Internal Medicine Volume 15, Issue 6, pages 372-380 June 2000)</a:t>
            </a:r>
          </a:p>
          <a:p>
            <a:endParaRPr lang="en-US" dirty="0"/>
          </a:p>
          <a:p>
            <a:r>
              <a:rPr lang="en-US" dirty="0"/>
              <a:t>Both men and women report that challenges in work-life integration contribute to burnout. However, men and women defi ne work-life integration diff </a:t>
            </a:r>
            <a:r>
              <a:rPr lang="en-US" dirty="0" err="1"/>
              <a:t>erently</a:t>
            </a:r>
            <a:r>
              <a:rPr lang="en-US" dirty="0"/>
              <a:t> [25,26]. </a:t>
            </a:r>
            <a:r>
              <a:rPr lang="en-US" dirty="0" err="1"/>
              <a:t>Tdepression</a:t>
            </a:r>
            <a:r>
              <a:rPr lang="en-US" dirty="0"/>
              <a:t> have been reported as early as six months into the fi </a:t>
            </a:r>
            <a:r>
              <a:rPr lang="en-US" dirty="0" err="1"/>
              <a:t>rst</a:t>
            </a:r>
            <a:r>
              <a:rPr lang="en-US" dirty="0"/>
              <a:t> postgraduate year and are more common among women than among men [27]. Women are more likely to perform most of the work within the home, and this leads to increased time pressures and fewer opportunities for self-care. Women are more likely than men to have partners who are employed full time. Women employed full time spend 8.5 additional hours per week on child care and other domestic activities, including care for elderly parents [28]. On average, women who are employed and whose partners also work perform an additional two hours of work at home per day, an increase three times higher than that reported by men whose partners work</a:t>
            </a:r>
          </a:p>
          <a:p>
            <a:r>
              <a:rPr lang="en-US" dirty="0"/>
              <a:t>Women physicians are often victims of bias and discrimination. Discrimination includes disparaging or disrespectful treatment or comments; lack of career promotion; and disparities in resources (including fi - </a:t>
            </a:r>
            <a:r>
              <a:rPr lang="en-US" dirty="0" err="1"/>
              <a:t>nancial</a:t>
            </a:r>
            <a:r>
              <a:rPr lang="en-US" dirty="0"/>
              <a:t> and administrative support), rewards, and reimbursement. More than 70 percent of women physicians report experiencing gender discrimination [30]. Women who belong to racial or ethnic minority groups may face additional discrimination at all levels of their careers, impacting their sense of well-being and their perception of work stress [31]. Sources of bias and discrimination include more senior physicians, administrators, peers, allied health professionals, and patients. Gender bias and discrimination, which may be unconscious, can leave victims feeling marginalized and disenfranchised, adversely </a:t>
            </a:r>
            <a:r>
              <a:rPr lang="en-US" dirty="0" err="1"/>
              <a:t>aff</a:t>
            </a:r>
            <a:r>
              <a:rPr lang="en-US" dirty="0"/>
              <a:t> </a:t>
            </a:r>
            <a:r>
              <a:rPr lang="en-US" dirty="0" err="1"/>
              <a:t>ecting</a:t>
            </a:r>
            <a:r>
              <a:rPr lang="en-US" dirty="0"/>
              <a:t> their self-</a:t>
            </a:r>
            <a:r>
              <a:rPr lang="en-US" dirty="0" err="1"/>
              <a:t>confi</a:t>
            </a:r>
            <a:r>
              <a:rPr lang="en-US" dirty="0"/>
              <a:t> </a:t>
            </a:r>
            <a:r>
              <a:rPr lang="en-US" dirty="0" err="1"/>
              <a:t>dence</a:t>
            </a:r>
            <a:r>
              <a:rPr lang="en-US" dirty="0"/>
              <a:t> and career advancement [30]. Bias, often unconscious, can result in diff </a:t>
            </a:r>
            <a:r>
              <a:rPr lang="en-US" dirty="0" err="1"/>
              <a:t>ering</a:t>
            </a:r>
            <a:r>
              <a:rPr lang="en-US" dirty="0"/>
              <a:t> </a:t>
            </a:r>
            <a:r>
              <a:rPr lang="en-US" dirty="0" err="1"/>
              <a:t>dayto</a:t>
            </a:r>
            <a:r>
              <a:rPr lang="en-US" dirty="0"/>
              <a:t>-day experiences for men and women. Men and women academic physicians frequently receive diff </a:t>
            </a:r>
            <a:r>
              <a:rPr lang="en-US" dirty="0" err="1"/>
              <a:t>erent</a:t>
            </a:r>
            <a:r>
              <a:rPr lang="en-US" dirty="0"/>
              <a:t> levels of fi </a:t>
            </a:r>
            <a:r>
              <a:rPr lang="en-US" dirty="0" err="1"/>
              <a:t>nancial</a:t>
            </a:r>
            <a:r>
              <a:rPr lang="en-US" dirty="0"/>
              <a:t> support at the beginning of their careers and also experience disparities in mentoring and sponsorship throughout their careers [32,33,34]. Women physicians consistently earn less than their male colleagues across multiple specialties [35], despite similar levels of clinical or academic productivity. Women are less likely than men to be speakers at grand rounds. </a:t>
            </a:r>
          </a:p>
          <a:p>
            <a:r>
              <a:rPr lang="en-US" dirty="0"/>
              <a:t>A review of introductions of grand rounds speakers at two internal medicine departments found that men who introduced speakers </a:t>
            </a:r>
          </a:p>
          <a:p>
            <a:endParaRPr lang="en-US" dirty="0"/>
          </a:p>
          <a:p>
            <a:r>
              <a:rPr lang="en-US" dirty="0"/>
              <a:t>were more likely to use professional titles if the speaker was a man but more likely to use informal address, typically fi </a:t>
            </a:r>
            <a:r>
              <a:rPr lang="en-US" dirty="0" err="1"/>
              <a:t>rst</a:t>
            </a:r>
            <a:r>
              <a:rPr lang="en-US" dirty="0"/>
              <a:t> name only, if the speaker was a woman. </a:t>
            </a:r>
          </a:p>
          <a:p>
            <a:endParaRPr lang="en-US" dirty="0"/>
          </a:p>
          <a:p>
            <a:r>
              <a:rPr lang="en-US" dirty="0"/>
              <a:t>Gender-related bias seems to be even more prevalent among women physicians who are mothers. In a survey of an online group of physician mothers, </a:t>
            </a:r>
            <a:r>
              <a:rPr lang="en-US" dirty="0" err="1"/>
              <a:t>onethird</a:t>
            </a:r>
            <a:r>
              <a:rPr lang="en-US" dirty="0"/>
              <a:t> of respondents noted experiencing discrimination related to their role as a mother. Among those who experienced discrimination, almost 90 percent reported that this was related to pregnancy or maternity leave; almost half were subjected to disrespectful comments from support staff about breastfeeding. Exposure to maternal discrimination was associated with an increased incidence of self-reported burnout [40]. In addition, women who are mothers have reported being held to higher standards, experiencing lack of support during pregnancy and the postpartum period, and having even more limited opportunities for career advancement, as though they were being “punished” for becoming mothers [41]. The reported incidence of burnout rises even higher if women physicians are caring for someone with a serious health problem or disability (e.g., child, partner, parent, other relative), in addition to a child [42]. </a:t>
            </a:r>
          </a:p>
          <a:p>
            <a:endParaRPr lang="en-US" dirty="0"/>
          </a:p>
          <a:p>
            <a:r>
              <a:rPr lang="en-US" dirty="0"/>
              <a:t>Lack of autonomy or control can also contribute to burnout. A large survey of primary care physicians revealed that women are less likely to believe that they have </a:t>
            </a:r>
            <a:r>
              <a:rPr lang="en-US" dirty="0" err="1"/>
              <a:t>suffi</a:t>
            </a:r>
            <a:r>
              <a:rPr lang="en-US" dirty="0"/>
              <a:t> </a:t>
            </a:r>
            <a:r>
              <a:rPr lang="en-US" dirty="0" err="1"/>
              <a:t>cient</a:t>
            </a:r>
            <a:r>
              <a:rPr lang="en-US" dirty="0"/>
              <a:t> time to see patients during </a:t>
            </a:r>
            <a:r>
              <a:rPr lang="en-US" dirty="0" err="1"/>
              <a:t>offi</a:t>
            </a:r>
            <a:r>
              <a:rPr lang="en-US" dirty="0"/>
              <a:t> </a:t>
            </a:r>
            <a:r>
              <a:rPr lang="en-US" dirty="0" err="1"/>
              <a:t>ce</a:t>
            </a:r>
            <a:r>
              <a:rPr lang="en-US" dirty="0"/>
              <a:t> visits and that women report having less control over their workload and their schedules than men physicians do [17]. Institutional pressures to perform administrative tasks and support patients’ emotional needs may disproportionately </a:t>
            </a:r>
            <a:r>
              <a:rPr lang="en-US" dirty="0" err="1"/>
              <a:t>aff</a:t>
            </a:r>
            <a:r>
              <a:rPr lang="en-US" dirty="0"/>
              <a:t> </a:t>
            </a:r>
            <a:r>
              <a:rPr lang="en-US" dirty="0" err="1"/>
              <a:t>ect</a:t>
            </a:r>
            <a:r>
              <a:rPr lang="en-US" dirty="0"/>
              <a:t> women, because women are more frequently </a:t>
            </a:r>
            <a:r>
              <a:rPr lang="en-US" dirty="0" err="1"/>
              <a:t>identifi</a:t>
            </a:r>
            <a:r>
              <a:rPr lang="en-US" dirty="0"/>
              <a:t> ed culturally as caretakers and nurturers. Women physicians spend, on average, two minutes more on each patient visit than men physicians and are more likely to explore socioemotional and psychosocial issues during the visit [52]. The gendered approach to patient care, called “the motherly approach,” has been described as personally draining for women surgeons over time and has also been described as leading to compassion fatigue [25,53]. Gendered expectations from patients may also contribute to diff </a:t>
            </a:r>
            <a:r>
              <a:rPr lang="en-US" dirty="0" err="1"/>
              <a:t>erential</a:t>
            </a:r>
            <a:r>
              <a:rPr lang="en-US" dirty="0"/>
              <a:t> stresses experienced by women and men physicians [54]. Individual Factors Some physicians may be more susceptible to burnout</a:t>
            </a:r>
          </a:p>
          <a:p>
            <a:endParaRPr lang="en-US" dirty="0"/>
          </a:p>
          <a:p>
            <a:r>
              <a:rPr lang="en-US" dirty="0"/>
              <a:t>Women physicians are much more likely than men physicians to be victims of workplace sexual harassment, which can range from sexist comments to sexual coercion and assault [46]. In addition, women who belong to a sexual minority group are at risk of experiencing harassment based on their sexual orientation [47]. Workplace sexual harassment and bullying have been linked to mental health issues, such as depression and anxiety, and may contribute to the development of burnout among victims of both direct and indirect harassment [48,49,50]. Women physicians who have been victims of sexual harassment note that the experiences negatively </a:t>
            </a:r>
            <a:r>
              <a:rPr lang="en-US" dirty="0" err="1"/>
              <a:t>aff</a:t>
            </a:r>
            <a:r>
              <a:rPr lang="en-US" dirty="0"/>
              <a:t> </a:t>
            </a:r>
            <a:r>
              <a:rPr lang="en-US" dirty="0" err="1"/>
              <a:t>ected</a:t>
            </a:r>
            <a:r>
              <a:rPr lang="en-US" dirty="0"/>
              <a:t> their self-</a:t>
            </a:r>
            <a:r>
              <a:rPr lang="en-US" dirty="0" err="1"/>
              <a:t>confi</a:t>
            </a:r>
            <a:r>
              <a:rPr lang="en-US" dirty="0"/>
              <a:t> </a:t>
            </a:r>
            <a:r>
              <a:rPr lang="en-US" dirty="0" err="1"/>
              <a:t>dence</a:t>
            </a:r>
            <a:r>
              <a:rPr lang="en-US" dirty="0"/>
              <a:t> and career advancement. Some victims even changed jobs or careers [30,51]. Women physicians (like many other victims) may not acknowledge or report instances of sexual assault because of concerns about </a:t>
            </a:r>
            <a:r>
              <a:rPr lang="en-US" dirty="0" err="1"/>
              <a:t>confi</a:t>
            </a:r>
            <a:r>
              <a:rPr lang="en-US" dirty="0"/>
              <a:t> </a:t>
            </a:r>
            <a:r>
              <a:rPr lang="en-US" dirty="0" err="1"/>
              <a:t>dentiality</a:t>
            </a:r>
            <a:r>
              <a:rPr lang="en-US" dirty="0"/>
              <a:t>, reprisal, and negative career consequences. </a:t>
            </a:r>
          </a:p>
          <a:p>
            <a:endParaRPr lang="en-US" dirty="0"/>
          </a:p>
        </p:txBody>
      </p:sp>
      <p:sp>
        <p:nvSpPr>
          <p:cNvPr id="4" name="Slide Number Placeholder 3"/>
          <p:cNvSpPr>
            <a:spLocks noGrp="1"/>
          </p:cNvSpPr>
          <p:nvPr>
            <p:ph type="sldNum" sz="quarter" idx="5"/>
          </p:nvPr>
        </p:nvSpPr>
        <p:spPr/>
        <p:txBody>
          <a:bodyPr/>
          <a:lstStyle/>
          <a:p>
            <a:fld id="{DF1E027A-0A7D-47EF-813D-C15571B0DAD7}" type="slidenum">
              <a:rPr lang="en-US" smtClean="0"/>
              <a:t>13</a:t>
            </a:fld>
            <a:endParaRPr lang="en-US"/>
          </a:p>
        </p:txBody>
      </p:sp>
    </p:spTree>
    <p:extLst>
      <p:ext uri="{BB962C8B-B14F-4D97-AF65-F5344CB8AC3E}">
        <p14:creationId xmlns:p14="http://schemas.microsoft.com/office/powerpoint/2010/main" val="3995038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workload- and the changing complexity of patients</a:t>
            </a:r>
          </a:p>
          <a:p>
            <a:r>
              <a:rPr lang="en-US" dirty="0"/>
              <a:t>Patients have gone from 1-2 problems to 10 or 20</a:t>
            </a:r>
          </a:p>
          <a:p>
            <a:r>
              <a:rPr lang="en-US" dirty="0"/>
              <a:t>Fewer diagnostic tests in the old days</a:t>
            </a:r>
          </a:p>
          <a:p>
            <a:r>
              <a:rPr lang="en-US" dirty="0"/>
              <a:t>Preventative protocols are more complex</a:t>
            </a:r>
          </a:p>
          <a:p>
            <a:r>
              <a:rPr lang="en-US" dirty="0"/>
              <a:t>Small practices have given way to more hospital based groups </a:t>
            </a:r>
          </a:p>
          <a:p>
            <a:endParaRPr lang="en-US" dirty="0"/>
          </a:p>
          <a:p>
            <a:r>
              <a:rPr lang="en-US" dirty="0"/>
              <a:t>Daily barriers and frustrations-a small change in an her may make 20 more clicks and 30 more seconds of time for something that used to take 5 seconds and a quick sig</a:t>
            </a:r>
          </a:p>
          <a:p>
            <a:endParaRPr lang="en-US" dirty="0"/>
          </a:p>
          <a:p>
            <a:r>
              <a:rPr lang="en-US" dirty="0"/>
              <a:t>A patient with 5 chronic diseases and 12 meds is discharged from a hospital and shows up for her new appt without any hospital records</a:t>
            </a:r>
          </a:p>
          <a:p>
            <a:endParaRPr lang="en-US" dirty="0"/>
          </a:p>
          <a:p>
            <a:r>
              <a:rPr lang="en-US" dirty="0"/>
              <a:t>Control of the work environment-practice setting, the days and hours worked, length of appts, rooming procedures (lower rates of burnout if physicians can spend 10-20 percent of time doing what is most meaningful to them-teaching, research, direct patient care)</a:t>
            </a:r>
          </a:p>
          <a:p>
            <a:r>
              <a:rPr lang="en-US" dirty="0"/>
              <a:t>Compensation models-flat salaries, vs RVU (relative value units) </a:t>
            </a:r>
          </a:p>
          <a:p>
            <a:r>
              <a:rPr lang="en-US" dirty="0"/>
              <a:t>Pay for call-an expected physician duty, or should be compensated</a:t>
            </a:r>
          </a:p>
          <a:p>
            <a:r>
              <a:rPr lang="en-US" dirty="0"/>
              <a:t>Performance bonuses, pay for administrative work</a:t>
            </a:r>
          </a:p>
          <a:p>
            <a:r>
              <a:rPr lang="en-US" dirty="0"/>
              <a:t>Several factors have reduced take home pay , most prominently insurers lowering reimbursement via RVU</a:t>
            </a:r>
          </a:p>
          <a:p>
            <a:r>
              <a:rPr lang="en-US" dirty="0"/>
              <a:t>Then physicians increase the number of patients seen,  own ambulatory centers, pursue higher pay for call coverage, find ways to cope with reduced income</a:t>
            </a:r>
          </a:p>
          <a:p>
            <a:r>
              <a:rPr lang="en-US" dirty="0"/>
              <a:t>There is a wide gap in financial reward vs effort in primary care</a:t>
            </a:r>
          </a:p>
          <a:p>
            <a:r>
              <a:rPr lang="en-US" dirty="0"/>
              <a:t>Diminished contact with colleagues (</a:t>
            </a:r>
            <a:r>
              <a:rPr lang="en-US" dirty="0" err="1"/>
              <a:t>ehr</a:t>
            </a:r>
            <a:r>
              <a:rPr lang="en-US" dirty="0"/>
              <a:t> driven shift in how clinicians review information with </a:t>
            </a:r>
            <a:r>
              <a:rPr lang="en-US" dirty="0" err="1"/>
              <a:t>eachother</a:t>
            </a:r>
            <a:r>
              <a:rPr lang="en-US" dirty="0"/>
              <a:t>) </a:t>
            </a:r>
          </a:p>
          <a:p>
            <a:r>
              <a:rPr lang="en-US" dirty="0"/>
              <a:t>Wachter describes doctors and nurses “just inches away staring at their computer screens without exchanging a word.” Digital doctor, hope , hype and harm in the computer age.</a:t>
            </a:r>
          </a:p>
          <a:p>
            <a:r>
              <a:rPr lang="en-US" dirty="0"/>
              <a:t>The loss of community in a hospital-the trip to the radiology wing in the basement of the hospital on rounds</a:t>
            </a:r>
          </a:p>
          <a:p>
            <a:r>
              <a:rPr lang="en-US" dirty="0"/>
              <a:t>Or the call to the subspecialist to discuss the reason for the consult</a:t>
            </a:r>
          </a:p>
        </p:txBody>
      </p:sp>
      <p:sp>
        <p:nvSpPr>
          <p:cNvPr id="4" name="Slide Number Placeholder 3"/>
          <p:cNvSpPr>
            <a:spLocks noGrp="1"/>
          </p:cNvSpPr>
          <p:nvPr>
            <p:ph type="sldNum" sz="quarter" idx="5"/>
          </p:nvPr>
        </p:nvSpPr>
        <p:spPr/>
        <p:txBody>
          <a:bodyPr/>
          <a:lstStyle/>
          <a:p>
            <a:fld id="{DF1E027A-0A7D-47EF-813D-C15571B0DAD7}" type="slidenum">
              <a:rPr lang="en-US" smtClean="0"/>
              <a:t>14</a:t>
            </a:fld>
            <a:endParaRPr lang="en-US"/>
          </a:p>
        </p:txBody>
      </p:sp>
    </p:spTree>
    <p:extLst>
      <p:ext uri="{BB962C8B-B14F-4D97-AF65-F5344CB8AC3E}">
        <p14:creationId xmlns:p14="http://schemas.microsoft.com/office/powerpoint/2010/main" val="3787035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Burnout is not whining but a predictable response to chronic stress</a:t>
            </a:r>
          </a:p>
        </p:txBody>
      </p:sp>
      <p:sp>
        <p:nvSpPr>
          <p:cNvPr id="4" name="Slide Number Placeholder 3"/>
          <p:cNvSpPr>
            <a:spLocks noGrp="1"/>
          </p:cNvSpPr>
          <p:nvPr>
            <p:ph type="sldNum" sz="quarter" idx="5"/>
          </p:nvPr>
        </p:nvSpPr>
        <p:spPr/>
        <p:txBody>
          <a:bodyPr/>
          <a:lstStyle/>
          <a:p>
            <a:fld id="{DF1E027A-0A7D-47EF-813D-C15571B0DAD7}" type="slidenum">
              <a:rPr lang="en-US" smtClean="0"/>
              <a:t>15</a:t>
            </a:fld>
            <a:endParaRPr lang="en-US"/>
          </a:p>
        </p:txBody>
      </p:sp>
    </p:spTree>
    <p:extLst>
      <p:ext uri="{BB962C8B-B14F-4D97-AF65-F5344CB8AC3E}">
        <p14:creationId xmlns:p14="http://schemas.microsoft.com/office/powerpoint/2010/main" val="322922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practice of medicine has become increasingly stressful, besides actual medical care, which has become more complex with science and technology advances, now there are new political and economic climates in healthcare as well.</a:t>
            </a:r>
          </a:p>
          <a:p>
            <a:r>
              <a:rPr lang="en-US" dirty="0"/>
              <a:t>Charting and prior auth-bearing down on you, declining reimbursement, 10 min visit</a:t>
            </a:r>
          </a:p>
          <a:p>
            <a:r>
              <a:rPr lang="en-US" dirty="0"/>
              <a:t>While you fantasize about an early retirement </a:t>
            </a:r>
          </a:p>
          <a:p>
            <a:r>
              <a:rPr lang="en-US" dirty="0"/>
              <a:t>The reality is we all go into medicine to help people, but somewhere along the line, time crunches, paperwork, minutiae, gets in the way, distracts us. We have to take control by getting “on-stage” (something that Rebekah Bernard describes in her book Rockstar Doctor) to learn to practice medicine in a way that leads to improved patient care and personal job satisfaction</a:t>
            </a:r>
          </a:p>
          <a:p>
            <a:endParaRPr lang="en-US" dirty="0"/>
          </a:p>
        </p:txBody>
      </p:sp>
      <p:sp>
        <p:nvSpPr>
          <p:cNvPr id="4" name="Slide Number Placeholder 3"/>
          <p:cNvSpPr>
            <a:spLocks noGrp="1"/>
          </p:cNvSpPr>
          <p:nvPr>
            <p:ph type="sldNum" sz="quarter" idx="5"/>
          </p:nvPr>
        </p:nvSpPr>
        <p:spPr/>
        <p:txBody>
          <a:bodyPr/>
          <a:lstStyle/>
          <a:p>
            <a:fld id="{DF1E027A-0A7D-47EF-813D-C15571B0DAD7}" type="slidenum">
              <a:rPr lang="en-US" smtClean="0"/>
              <a:t>16</a:t>
            </a:fld>
            <a:endParaRPr lang="en-US"/>
          </a:p>
        </p:txBody>
      </p:sp>
    </p:spTree>
    <p:extLst>
      <p:ext uri="{BB962C8B-B14F-4D97-AF65-F5344CB8AC3E}">
        <p14:creationId xmlns:p14="http://schemas.microsoft.com/office/powerpoint/2010/main" val="29608553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AMA 2015</a:t>
            </a:r>
          </a:p>
          <a:p>
            <a:r>
              <a:rPr lang="en-US" dirty="0"/>
              <a:t>From Preventing burnout</a:t>
            </a:r>
          </a:p>
        </p:txBody>
      </p:sp>
      <p:sp>
        <p:nvSpPr>
          <p:cNvPr id="4" name="Slide Number Placeholder 3"/>
          <p:cNvSpPr>
            <a:spLocks noGrp="1"/>
          </p:cNvSpPr>
          <p:nvPr>
            <p:ph type="sldNum" sz="quarter" idx="5"/>
          </p:nvPr>
        </p:nvSpPr>
        <p:spPr/>
        <p:txBody>
          <a:bodyPr/>
          <a:lstStyle/>
          <a:p>
            <a:fld id="{DF1E027A-0A7D-47EF-813D-C15571B0DAD7}" type="slidenum">
              <a:rPr lang="en-US" smtClean="0"/>
              <a:t>17</a:t>
            </a:fld>
            <a:endParaRPr lang="en-US"/>
          </a:p>
        </p:txBody>
      </p:sp>
    </p:spTree>
    <p:extLst>
      <p:ext uri="{BB962C8B-B14F-4D97-AF65-F5344CB8AC3E}">
        <p14:creationId xmlns:p14="http://schemas.microsoft.com/office/powerpoint/2010/main" val="3346120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referred to as the impostor experience, this syndrome is a pattern of thinking and behavior exhibited by individuals who cannot internalize their own successes and instead have a persistent fear that they do not deserve what they have achieved, despite objective evidence to the contrary [55]. Although fi </a:t>
            </a:r>
            <a:r>
              <a:rPr lang="en-US" dirty="0" err="1"/>
              <a:t>rst</a:t>
            </a:r>
            <a:r>
              <a:rPr lang="en-US" dirty="0"/>
              <a:t> described among high-achieving women, impostor syndrome is found among men and women and across professions. The syndrome has been observed in nurses and physician assistants, as well as physicians [55,56,57,58]. An exploratory study of impostor syndrome among medical students at one US institution found it to be present in 49.4 percent of women and 23.7 percent of men [59]. Impostor syndrome can persist among some physicians throughout their careers [60]. Some researchers have found a relationship between the presence of impostor syndrome and conditions such as anxiety, depression, and lower self-esteem among women [59,61]. There is less evidence exploring the role of </a:t>
            </a:r>
            <a:r>
              <a:rPr lang="en-US" dirty="0" err="1"/>
              <a:t>oth</a:t>
            </a:r>
            <a:endParaRPr lang="en-US" dirty="0"/>
          </a:p>
        </p:txBody>
      </p:sp>
      <p:sp>
        <p:nvSpPr>
          <p:cNvPr id="4" name="Slide Number Placeholder 3"/>
          <p:cNvSpPr>
            <a:spLocks noGrp="1"/>
          </p:cNvSpPr>
          <p:nvPr>
            <p:ph type="sldNum" sz="quarter" idx="5"/>
          </p:nvPr>
        </p:nvSpPr>
        <p:spPr/>
        <p:txBody>
          <a:bodyPr/>
          <a:lstStyle/>
          <a:p>
            <a:fld id="{DF1E027A-0A7D-47EF-813D-C15571B0DAD7}" type="slidenum">
              <a:rPr lang="en-US" smtClean="0"/>
              <a:t>18</a:t>
            </a:fld>
            <a:endParaRPr lang="en-US"/>
          </a:p>
        </p:txBody>
      </p:sp>
    </p:spTree>
    <p:extLst>
      <p:ext uri="{BB962C8B-B14F-4D97-AF65-F5344CB8AC3E}">
        <p14:creationId xmlns:p14="http://schemas.microsoft.com/office/powerpoint/2010/main" val="1855084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most serious causes of distress in physicians is the perception of having made a mistake.</a:t>
            </a:r>
          </a:p>
        </p:txBody>
      </p:sp>
      <p:sp>
        <p:nvSpPr>
          <p:cNvPr id="4" name="Slide Number Placeholder 3"/>
          <p:cNvSpPr>
            <a:spLocks noGrp="1"/>
          </p:cNvSpPr>
          <p:nvPr>
            <p:ph type="sldNum" sz="quarter" idx="5"/>
          </p:nvPr>
        </p:nvSpPr>
        <p:spPr/>
        <p:txBody>
          <a:bodyPr/>
          <a:lstStyle/>
          <a:p>
            <a:fld id="{DF1E027A-0A7D-47EF-813D-C15571B0DAD7}" type="slidenum">
              <a:rPr lang="en-US" smtClean="0"/>
              <a:t>19</a:t>
            </a:fld>
            <a:endParaRPr lang="en-US"/>
          </a:p>
        </p:txBody>
      </p:sp>
    </p:spTree>
    <p:extLst>
      <p:ext uri="{BB962C8B-B14F-4D97-AF65-F5344CB8AC3E}">
        <p14:creationId xmlns:p14="http://schemas.microsoft.com/office/powerpoint/2010/main" val="1117660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r>
              <a:rPr lang="en-US" dirty="0"/>
              <a:t>Maryland Behavioral Health Integration in Pediatric Primary Care or BHIPP is a Child</a:t>
            </a:r>
            <a:r>
              <a:rPr lang="en-US" baseline="0" dirty="0"/>
              <a:t> Psychiatry Access Program</a:t>
            </a:r>
            <a:r>
              <a:rPr lang="en-US" dirty="0"/>
              <a:t> that supports the capacity of primary care providers in Maryland to manage pediatric mental health concerns. We do this, currently, in a number of ways: 1. We offer a free behavioral health telephone consultation service, including resource and referral support, 2. education and training, 3. Through our partnership with Salisbury and Morgan State University, we offer co-location of social work interns at select primary care sites, 4. Web-based longitudinal learning through Project ECHO similar to today’s event, 5. Direct telepsychiatry and </a:t>
            </a:r>
            <a:r>
              <a:rPr lang="en-US" dirty="0" err="1"/>
              <a:t>telecounseling</a:t>
            </a:r>
            <a:r>
              <a:rPr lang="en-US" dirty="0"/>
              <a:t> services (coming soon) , 6. Care Coordination (coming soon)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F27713-1F29-4EDB-A872-FD4C7AE3C7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56011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from a study of surgeons from 2012 </a:t>
            </a:r>
          </a:p>
          <a:p>
            <a:r>
              <a:rPr lang="en-US" dirty="0"/>
              <a:t>From a 2012 study of residents</a:t>
            </a:r>
          </a:p>
          <a:p>
            <a:r>
              <a:rPr lang="en-US" dirty="0"/>
              <a:t>This is from a study by </a:t>
            </a:r>
            <a:r>
              <a:rPr lang="en-US" dirty="0" err="1"/>
              <a:t>Golkar</a:t>
            </a:r>
            <a:r>
              <a:rPr lang="en-US" dirty="0"/>
              <a:t> in 2016</a:t>
            </a:r>
          </a:p>
          <a:p>
            <a:r>
              <a:rPr lang="en-US" dirty="0"/>
              <a:t>Burnout and depression are independent predictors of reporting a recent major medical error ( </a:t>
            </a:r>
            <a:r>
              <a:rPr lang="en-US" dirty="0" err="1"/>
              <a:t>Shanafelt</a:t>
            </a:r>
            <a:r>
              <a:rPr lang="en-US" dirty="0"/>
              <a:t> 2010)</a:t>
            </a:r>
          </a:p>
        </p:txBody>
      </p:sp>
      <p:sp>
        <p:nvSpPr>
          <p:cNvPr id="4" name="Slide Number Placeholder 3"/>
          <p:cNvSpPr>
            <a:spLocks noGrp="1"/>
          </p:cNvSpPr>
          <p:nvPr>
            <p:ph type="sldNum" sz="quarter" idx="5"/>
          </p:nvPr>
        </p:nvSpPr>
        <p:spPr/>
        <p:txBody>
          <a:bodyPr/>
          <a:lstStyle/>
          <a:p>
            <a:fld id="{DF1E027A-0A7D-47EF-813D-C15571B0DAD7}" type="slidenum">
              <a:rPr lang="en-US" smtClean="0"/>
              <a:t>20</a:t>
            </a:fld>
            <a:endParaRPr lang="en-US"/>
          </a:p>
        </p:txBody>
      </p:sp>
    </p:spTree>
    <p:extLst>
      <p:ext uri="{BB962C8B-B14F-4D97-AF65-F5344CB8AC3E}">
        <p14:creationId xmlns:p14="http://schemas.microsoft.com/office/powerpoint/2010/main" val="19820139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1E027A-0A7D-47EF-813D-C15571B0DAD7}" type="slidenum">
              <a:rPr lang="en-US" smtClean="0"/>
              <a:t>21</a:t>
            </a:fld>
            <a:endParaRPr lang="en-US"/>
          </a:p>
        </p:txBody>
      </p:sp>
    </p:spTree>
    <p:extLst>
      <p:ext uri="{BB962C8B-B14F-4D97-AF65-F5344CB8AC3E}">
        <p14:creationId xmlns:p14="http://schemas.microsoft.com/office/powerpoint/2010/main" val="3331025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death rate of physicians is lower than that of the general population for every major cause, including cad, stroke, cancer, and respiratory disease, with the exception of suicide which is much higher</a:t>
            </a:r>
          </a:p>
        </p:txBody>
      </p:sp>
      <p:sp>
        <p:nvSpPr>
          <p:cNvPr id="4" name="Slide Number Placeholder 3"/>
          <p:cNvSpPr>
            <a:spLocks noGrp="1"/>
          </p:cNvSpPr>
          <p:nvPr>
            <p:ph type="sldNum" sz="quarter" idx="5"/>
          </p:nvPr>
        </p:nvSpPr>
        <p:spPr/>
        <p:txBody>
          <a:bodyPr/>
          <a:lstStyle/>
          <a:p>
            <a:fld id="{DF1E027A-0A7D-47EF-813D-C15571B0DAD7}" type="slidenum">
              <a:rPr lang="en-US" smtClean="0"/>
              <a:t>22</a:t>
            </a:fld>
            <a:endParaRPr lang="en-US"/>
          </a:p>
        </p:txBody>
      </p:sp>
    </p:spTree>
    <p:extLst>
      <p:ext uri="{BB962C8B-B14F-4D97-AF65-F5344CB8AC3E}">
        <p14:creationId xmlns:p14="http://schemas.microsoft.com/office/powerpoint/2010/main" val="20994130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book Preventing Physician Burnout: Curing the Chaos and Returning Joy to the Practice of Medicine , the authors pose this central question. They make the case that clinicians who are burned out are not “weak links” in the system but “canaries in the coal mine.” </a:t>
            </a:r>
          </a:p>
          <a:p>
            <a:endParaRPr lang="en-US" dirty="0"/>
          </a:p>
          <a:p>
            <a:r>
              <a:rPr lang="en-US" dirty="0"/>
              <a:t>In their book they talk about professional burnout coming from a mismatch between worker and workplace that harms the worker (Maslach 2001) and that when more than half of all workers report burnout (physicians) the problem is the environment. </a:t>
            </a:r>
          </a:p>
        </p:txBody>
      </p:sp>
      <p:sp>
        <p:nvSpPr>
          <p:cNvPr id="4" name="Slide Number Placeholder 3"/>
          <p:cNvSpPr>
            <a:spLocks noGrp="1"/>
          </p:cNvSpPr>
          <p:nvPr>
            <p:ph type="sldNum" sz="quarter" idx="5"/>
          </p:nvPr>
        </p:nvSpPr>
        <p:spPr/>
        <p:txBody>
          <a:bodyPr/>
          <a:lstStyle/>
          <a:p>
            <a:fld id="{DF1E027A-0A7D-47EF-813D-C15571B0DAD7}" type="slidenum">
              <a:rPr lang="en-US" smtClean="0"/>
              <a:t>23</a:t>
            </a:fld>
            <a:endParaRPr lang="en-US"/>
          </a:p>
        </p:txBody>
      </p:sp>
    </p:spTree>
    <p:extLst>
      <p:ext uri="{BB962C8B-B14F-4D97-AF65-F5344CB8AC3E}">
        <p14:creationId xmlns:p14="http://schemas.microsoft.com/office/powerpoint/2010/main" val="16441880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things have to fixed at an organization level,</a:t>
            </a:r>
          </a:p>
          <a:p>
            <a:r>
              <a:rPr lang="en-US" dirty="0"/>
              <a:t>Mindfulness is great, but if something is going on in an organization, and you only give personal resources, that is saying to physicians, “If you only knew how to swim better, this toxic ocean wouldn’t be a problem.”</a:t>
            </a:r>
          </a:p>
          <a:p>
            <a:r>
              <a:rPr lang="en-US" dirty="0"/>
              <a:t>This is from Oregon Medical Group-give the leader a view of the future of the organization and allow them to collaboratively create the shared vision; sign a compact outlining the responsibilities of the organization and physicians to each other</a:t>
            </a:r>
          </a:p>
          <a:p>
            <a:endParaRPr lang="en-US" dirty="0"/>
          </a:p>
          <a:p>
            <a:r>
              <a:rPr lang="en-US" dirty="0"/>
              <a:t>Medical Associates Clinic in Iowa (170 provider, </a:t>
            </a:r>
            <a:r>
              <a:rPr lang="en-US" dirty="0" err="1"/>
              <a:t>multispeciality</a:t>
            </a:r>
            <a:r>
              <a:rPr lang="en-US" dirty="0"/>
              <a:t> group practice) shifted to a team based model</a:t>
            </a:r>
          </a:p>
          <a:p>
            <a:r>
              <a:rPr lang="en-US" dirty="0"/>
              <a:t>The nurse or MA would complete pre-visit planning 2-3 days before the patient visit,  review the notes, ensure the labs were available, identify any preventive or chronic care needs, the nurse or MA would prescreen the patient, update the EMAR, reconcile the meds, complete the initial </a:t>
            </a:r>
            <a:r>
              <a:rPr lang="en-US" dirty="0" err="1"/>
              <a:t>hpi</a:t>
            </a:r>
            <a:r>
              <a:rPr lang="en-US" dirty="0"/>
              <a:t>, and identify the cc. During the physician or provider part of the visit, the MA would document info in the </a:t>
            </a:r>
            <a:r>
              <a:rPr lang="en-US" dirty="0" err="1"/>
              <a:t>ehr</a:t>
            </a:r>
            <a:r>
              <a:rPr lang="en-US" dirty="0"/>
              <a:t>. Then at the end of the visit the MA can arrange the f/u visit, submit requests for referrals, etc. Members of the care team hold a morning huddle of 15 min or less. </a:t>
            </a:r>
          </a:p>
          <a:p>
            <a:endParaRPr lang="en-US" dirty="0"/>
          </a:p>
        </p:txBody>
      </p:sp>
      <p:sp>
        <p:nvSpPr>
          <p:cNvPr id="4" name="Slide Number Placeholder 3"/>
          <p:cNvSpPr>
            <a:spLocks noGrp="1"/>
          </p:cNvSpPr>
          <p:nvPr>
            <p:ph type="sldNum" sz="quarter" idx="5"/>
          </p:nvPr>
        </p:nvSpPr>
        <p:spPr/>
        <p:txBody>
          <a:bodyPr/>
          <a:lstStyle/>
          <a:p>
            <a:fld id="{DF1E027A-0A7D-47EF-813D-C15571B0DAD7}" type="slidenum">
              <a:rPr lang="en-US" smtClean="0"/>
              <a:t>24</a:t>
            </a:fld>
            <a:endParaRPr lang="en-US"/>
          </a:p>
        </p:txBody>
      </p:sp>
    </p:spTree>
    <p:extLst>
      <p:ext uri="{BB962C8B-B14F-4D97-AF65-F5344CB8AC3E}">
        <p14:creationId xmlns:p14="http://schemas.microsoft.com/office/powerpoint/2010/main" val="38243737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lvl="0"/>
            <a:r>
              <a:rPr lang="en-US" dirty="0"/>
              <a:t>Assess what type of office schedule works best for you (traditional model, with room for 4-6 sick slots vs “open access scheduling”)</a:t>
            </a:r>
          </a:p>
          <a:p>
            <a:r>
              <a:rPr lang="en-US" dirty="0"/>
              <a:t>Traditional-retirees love it, lots of no-shows can send it into disarray</a:t>
            </a:r>
          </a:p>
          <a:p>
            <a:r>
              <a:rPr lang="en-US" dirty="0"/>
              <a:t>Open access-working people may love it, but more challenging for staff</a:t>
            </a:r>
          </a:p>
          <a:p>
            <a:r>
              <a:rPr lang="en-US" dirty="0"/>
              <a:t>Don’t be afraid to play around with your schedule depending on your patient population, the time of year it is (summer, cold and flu season, </a:t>
            </a:r>
            <a:r>
              <a:rPr lang="en-US" dirty="0" err="1"/>
              <a:t>etc</a:t>
            </a:r>
            <a:r>
              <a:rPr lang="en-US" dirty="0"/>
              <a:t>)</a:t>
            </a:r>
          </a:p>
          <a:p>
            <a:endParaRPr lang="en-US" dirty="0"/>
          </a:p>
          <a:p>
            <a:r>
              <a:rPr lang="en-US" dirty="0"/>
              <a:t>Manage frequent flyers by scheduling frequent follow up visits (to avoid same day phone calls, crisis situations, </a:t>
            </a:r>
            <a:r>
              <a:rPr lang="en-US" dirty="0" err="1"/>
              <a:t>etc</a:t>
            </a:r>
            <a:r>
              <a:rPr lang="en-US" dirty="0"/>
              <a:t>); get your anxious people in before you leave on vacation</a:t>
            </a:r>
          </a:p>
          <a:p>
            <a:r>
              <a:rPr lang="en-US" dirty="0"/>
              <a:t>Chronic no-showers need to have a warning letter, and then dismissal letter (because it jeopardizes patient care and the physician-patient relationship)</a:t>
            </a:r>
          </a:p>
          <a:p>
            <a:r>
              <a:rPr lang="en-US" dirty="0"/>
              <a:t>If you’re running late, because of over-booking, you have to have good staff that let your patients know when they check in </a:t>
            </a:r>
          </a:p>
          <a:p>
            <a:r>
              <a:rPr lang="en-US" dirty="0"/>
              <a:t>If the schedule is really backed up, offer a reschedule with a plum appt-the first of the day or first afternoon appt. </a:t>
            </a:r>
          </a:p>
          <a:p>
            <a:r>
              <a:rPr lang="en-US" dirty="0"/>
              <a:t>Try to start your day 15 minutes early to create a small buffer zone in your schedule if you are running late, later in the day</a:t>
            </a:r>
          </a:p>
          <a:p>
            <a:endParaRPr lang="en-US" dirty="0"/>
          </a:p>
          <a:p>
            <a:r>
              <a:rPr lang="en-US" dirty="0"/>
              <a:t>Using the preprinted schedule/last note can be helpful if the computer crashes, you can write notes for your MA on the schedule.</a:t>
            </a:r>
          </a:p>
          <a:p>
            <a:r>
              <a:rPr lang="en-US" dirty="0"/>
              <a:t>Instead of trashing your last note that was printed, use it as a handout for the patient, with any changes in meds or directions</a:t>
            </a:r>
          </a:p>
          <a:p>
            <a:endParaRPr lang="en-US" dirty="0"/>
          </a:p>
          <a:p>
            <a:r>
              <a:rPr lang="en-US" dirty="0"/>
              <a:t>Emily Nabors, MD 9-5 on Mon, Tues, 9-12 Wed, 7:30-3 on Thursday and Friday. My brother has one day a week off and works 4 10s; </a:t>
            </a:r>
          </a:p>
        </p:txBody>
      </p:sp>
      <p:sp>
        <p:nvSpPr>
          <p:cNvPr id="4" name="Slide Number Placeholder 3"/>
          <p:cNvSpPr>
            <a:spLocks noGrp="1"/>
          </p:cNvSpPr>
          <p:nvPr>
            <p:ph type="sldNum" sz="quarter" idx="5"/>
          </p:nvPr>
        </p:nvSpPr>
        <p:spPr/>
        <p:txBody>
          <a:bodyPr/>
          <a:lstStyle/>
          <a:p>
            <a:fld id="{DF1E027A-0A7D-47EF-813D-C15571B0DAD7}" type="slidenum">
              <a:rPr lang="en-US" smtClean="0"/>
              <a:t>25</a:t>
            </a:fld>
            <a:endParaRPr lang="en-US"/>
          </a:p>
        </p:txBody>
      </p:sp>
    </p:spTree>
    <p:extLst>
      <p:ext uri="{BB962C8B-B14F-4D97-AF65-F5344CB8AC3E}">
        <p14:creationId xmlns:p14="http://schemas.microsoft.com/office/powerpoint/2010/main" val="14259154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prepared statements available is really helpful such as</a:t>
            </a:r>
          </a:p>
          <a:p>
            <a:r>
              <a:rPr lang="en-US" dirty="0"/>
              <a:t>‘Did we miss anything important?</a:t>
            </a:r>
          </a:p>
          <a:p>
            <a:r>
              <a:rPr lang="en-US" dirty="0"/>
              <a:t>If the patient continues to list things, its ok to say something like, </a:t>
            </a:r>
          </a:p>
          <a:p>
            <a:r>
              <a:rPr lang="en-US" dirty="0"/>
              <a:t>We’ve covered a lot of territory today-lets set up a follow up appt to address additional issues</a:t>
            </a:r>
          </a:p>
          <a:p>
            <a:r>
              <a:rPr lang="en-US" dirty="0"/>
              <a:t>You can bring  in your MA at the end to help wrap up the minutia</a:t>
            </a:r>
          </a:p>
          <a:p>
            <a:r>
              <a:rPr lang="en-US" dirty="0"/>
              <a:t>If the patient thinks up additional questions at the check out, have them schedule another appt</a:t>
            </a:r>
          </a:p>
          <a:p>
            <a:r>
              <a:rPr lang="en-US" dirty="0"/>
              <a:t>Important to have phrases like,</a:t>
            </a:r>
          </a:p>
          <a:p>
            <a:r>
              <a:rPr lang="en-US" dirty="0" err="1"/>
              <a:t>Im</a:t>
            </a:r>
            <a:r>
              <a:rPr lang="en-US" dirty="0"/>
              <a:t> glad you mentioned it</a:t>
            </a:r>
          </a:p>
          <a:p>
            <a:r>
              <a:rPr lang="en-US" dirty="0"/>
              <a:t>I really want to explore that </a:t>
            </a:r>
            <a:r>
              <a:rPr lang="en-US" dirty="0" err="1"/>
              <a:t>more..lets</a:t>
            </a:r>
            <a:r>
              <a:rPr lang="en-US" dirty="0"/>
              <a:t> schedule a follow up to give blank the attention it deserves</a:t>
            </a:r>
          </a:p>
        </p:txBody>
      </p:sp>
      <p:sp>
        <p:nvSpPr>
          <p:cNvPr id="4" name="Slide Number Placeholder 3"/>
          <p:cNvSpPr>
            <a:spLocks noGrp="1"/>
          </p:cNvSpPr>
          <p:nvPr>
            <p:ph type="sldNum" sz="quarter" idx="5"/>
          </p:nvPr>
        </p:nvSpPr>
        <p:spPr/>
        <p:txBody>
          <a:bodyPr/>
          <a:lstStyle/>
          <a:p>
            <a:fld id="{DF1E027A-0A7D-47EF-813D-C15571B0DAD7}" type="slidenum">
              <a:rPr lang="en-US" smtClean="0"/>
              <a:t>26</a:t>
            </a:fld>
            <a:endParaRPr lang="en-US"/>
          </a:p>
        </p:txBody>
      </p:sp>
    </p:spTree>
    <p:extLst>
      <p:ext uri="{BB962C8B-B14F-4D97-AF65-F5344CB8AC3E}">
        <p14:creationId xmlns:p14="http://schemas.microsoft.com/office/powerpoint/2010/main" val="35589853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dirty="0">
                <a:solidFill>
                  <a:srgbClr val="09142A"/>
                </a:solidFill>
                <a:effectLst/>
                <a:latin typeface="Roboto" panose="02000000000000000000" pitchFamily="2" charset="0"/>
              </a:rPr>
              <a:t>When using your electronic health record (EHR) this week, notice your attitude. Do you feel that your EHR program was written by the devil himself in the fires of hell? Do you find yourself tensing up when you sit down to type? Do you often complain about your EHR to others and say things like “It won't let me do [fill in the blank]”? If so, you might be an EHR hater. This attitude leads to avoidance behavior, such as avoiding documentation until the end of the day, which can sabotage any attempts to improve your charting skills and get home on time.</a:t>
            </a:r>
          </a:p>
          <a:p>
            <a:pPr algn="l"/>
            <a:r>
              <a:rPr lang="en-US" b="0" dirty="0">
                <a:solidFill>
                  <a:srgbClr val="09142A"/>
                </a:solidFill>
                <a:effectLst/>
                <a:latin typeface="Roboto" panose="02000000000000000000" pitchFamily="2" charset="0"/>
              </a:rPr>
              <a:t>EHRs are evolving, but they are not going to go away, so hating them isn't an effective strategy. In fact, it wastes your energy. Instead, devote yourself to becoming a power user. The first step is to find and study the power users around you. They are the ones using the same software, seeing basically the same patients, and getting home on time with a lot less frustration. They know things you don't.</a:t>
            </a:r>
          </a:p>
          <a:p>
            <a:pPr algn="l"/>
            <a:r>
              <a:rPr lang="en-US" b="0" dirty="0">
                <a:solidFill>
                  <a:srgbClr val="09142A"/>
                </a:solidFill>
                <a:effectLst/>
                <a:latin typeface="Roboto" panose="02000000000000000000" pitchFamily="2" charset="0"/>
              </a:rPr>
              <a:t>If you need help identifying a power user, ask your nurses who the power users are. If you practice solo, ask your EHR vendor to connect you with one. Ask if you can watch them chart – they always say yes. Then sit right behind them while they are at the computer and get ready to yell “Stop!” when they do some keystroke combination that magically completes a chart note. Ask how they did that. Take notes. Pick up two to three tips you can use. Before you leave, ask if you can have their templates – they always say yes. Two or three of these power-user training sessions later, you will be well on your way to becoming a power user too.</a:t>
            </a:r>
          </a:p>
          <a:p>
            <a:pPr algn="l"/>
            <a:endParaRPr lang="en-US" b="0" dirty="0">
              <a:solidFill>
                <a:srgbClr val="09142A"/>
              </a:solidFill>
              <a:effectLst/>
              <a:latin typeface="Roboto" panose="02000000000000000000" pitchFamily="2" charset="0"/>
            </a:endParaRPr>
          </a:p>
          <a:p>
            <a:pPr algn="l"/>
            <a:r>
              <a:rPr lang="en-US" b="0" dirty="0">
                <a:solidFill>
                  <a:srgbClr val="09142A"/>
                </a:solidFill>
                <a:effectLst/>
                <a:latin typeface="Roboto" panose="02000000000000000000" pitchFamily="2" charset="0"/>
              </a:rPr>
              <a:t>There are three reasons to write a chart note: billing, medicolegal, and continuity. If what you are writing in the chart is not supporting your billing code, covering your “legal part,” or helping the next provider take over where you left off with this patient, it probably doesn't need to be in your note.</a:t>
            </a:r>
          </a:p>
          <a:p>
            <a:pPr algn="l"/>
            <a:r>
              <a:rPr lang="en-US" b="0" dirty="0">
                <a:solidFill>
                  <a:srgbClr val="09142A"/>
                </a:solidFill>
                <a:effectLst/>
                <a:latin typeface="Roboto" panose="02000000000000000000" pitchFamily="2" charset="0"/>
              </a:rPr>
              <a:t>This is not to say that your notes should be void of the patient narrative. By all means, chart well, but do not write the great American novel. You do not need to use complete sentences and should never touch the semicolon key. Longer is not necessarily better.</a:t>
            </a:r>
          </a:p>
          <a:p>
            <a:pPr algn="l"/>
            <a:r>
              <a:rPr lang="en-US" b="0" dirty="0">
                <a:solidFill>
                  <a:srgbClr val="09142A"/>
                </a:solidFill>
                <a:effectLst/>
                <a:latin typeface="Roboto" panose="02000000000000000000" pitchFamily="2" charset="0"/>
              </a:rPr>
              <a:t>EHR software is meant to semi-automate your chart notes through the use of templates. Here is a test: If you piled up all your documentation from a week onto your desk, how much of it did you produce by free typing into the chart? If your answer is more than 30 percent, you are not as automated as you could be. The secret is to look for “broken record moments.”</a:t>
            </a:r>
          </a:p>
          <a:p>
            <a:pPr algn="l"/>
            <a:r>
              <a:rPr lang="en-US" b="0" dirty="0">
                <a:solidFill>
                  <a:srgbClr val="09142A"/>
                </a:solidFill>
                <a:effectLst/>
                <a:latin typeface="Roboto" panose="02000000000000000000" pitchFamily="2" charset="0"/>
              </a:rPr>
              <a:t>A broken record moment is when you notice, “This is the fourteenth time I have written the same note this week.” The typical reaction to a broken record moment is to become frustrated, but don't stop there. This is a golden opportunity to automate and get home sooner. Here is the process:</a:t>
            </a:r>
          </a:p>
          <a:p>
            <a:pPr algn="l">
              <a:buFont typeface="Arial" panose="020B0604020202020204" pitchFamily="34" charset="0"/>
              <a:buChar char="•"/>
            </a:pPr>
            <a:r>
              <a:rPr lang="en-US" b="0" i="0" dirty="0">
                <a:solidFill>
                  <a:srgbClr val="09142A"/>
                </a:solidFill>
                <a:effectLst/>
                <a:latin typeface="Roboto" panose="02000000000000000000" pitchFamily="2" charset="0"/>
              </a:rPr>
              <a:t>As you notice these moments, write them down. Make a list.</a:t>
            </a:r>
          </a:p>
          <a:p>
            <a:pPr algn="l">
              <a:buFont typeface="Arial" panose="020B0604020202020204" pitchFamily="34" charset="0"/>
              <a:buChar char="•"/>
            </a:pPr>
            <a:r>
              <a:rPr lang="en-US" b="0" i="0" dirty="0">
                <a:solidFill>
                  <a:srgbClr val="09142A"/>
                </a:solidFill>
                <a:effectLst/>
                <a:latin typeface="Roboto" panose="02000000000000000000" pitchFamily="2" charset="0"/>
              </a:rPr>
              <a:t>Once a week, take one item off the list and template it. Ask an IT person or your power user friend for help if you need it.</a:t>
            </a:r>
          </a:p>
          <a:p>
            <a:pPr algn="l"/>
            <a:r>
              <a:rPr lang="en-US" b="0" dirty="0">
                <a:solidFill>
                  <a:srgbClr val="09142A"/>
                </a:solidFill>
                <a:effectLst/>
                <a:latin typeface="Roboto" panose="02000000000000000000" pitchFamily="2" charset="0"/>
              </a:rPr>
              <a:t>The templating process will take about 30 minutes or so. In a month, you will have transformed four frustrating broken record moments into simple keystroke combinations.</a:t>
            </a:r>
          </a:p>
          <a:p>
            <a:pPr algn="l"/>
            <a:r>
              <a:rPr lang="en-US" b="0" dirty="0">
                <a:solidFill>
                  <a:srgbClr val="09142A"/>
                </a:solidFill>
                <a:effectLst/>
                <a:latin typeface="Roboto" panose="02000000000000000000" pitchFamily="2" charset="0"/>
              </a:rPr>
              <a:t>If you have superhero, perfectionist, or lone ranger tendencies like most of us physicians, you are almost certainly doing too many of the charting chores yourself. Realize that all documentation is team documentation. You don't have to do it all. However, if you want your team to help, you will have to ask them. Because of your position, staff may not feel comfortable initiating this discussion.</a:t>
            </a:r>
          </a:p>
          <a:p>
            <a:pPr algn="l"/>
            <a:r>
              <a:rPr lang="en-US" b="0" dirty="0">
                <a:solidFill>
                  <a:srgbClr val="09142A"/>
                </a:solidFill>
                <a:effectLst/>
                <a:latin typeface="Roboto" panose="02000000000000000000" pitchFamily="2" charset="0"/>
              </a:rPr>
              <a:t>Ask your staff for help with documentation in an open-ended way and see how they respond. It could sound like this: “Hey everyone, I am working on ways for us to become more efficient at charting. We are a team, and all of us are in the chart at some point. What are your ideas about how we can share the work more effectively so I can get from patient to patient more quickly?” Then be quiet and see what they say. This is much more effective than trying to figure it all out yourself and giving them orders.</a:t>
            </a:r>
          </a:p>
          <a:p>
            <a:pPr algn="l"/>
            <a:r>
              <a:rPr lang="en-US" b="0" dirty="0">
                <a:solidFill>
                  <a:srgbClr val="09142A"/>
                </a:solidFill>
                <a:effectLst/>
                <a:latin typeface="Roboto" panose="02000000000000000000" pitchFamily="2" charset="0"/>
              </a:rPr>
              <a:t>Some groups have had success allowing medical assistants (MAs) to document key portions of the visit on their own (including the chief complaint, review of systems, and past medical, family, and social history) and then act as a scribe recording the history of present illness once the provider is in the room.</a:t>
            </a:r>
            <a:r>
              <a:rPr lang="en-US" b="0" u="sng" baseline="30000" dirty="0">
                <a:solidFill>
                  <a:srgbClr val="0D7A9E"/>
                </a:solidFill>
                <a:effectLst/>
                <a:latin typeface="Roboto" panose="02000000000000000000" pitchFamily="2" charset="0"/>
                <a:hlinkClick r:id="rId3"/>
              </a:rPr>
              <a:t>2</a:t>
            </a:r>
            <a:r>
              <a:rPr lang="en-US" b="0" dirty="0">
                <a:solidFill>
                  <a:srgbClr val="09142A"/>
                </a:solidFill>
                <a:effectLst/>
                <a:latin typeface="Roboto" panose="02000000000000000000" pitchFamily="2" charset="0"/>
              </a:rPr>
              <a:t> Experiment, and see what documentation efficiencies your team can find.</a:t>
            </a:r>
          </a:p>
          <a:p>
            <a:pPr algn="l"/>
            <a:endParaRPr lang="en-US" b="0" dirty="0">
              <a:solidFill>
                <a:srgbClr val="09142A"/>
              </a:solidFill>
              <a:effectLst/>
              <a:latin typeface="Roboto" panose="02000000000000000000" pitchFamily="2" charset="0"/>
            </a:endParaRPr>
          </a:p>
          <a:p>
            <a:pPr algn="l"/>
            <a:r>
              <a:rPr lang="en-US" b="0" dirty="0">
                <a:solidFill>
                  <a:srgbClr val="09142A"/>
                </a:solidFill>
                <a:effectLst/>
                <a:latin typeface="Roboto" panose="02000000000000000000" pitchFamily="2" charset="0"/>
              </a:rPr>
              <a:t>I often hear physicians complaining that their administrators won't allow them to have a scribe. “If only I had a scribe, I could be more efficient and see more patients,” they say. The administrator is thinking, “Prove it.” For you to have a scribe, the administrator has to come up with the money and the scribe. That is a risk.</a:t>
            </a:r>
          </a:p>
          <a:p>
            <a:pPr algn="l"/>
            <a:r>
              <a:rPr lang="en-US" b="0" dirty="0">
                <a:solidFill>
                  <a:srgbClr val="09142A"/>
                </a:solidFill>
                <a:effectLst/>
                <a:latin typeface="Roboto" panose="02000000000000000000" pitchFamily="2" charset="0"/>
              </a:rPr>
              <a:t>One way to get past this hurdle is to pilot the use of a scribe, perhaps even agreeing to take all the risk yourself initially. There are several national scribe companies that will find, hire, and train a scribe for you. You pay about $25 per hour for the scribe's services. The process would look like this:</a:t>
            </a:r>
          </a:p>
          <a:p>
            <a:pPr algn="l"/>
            <a:r>
              <a:rPr lang="en-US" b="0" dirty="0">
                <a:solidFill>
                  <a:srgbClr val="09142A"/>
                </a:solidFill>
                <a:effectLst/>
                <a:latin typeface="Roboto" panose="02000000000000000000" pitchFamily="2" charset="0"/>
              </a:rPr>
              <a:t>Get your administration to OK a scribe pilot in your practice. Run a detailed production and billing report for your last three months. Hire and implement a scribe. After a three- to six-month period, when you feel you and your scribe are working at maximum efficiency, run another three-month production and billing report. If the data proves that you are now seeing more than enough patients to pay for the cost of the scribe, ask your group to make it permanent.</a:t>
            </a:r>
          </a:p>
          <a:p>
            <a:pPr algn="l"/>
            <a:r>
              <a:rPr lang="en-US" b="0" dirty="0">
                <a:solidFill>
                  <a:srgbClr val="09142A"/>
                </a:solidFill>
                <a:effectLst/>
                <a:latin typeface="Roboto" panose="02000000000000000000" pitchFamily="2" charset="0"/>
              </a:rPr>
              <a:t>In method #3, we discussed broken record moments in your documentation that can be addressed with automation. Another category of broken record moments is patient education. If you listen, your internal voice will point out, “This is the thirteenth time I have said this same thing to a patient this week.”</a:t>
            </a:r>
          </a:p>
          <a:p>
            <a:pPr algn="l"/>
            <a:r>
              <a:rPr lang="en-US" b="0" dirty="0">
                <a:solidFill>
                  <a:srgbClr val="09142A"/>
                </a:solidFill>
                <a:effectLst/>
                <a:latin typeface="Roboto" panose="02000000000000000000" pitchFamily="2" charset="0"/>
              </a:rPr>
              <a:t>Once again, step one is to make a list of all these moments. Write them down. Then decide how you will handle this teaching going forward. There are four main methods:</a:t>
            </a:r>
          </a:p>
          <a:p>
            <a:pPr algn="l">
              <a:buFont typeface="Arial" panose="020B0604020202020204" pitchFamily="34" charset="0"/>
              <a:buChar char="•"/>
            </a:pPr>
            <a:r>
              <a:rPr lang="en-US" b="0" i="0" dirty="0">
                <a:solidFill>
                  <a:srgbClr val="09142A"/>
                </a:solidFill>
                <a:effectLst/>
                <a:latin typeface="Roboto" panose="02000000000000000000" pitchFamily="2" charset="0"/>
              </a:rPr>
              <a:t>Written materials. Make (or find) patient handouts to cover the broken record moments in your practice. Print them on colored paper. Keep them stocked in an accordion file folder in your exam rooms. Put your nurse or MA in charge of keeping them stocked.</a:t>
            </a:r>
          </a:p>
          <a:p>
            <a:pPr algn="l">
              <a:buFont typeface="Arial" panose="020B0604020202020204" pitchFamily="34" charset="0"/>
              <a:buChar char="•"/>
            </a:pPr>
            <a:r>
              <a:rPr lang="en-US" b="0" i="0" dirty="0">
                <a:solidFill>
                  <a:srgbClr val="09142A"/>
                </a:solidFill>
                <a:effectLst/>
                <a:latin typeface="Roboto" panose="02000000000000000000" pitchFamily="2" charset="0"/>
              </a:rPr>
              <a:t>Videos. Record videos of you doing your best teaching on your broken record subjects (or find ones you like online). Load them onto a cheap tablet computer that your nurse or MA can give to the patient to review at the conclusion of the visit. Or put them on the Internet at YouTube.com and give the patient the link, or post them in your patient portal for the patient to watch in the office or at home.</a:t>
            </a:r>
          </a:p>
          <a:p>
            <a:pPr algn="l">
              <a:buFont typeface="Arial" panose="020B0604020202020204" pitchFamily="34" charset="0"/>
              <a:buChar char="•"/>
            </a:pPr>
            <a:r>
              <a:rPr lang="en-US" b="0" i="0" dirty="0">
                <a:solidFill>
                  <a:srgbClr val="09142A"/>
                </a:solidFill>
                <a:effectLst/>
                <a:latin typeface="Roboto" panose="02000000000000000000" pitchFamily="2" charset="0"/>
              </a:rPr>
              <a:t>Delegation. For situations that require face-to-face education, train your staff to handle these broken record moments.</a:t>
            </a:r>
          </a:p>
          <a:p>
            <a:pPr algn="l">
              <a:buFont typeface="Arial" panose="020B0604020202020204" pitchFamily="34" charset="0"/>
              <a:buChar char="•"/>
            </a:pPr>
            <a:r>
              <a:rPr lang="en-US" b="0" i="0" dirty="0">
                <a:solidFill>
                  <a:srgbClr val="09142A"/>
                </a:solidFill>
                <a:effectLst/>
                <a:latin typeface="Roboto" panose="02000000000000000000" pitchFamily="2" charset="0"/>
              </a:rPr>
              <a:t>Combination. Combine any or all of the above methods as needed to save you time, such as having your nurse give a patient an educational handout with a link to a video on the same topic.</a:t>
            </a:r>
          </a:p>
          <a:p>
            <a:pPr algn="l"/>
            <a:r>
              <a:rPr lang="en-US" b="0" dirty="0">
                <a:solidFill>
                  <a:srgbClr val="09142A"/>
                </a:solidFill>
                <a:effectLst/>
                <a:latin typeface="Roboto" panose="02000000000000000000" pitchFamily="2" charset="0"/>
              </a:rPr>
              <a:t>The team huddle is a time-honored method of preventing fires from breaking out in your day by anticipating needs and problems. Some experts recommend a once-a-day huddle,</a:t>
            </a:r>
            <a:r>
              <a:rPr lang="en-US" b="0" u="sng" baseline="30000" dirty="0">
                <a:solidFill>
                  <a:srgbClr val="0D7A9E"/>
                </a:solidFill>
                <a:effectLst/>
                <a:latin typeface="Roboto" panose="02000000000000000000" pitchFamily="2" charset="0"/>
                <a:hlinkClick r:id="rId4"/>
              </a:rPr>
              <a:t>3</a:t>
            </a:r>
            <a:r>
              <a:rPr lang="en-US" b="0" dirty="0">
                <a:solidFill>
                  <a:srgbClr val="09142A"/>
                </a:solidFill>
                <a:effectLst/>
                <a:latin typeface="Roboto" panose="02000000000000000000" pitchFamily="2" charset="0"/>
              </a:rPr>
              <a:t> but I have found it more effective to huddle twice a day.</a:t>
            </a:r>
          </a:p>
          <a:p>
            <a:pPr algn="l"/>
            <a:r>
              <a:rPr lang="en-US" b="0" dirty="0">
                <a:solidFill>
                  <a:srgbClr val="09142A"/>
                </a:solidFill>
                <a:effectLst/>
                <a:latin typeface="Roboto" panose="02000000000000000000" pitchFamily="2" charset="0"/>
              </a:rPr>
              <a:t>Here are the basics:</a:t>
            </a:r>
          </a:p>
          <a:p>
            <a:pPr algn="l">
              <a:buFont typeface="Arial" panose="020B0604020202020204" pitchFamily="34" charset="0"/>
              <a:buChar char="•"/>
            </a:pPr>
            <a:r>
              <a:rPr lang="en-US" b="0" i="0" dirty="0">
                <a:solidFill>
                  <a:srgbClr val="09142A"/>
                </a:solidFill>
                <a:effectLst/>
                <a:latin typeface="Roboto" panose="02000000000000000000" pitchFamily="2" charset="0"/>
              </a:rPr>
              <a:t>Meet for six minutes before each session (morning and afternoon).</a:t>
            </a:r>
          </a:p>
          <a:p>
            <a:pPr algn="l">
              <a:buFont typeface="Arial" panose="020B0604020202020204" pitchFamily="34" charset="0"/>
              <a:buChar char="•"/>
            </a:pPr>
            <a:r>
              <a:rPr lang="en-US" b="0" i="0" dirty="0">
                <a:solidFill>
                  <a:srgbClr val="09142A"/>
                </a:solidFill>
                <a:effectLst/>
                <a:latin typeface="Roboto" panose="02000000000000000000" pitchFamily="2" charset="0"/>
              </a:rPr>
              <a:t>Include all members of your patient flow team: your receptionist, whoever rooms your patients, the float nurse, etc.</a:t>
            </a:r>
          </a:p>
          <a:p>
            <a:pPr algn="l">
              <a:buFont typeface="Arial" panose="020B0604020202020204" pitchFamily="34" charset="0"/>
              <a:buChar char="•"/>
            </a:pPr>
            <a:r>
              <a:rPr lang="en-US" b="0" i="0" dirty="0">
                <a:solidFill>
                  <a:srgbClr val="09142A"/>
                </a:solidFill>
                <a:effectLst/>
                <a:latin typeface="Roboto" panose="02000000000000000000" pitchFamily="2" charset="0"/>
              </a:rPr>
              <a:t>Make it a stand-up meeting. This keeps it short.</a:t>
            </a:r>
          </a:p>
          <a:p>
            <a:pPr algn="l">
              <a:buFont typeface="Arial" panose="020B0604020202020204" pitchFamily="34" charset="0"/>
              <a:buChar char="•"/>
            </a:pPr>
            <a:r>
              <a:rPr lang="en-US" b="0" i="0" dirty="0">
                <a:solidFill>
                  <a:srgbClr val="09142A"/>
                </a:solidFill>
                <a:effectLst/>
                <a:latin typeface="Roboto" panose="02000000000000000000" pitchFamily="2" charset="0"/>
              </a:rPr>
              <a:t>Go to your team. Do not make them come to your office for this meeting.</a:t>
            </a:r>
          </a:p>
          <a:p>
            <a:pPr algn="l">
              <a:buFont typeface="Arial" panose="020B0604020202020204" pitchFamily="34" charset="0"/>
              <a:buChar char="•"/>
            </a:pPr>
            <a:r>
              <a:rPr lang="en-US" b="0" i="0" dirty="0">
                <a:solidFill>
                  <a:srgbClr val="09142A"/>
                </a:solidFill>
                <a:effectLst/>
                <a:latin typeface="Roboto" panose="02000000000000000000" pitchFamily="2" charset="0"/>
              </a:rPr>
              <a:t>Make sure one of you has the schedule in hand, so you can review it together and do two things: 1) Troubleshoot the patients on the schedule; know who is sick or upset, who has special needs, and who needs specific equipment or a special room, and 2) Let your team know what to do with any open appointment slots; know when your next available appointment is.</a:t>
            </a:r>
          </a:p>
          <a:p>
            <a:pPr algn="l">
              <a:buFont typeface="Arial" panose="020B0604020202020204" pitchFamily="34" charset="0"/>
              <a:buChar char="•"/>
            </a:pPr>
            <a:r>
              <a:rPr lang="en-US" b="0" i="0" dirty="0">
                <a:solidFill>
                  <a:srgbClr val="09142A"/>
                </a:solidFill>
                <a:effectLst/>
                <a:latin typeface="Roboto" panose="02000000000000000000" pitchFamily="2" charset="0"/>
              </a:rPr>
              <a:t>Address any other issues the team might be facing in the next four hours, such as “the printer is down” or “we just ran out of flu vaccine.”</a:t>
            </a:r>
          </a:p>
          <a:p>
            <a:pPr algn="l"/>
            <a:r>
              <a:rPr lang="en-US" b="0" dirty="0">
                <a:solidFill>
                  <a:srgbClr val="09142A"/>
                </a:solidFill>
                <a:effectLst/>
                <a:latin typeface="Roboto" panose="02000000000000000000" pitchFamily="2" charset="0"/>
              </a:rPr>
              <a:t>A huddle can reduce your stress by increasing your team's efficiency and reducing the feeling of chaos in your day. (See “</a:t>
            </a:r>
            <a:r>
              <a:rPr lang="en-US" b="0" u="sng" dirty="0">
                <a:solidFill>
                  <a:srgbClr val="0D7A9E"/>
                </a:solidFill>
                <a:effectLst/>
                <a:latin typeface="Roboto" panose="02000000000000000000" pitchFamily="2" charset="0"/>
                <a:hlinkClick r:id="rId5"/>
              </a:rPr>
              <a:t>Huddle power tips</a:t>
            </a:r>
            <a:r>
              <a:rPr lang="en-US" b="0" dirty="0">
                <a:solidFill>
                  <a:srgbClr val="09142A"/>
                </a:solidFill>
                <a:effectLst/>
                <a:latin typeface="Roboto" panose="02000000000000000000" pitchFamily="2" charset="0"/>
              </a:rPr>
              <a:t>” for more ideas.)</a:t>
            </a:r>
          </a:p>
          <a:p>
            <a:pPr algn="l"/>
            <a:r>
              <a:rPr lang="en-US" b="0" dirty="0">
                <a:solidFill>
                  <a:srgbClr val="09142A"/>
                </a:solidFill>
                <a:effectLst/>
                <a:latin typeface="Roboto" panose="02000000000000000000" pitchFamily="2" charset="0"/>
              </a:rPr>
              <a:t>To make your team huddles even more effective, try the following tips:</a:t>
            </a:r>
          </a:p>
          <a:p>
            <a:pPr algn="l">
              <a:buFont typeface="+mj-lt"/>
              <a:buAutoNum type="arabicPeriod"/>
            </a:pPr>
            <a:r>
              <a:rPr lang="en-US" b="1" i="0" dirty="0">
                <a:solidFill>
                  <a:srgbClr val="09142A"/>
                </a:solidFill>
                <a:effectLst/>
                <a:latin typeface="Roboto" panose="02000000000000000000" pitchFamily="2" charset="0"/>
              </a:rPr>
              <a:t>Ask everyone how they are doing today</a:t>
            </a:r>
            <a:r>
              <a:rPr lang="en-US" b="0" i="0" dirty="0">
                <a:solidFill>
                  <a:srgbClr val="09142A"/>
                </a:solidFill>
                <a:effectLst/>
                <a:latin typeface="Roboto" panose="02000000000000000000" pitchFamily="2" charset="0"/>
              </a:rPr>
              <a:t>. Find out if there is anything going on either at work or in their personal lives that you need to know about, both good and bad. Know whose child is sick and whose child just got a college scholarship.</a:t>
            </a:r>
          </a:p>
          <a:p>
            <a:pPr algn="l">
              <a:buFont typeface="+mj-lt"/>
              <a:buAutoNum type="arabicPeriod"/>
            </a:pPr>
            <a:r>
              <a:rPr lang="en-US" b="1" i="0" dirty="0">
                <a:solidFill>
                  <a:srgbClr val="09142A"/>
                </a:solidFill>
                <a:effectLst/>
                <a:latin typeface="Roboto" panose="02000000000000000000" pitchFamily="2" charset="0"/>
              </a:rPr>
              <a:t>Say thank you</a:t>
            </a:r>
            <a:r>
              <a:rPr lang="en-US" b="0" i="0" dirty="0">
                <a:solidFill>
                  <a:srgbClr val="09142A"/>
                </a:solidFill>
                <a:effectLst/>
                <a:latin typeface="Roboto" panose="02000000000000000000" pitchFamily="2" charset="0"/>
              </a:rPr>
              <a:t>. Acknowledge and thank the members of your team for anything they have done in the last several days that helped you or the team do a better job. Praise early and often and be specific.</a:t>
            </a:r>
          </a:p>
          <a:p>
            <a:pPr algn="l">
              <a:buFont typeface="+mj-lt"/>
              <a:buAutoNum type="arabicPeriod"/>
            </a:pPr>
            <a:r>
              <a:rPr lang="en-US" b="1" i="0" dirty="0">
                <a:solidFill>
                  <a:srgbClr val="09142A"/>
                </a:solidFill>
                <a:effectLst/>
                <a:latin typeface="Roboto" panose="02000000000000000000" pitchFamily="2" charset="0"/>
              </a:rPr>
              <a:t>Delegate</a:t>
            </a:r>
            <a:r>
              <a:rPr lang="en-US" b="0" i="0" dirty="0">
                <a:solidFill>
                  <a:srgbClr val="09142A"/>
                </a:solidFill>
                <a:effectLst/>
                <a:latin typeface="Roboto" panose="02000000000000000000" pitchFamily="2" charset="0"/>
              </a:rPr>
              <a:t>. Encourage your team to be on the lookout for things you are doing as the doctor that they could take off your plate. For example: “We are a team. Caring for patients and completing the documentation are team activities. We share the load. Any time you see something you could do instead of me, something that would help the team be more effective, please bring that idea to the next huddle.”</a:t>
            </a:r>
          </a:p>
          <a:p>
            <a:pPr algn="l">
              <a:buFont typeface="+mj-lt"/>
              <a:buAutoNum type="arabicPeriod"/>
            </a:pPr>
            <a:r>
              <a:rPr lang="en-US" b="1" i="0" dirty="0">
                <a:solidFill>
                  <a:srgbClr val="09142A"/>
                </a:solidFill>
                <a:effectLst/>
                <a:latin typeface="Roboto" panose="02000000000000000000" pitchFamily="2" charset="0"/>
              </a:rPr>
              <a:t>Clear and center the whole team</a:t>
            </a:r>
            <a:r>
              <a:rPr lang="en-US" b="0" i="0" dirty="0">
                <a:solidFill>
                  <a:srgbClr val="09142A"/>
                </a:solidFill>
                <a:effectLst/>
                <a:latin typeface="Roboto" panose="02000000000000000000" pitchFamily="2" charset="0"/>
              </a:rPr>
              <a:t>. Invite your team to take a deep cleansing breath and become centered before you start seeing patients.</a:t>
            </a:r>
          </a:p>
          <a:p>
            <a:pPr algn="l"/>
            <a:r>
              <a:rPr lang="en-US" b="0" dirty="0">
                <a:solidFill>
                  <a:srgbClr val="09142A"/>
                </a:solidFill>
                <a:effectLst/>
                <a:latin typeface="Roboto" panose="02000000000000000000" pitchFamily="2" charset="0"/>
              </a:rPr>
              <a:t>Have you ever noticed that, if a dog is sitting on the porch and you get his attention by throwing a tennis ball, he cannot </a:t>
            </a:r>
            <a:r>
              <a:rPr lang="en-US" b="0" i="1" dirty="0">
                <a:solidFill>
                  <a:srgbClr val="09142A"/>
                </a:solidFill>
                <a:effectLst/>
                <a:latin typeface="Roboto" panose="02000000000000000000" pitchFamily="2" charset="0"/>
              </a:rPr>
              <a:t>not</a:t>
            </a:r>
            <a:r>
              <a:rPr lang="en-US" b="0" dirty="0">
                <a:solidFill>
                  <a:srgbClr val="09142A"/>
                </a:solidFill>
                <a:effectLst/>
                <a:latin typeface="Roboto" panose="02000000000000000000" pitchFamily="2" charset="0"/>
              </a:rPr>
              <a:t> chase it?</a:t>
            </a:r>
          </a:p>
          <a:p>
            <a:pPr algn="l"/>
            <a:r>
              <a:rPr lang="en-US" b="0" dirty="0">
                <a:solidFill>
                  <a:srgbClr val="09142A"/>
                </a:solidFill>
                <a:effectLst/>
                <a:latin typeface="Roboto" panose="02000000000000000000" pitchFamily="2" charset="0"/>
              </a:rPr>
              <a:t>With doctors, the tennis ball is that message your nurse just placed on your desk or that popped up on your EHR screen – a refill request, test result, referral paperwork, telephone message, etc. Even when it is not urgent or important, how often do you drop what you are doing to address it?</a:t>
            </a:r>
          </a:p>
          <a:p>
            <a:pPr algn="l"/>
            <a:r>
              <a:rPr lang="en-US" b="0" dirty="0">
                <a:solidFill>
                  <a:srgbClr val="09142A"/>
                </a:solidFill>
                <a:effectLst/>
                <a:latin typeface="Roboto" panose="02000000000000000000" pitchFamily="2" charset="0"/>
              </a:rPr>
              <a:t>This activity fractures your day into a hundred pieces for one simple reason. You are taking care of these items one at a time and allowing them to interrupt your patient flow.</a:t>
            </a:r>
          </a:p>
          <a:p>
            <a:pPr algn="l"/>
            <a:r>
              <a:rPr lang="en-US" b="0" dirty="0">
                <a:solidFill>
                  <a:srgbClr val="09142A"/>
                </a:solidFill>
                <a:effectLst/>
                <a:latin typeface="Roboto" panose="02000000000000000000" pitchFamily="2" charset="0"/>
              </a:rPr>
              <a:t>One solution is batch processing. Take all the tasks that are nonurgent, put them into piles (you may have to do this virtually for EHR messages), and process the batch twice a day at a time when you and our team can address them all at once. In a standard office day where you have a morning and afternoon schedule, some good times to do batch processing are 11:30 a.m. and 4:30 p.m. That way, the morning's work is done before lunch and the afternoon's work is done before you go home.</a:t>
            </a:r>
          </a:p>
          <a:p>
            <a:pPr algn="l"/>
            <a:r>
              <a:rPr lang="en-US" b="0" dirty="0">
                <a:solidFill>
                  <a:srgbClr val="09142A"/>
                </a:solidFill>
                <a:effectLst/>
                <a:latin typeface="Roboto" panose="02000000000000000000" pitchFamily="2" charset="0"/>
              </a:rPr>
              <a:t>To identify what you should batch, make a list of all the little things that interrupt your day repeatedly. Then ask for your teams' input: “What tasks happen every day – things that are not urgent yet have to be done before the day is over – that we can put in batches and do all at once, twice a day?” Pick one item from the list and design a batch process. You'll have to decide the following:</a:t>
            </a:r>
          </a:p>
          <a:p>
            <a:pPr algn="l">
              <a:buFont typeface="Arial" panose="020B0604020202020204" pitchFamily="34" charset="0"/>
              <a:buChar char="•"/>
            </a:pPr>
            <a:r>
              <a:rPr lang="en-US" b="0" i="0" dirty="0">
                <a:solidFill>
                  <a:srgbClr val="09142A"/>
                </a:solidFill>
                <a:effectLst/>
                <a:latin typeface="Roboto" panose="02000000000000000000" pitchFamily="2" charset="0"/>
              </a:rPr>
              <a:t>Where will you collect the items to be batched? Is it a physical basket where you will put forms or messages, or a virtual basket that will hold emails or test results?</a:t>
            </a:r>
          </a:p>
          <a:p>
            <a:pPr algn="l">
              <a:buFont typeface="Arial" panose="020B0604020202020204" pitchFamily="34" charset="0"/>
              <a:buChar char="•"/>
            </a:pPr>
            <a:r>
              <a:rPr lang="en-US" b="0" i="0" dirty="0">
                <a:solidFill>
                  <a:srgbClr val="09142A"/>
                </a:solidFill>
                <a:effectLst/>
                <a:latin typeface="Roboto" panose="02000000000000000000" pitchFamily="2" charset="0"/>
              </a:rPr>
              <a:t>Who is doing the batch processing – you or one of your team members?</a:t>
            </a:r>
          </a:p>
          <a:p>
            <a:pPr algn="l">
              <a:buFont typeface="Arial" panose="020B0604020202020204" pitchFamily="34" charset="0"/>
              <a:buChar char="•"/>
            </a:pPr>
            <a:r>
              <a:rPr lang="en-US" b="0" i="0" dirty="0">
                <a:solidFill>
                  <a:srgbClr val="09142A"/>
                </a:solidFill>
                <a:effectLst/>
                <a:latin typeface="Roboto" panose="02000000000000000000" pitchFamily="2" charset="0"/>
              </a:rPr>
              <a:t>What are the screening criteria that mean you as the physician must get involved?</a:t>
            </a:r>
          </a:p>
          <a:p>
            <a:pPr algn="l"/>
            <a:r>
              <a:rPr lang="en-US" b="0" dirty="0">
                <a:solidFill>
                  <a:srgbClr val="09142A"/>
                </a:solidFill>
                <a:effectLst/>
                <a:latin typeface="Roboto" panose="02000000000000000000" pitchFamily="2" charset="0"/>
              </a:rPr>
              <a:t>Here's an example: Your nurse screens all lab results as they come in, alerting you between patients to any abnormal values. All lab results are batched in a lab folder in your EHR, which you process at 11:30 a.m. and 4:30 p.m.</a:t>
            </a:r>
          </a:p>
          <a:p>
            <a:pPr algn="l"/>
            <a:endParaRPr lang="en-US" b="0" dirty="0">
              <a:solidFill>
                <a:srgbClr val="09142A"/>
              </a:solidFill>
              <a:effectLst/>
              <a:latin typeface="Roboto" panose="02000000000000000000" pitchFamily="2" charset="0"/>
            </a:endParaRPr>
          </a:p>
          <a:p>
            <a:pPr algn="l"/>
            <a:endParaRPr lang="en-US" b="0" dirty="0">
              <a:solidFill>
                <a:srgbClr val="09142A"/>
              </a:solidFill>
              <a:effectLst/>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DF1E027A-0A7D-47EF-813D-C15571B0DAD7}" type="slidenum">
              <a:rPr lang="en-US" smtClean="0"/>
              <a:t>27</a:t>
            </a:fld>
            <a:endParaRPr lang="en-US" dirty="0"/>
          </a:p>
        </p:txBody>
      </p:sp>
    </p:spTree>
    <p:extLst>
      <p:ext uri="{BB962C8B-B14F-4D97-AF65-F5344CB8AC3E}">
        <p14:creationId xmlns:p14="http://schemas.microsoft.com/office/powerpoint/2010/main" val="556152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Journal of General Internal Medicine 29 18-20</a:t>
            </a:r>
          </a:p>
          <a:p>
            <a:r>
              <a:rPr lang="en-US" dirty="0"/>
              <a:t>By changing visit length</a:t>
            </a:r>
          </a:p>
        </p:txBody>
      </p:sp>
      <p:sp>
        <p:nvSpPr>
          <p:cNvPr id="4" name="Slide Number Placeholder 3"/>
          <p:cNvSpPr>
            <a:spLocks noGrp="1"/>
          </p:cNvSpPr>
          <p:nvPr>
            <p:ph type="sldNum" sz="quarter" idx="5"/>
          </p:nvPr>
        </p:nvSpPr>
        <p:spPr/>
        <p:txBody>
          <a:bodyPr/>
          <a:lstStyle/>
          <a:p>
            <a:fld id="{DF1E027A-0A7D-47EF-813D-C15571B0DAD7}" type="slidenum">
              <a:rPr lang="en-US" smtClean="0"/>
              <a:t>28</a:t>
            </a:fld>
            <a:endParaRPr lang="en-US" dirty="0"/>
          </a:p>
        </p:txBody>
      </p:sp>
    </p:spTree>
    <p:extLst>
      <p:ext uri="{BB962C8B-B14F-4D97-AF65-F5344CB8AC3E}">
        <p14:creationId xmlns:p14="http://schemas.microsoft.com/office/powerpoint/2010/main" val="41214880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1E027A-0A7D-47EF-813D-C15571B0DAD7}" type="slidenum">
              <a:rPr lang="en-US" smtClean="0"/>
              <a:t>29</a:t>
            </a:fld>
            <a:endParaRPr lang="en-US"/>
          </a:p>
        </p:txBody>
      </p:sp>
    </p:spTree>
    <p:extLst>
      <p:ext uri="{BB962C8B-B14F-4D97-AF65-F5344CB8AC3E}">
        <p14:creationId xmlns:p14="http://schemas.microsoft.com/office/powerpoint/2010/main" val="2188501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7713-1F29-4EDB-A872-FD4C7AE3C7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95768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1E027A-0A7D-47EF-813D-C15571B0DAD7}" type="slidenum">
              <a:rPr lang="en-US" smtClean="0"/>
              <a:t>30</a:t>
            </a:fld>
            <a:endParaRPr lang="en-US"/>
          </a:p>
        </p:txBody>
      </p:sp>
    </p:spTree>
    <p:extLst>
      <p:ext uri="{BB962C8B-B14F-4D97-AF65-F5344CB8AC3E}">
        <p14:creationId xmlns:p14="http://schemas.microsoft.com/office/powerpoint/2010/main" val="28879325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1E027A-0A7D-47EF-813D-C15571B0DAD7}" type="slidenum">
              <a:rPr lang="en-US" smtClean="0"/>
              <a:t>31</a:t>
            </a:fld>
            <a:endParaRPr lang="en-US"/>
          </a:p>
        </p:txBody>
      </p:sp>
    </p:spTree>
    <p:extLst>
      <p:ext uri="{BB962C8B-B14F-4D97-AF65-F5344CB8AC3E}">
        <p14:creationId xmlns:p14="http://schemas.microsoft.com/office/powerpoint/2010/main" val="19627773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taking 1 weekday off.  You can take care of your own needs, see your doctor, dentist, psychiatrist, financial advisor etc</a:t>
            </a:r>
          </a:p>
          <a:p>
            <a:r>
              <a:rPr lang="en-US" dirty="0"/>
              <a:t>May have to work a 10 hour 4 day week. </a:t>
            </a:r>
          </a:p>
        </p:txBody>
      </p:sp>
      <p:sp>
        <p:nvSpPr>
          <p:cNvPr id="4" name="Slide Number Placeholder 3"/>
          <p:cNvSpPr>
            <a:spLocks noGrp="1"/>
          </p:cNvSpPr>
          <p:nvPr>
            <p:ph type="sldNum" sz="quarter" idx="5"/>
          </p:nvPr>
        </p:nvSpPr>
        <p:spPr/>
        <p:txBody>
          <a:bodyPr/>
          <a:lstStyle/>
          <a:p>
            <a:fld id="{DF1E027A-0A7D-47EF-813D-C15571B0DAD7}" type="slidenum">
              <a:rPr lang="en-US" smtClean="0"/>
              <a:t>32</a:t>
            </a:fld>
            <a:endParaRPr lang="en-US" dirty="0"/>
          </a:p>
        </p:txBody>
      </p:sp>
    </p:spTree>
    <p:extLst>
      <p:ext uri="{BB962C8B-B14F-4D97-AF65-F5344CB8AC3E}">
        <p14:creationId xmlns:p14="http://schemas.microsoft.com/office/powerpoint/2010/main" val="35349804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Advocates usually say to meditate for 20 minutes 1-2 x per day, which is usually not possible for busy clinicians. But let’s focus on things that we can do for a few minutes each day</a:t>
            </a:r>
          </a:p>
          <a:p>
            <a:endParaRPr lang="en-US" dirty="0"/>
          </a:p>
          <a:p>
            <a:r>
              <a:rPr lang="en-US" dirty="0"/>
              <a:t>Breathing techniques- slow, deep breath, lowers bp, stress levels, improves sleep, can do in between patients, or am and pm. Smart watches sometimes remind you</a:t>
            </a:r>
          </a:p>
          <a:p>
            <a:endParaRPr lang="en-US" dirty="0"/>
          </a:p>
          <a:p>
            <a:r>
              <a:rPr lang="en-US" dirty="0"/>
              <a:t>Visualization-a distraction technique to remove persistent negative thoughts. A simple exercise is to close your eyes, and imagine a train carrying something pleasant (such as daisies). The train pushes the unpleasant thought off the track, and you watch cars go by as the train passes. Open your eyes. If the thought pops in again? Repeat the exercise</a:t>
            </a:r>
          </a:p>
          <a:p>
            <a:endParaRPr lang="en-US" dirty="0"/>
          </a:p>
          <a:p>
            <a:r>
              <a:rPr lang="en-US" dirty="0"/>
              <a:t>Stretching/yoga-do a few sun salutations</a:t>
            </a:r>
          </a:p>
          <a:p>
            <a:endParaRPr lang="en-US" dirty="0"/>
          </a:p>
          <a:p>
            <a:r>
              <a:rPr lang="en-US" dirty="0"/>
              <a:t>Guided Imagery-a deliberate effort to imagine yourself in a certain environment- ie your “happy place”. Close your eyes and see yourself in that place and involve all your senses. </a:t>
            </a:r>
          </a:p>
          <a:p>
            <a:endParaRPr lang="en-US" dirty="0"/>
          </a:p>
          <a:p>
            <a:r>
              <a:rPr lang="en-US" dirty="0"/>
              <a:t>Mindfulness-the idea here is to become aware of your surroundings, emotions, how you interact with the world around you in a “non-judgemental” way.</a:t>
            </a:r>
          </a:p>
          <a:p>
            <a:endParaRPr lang="en-US" dirty="0"/>
          </a:p>
          <a:p>
            <a:r>
              <a:rPr lang="en-US" dirty="0"/>
              <a:t>Positive self-talk-envision positive results instead of negative ones. Called in for a meeting with the boss? Envision something positive out of the conversation instead of the worst. </a:t>
            </a:r>
          </a:p>
          <a:p>
            <a:endParaRPr lang="en-US" dirty="0"/>
          </a:p>
          <a:p>
            <a:r>
              <a:rPr lang="en-US" dirty="0"/>
              <a:t>Venting-some physicians find it helpful to journal about stressful thoughts during the workday. One physician has said “I Can’t deal with stressful thoughts during my workday so I write my concerns down and give myself permission to think about them later. Dr. Keehbauch who uses the notes section of her iphone to do this. </a:t>
            </a:r>
          </a:p>
          <a:p>
            <a:endParaRPr lang="en-US" dirty="0"/>
          </a:p>
          <a:p>
            <a:r>
              <a:rPr lang="en-US" dirty="0"/>
              <a:t>Or an anonymous physician site like Sermo. </a:t>
            </a:r>
          </a:p>
        </p:txBody>
      </p:sp>
      <p:sp>
        <p:nvSpPr>
          <p:cNvPr id="4" name="Slide Number Placeholder 3"/>
          <p:cNvSpPr>
            <a:spLocks noGrp="1"/>
          </p:cNvSpPr>
          <p:nvPr>
            <p:ph type="sldNum" sz="quarter" idx="5"/>
          </p:nvPr>
        </p:nvSpPr>
        <p:spPr/>
        <p:txBody>
          <a:bodyPr/>
          <a:lstStyle/>
          <a:p>
            <a:fld id="{DF1E027A-0A7D-47EF-813D-C15571B0DAD7}" type="slidenum">
              <a:rPr lang="en-US" smtClean="0"/>
              <a:t>33</a:t>
            </a:fld>
            <a:endParaRPr lang="en-US" dirty="0"/>
          </a:p>
        </p:txBody>
      </p:sp>
    </p:spTree>
    <p:extLst>
      <p:ext uri="{BB962C8B-B14F-4D97-AF65-F5344CB8AC3E}">
        <p14:creationId xmlns:p14="http://schemas.microsoft.com/office/powerpoint/2010/main" val="8485406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Meditation and yoga</a:t>
            </a:r>
          </a:p>
          <a:p>
            <a:r>
              <a:rPr lang="en-US" dirty="0"/>
              <a:t>Mindfulness-described as present moment awareness, or non-judgemental attentiveness to physicial and mental processes</a:t>
            </a:r>
          </a:p>
          <a:p>
            <a:r>
              <a:rPr lang="en-US" dirty="0"/>
              <a:t>The new challenge-might be coaching and speaking, might be changing to a whole new practice setting</a:t>
            </a:r>
          </a:p>
          <a:p>
            <a:r>
              <a:rPr lang="en-US" dirty="0"/>
              <a:t>Don’t forget about the vacation time! (this can be accomplished through float pools of physicians, locums, etc)</a:t>
            </a:r>
          </a:p>
          <a:p>
            <a:r>
              <a:rPr lang="en-US" dirty="0"/>
              <a:t>Sometimes physicians become trapped in a stressful practice in order to generate sufficient income to support their lifestyle. </a:t>
            </a:r>
          </a:p>
          <a:p>
            <a:r>
              <a:rPr lang="en-US" dirty="0"/>
              <a:t>One example of peer support groups is Schwartz rounds- debriefing after difficult cases, facilitated, confidential, multidisciplinary</a:t>
            </a:r>
          </a:p>
          <a:p>
            <a:endParaRPr lang="en-US" dirty="0"/>
          </a:p>
        </p:txBody>
      </p:sp>
      <p:sp>
        <p:nvSpPr>
          <p:cNvPr id="4" name="Slide Number Placeholder 3"/>
          <p:cNvSpPr>
            <a:spLocks noGrp="1"/>
          </p:cNvSpPr>
          <p:nvPr>
            <p:ph type="sldNum" sz="quarter" idx="5"/>
          </p:nvPr>
        </p:nvSpPr>
        <p:spPr/>
        <p:txBody>
          <a:bodyPr/>
          <a:lstStyle/>
          <a:p>
            <a:fld id="{DF1E027A-0A7D-47EF-813D-C15571B0DAD7}" type="slidenum">
              <a:rPr lang="en-US" smtClean="0"/>
              <a:t>34</a:t>
            </a:fld>
            <a:endParaRPr lang="en-US" dirty="0"/>
          </a:p>
        </p:txBody>
      </p:sp>
    </p:spTree>
    <p:extLst>
      <p:ext uri="{BB962C8B-B14F-4D97-AF65-F5344CB8AC3E}">
        <p14:creationId xmlns:p14="http://schemas.microsoft.com/office/powerpoint/2010/main" val="21083627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1E027A-0A7D-47EF-813D-C15571B0DAD7}" type="slidenum">
              <a:rPr lang="en-US" smtClean="0"/>
              <a:t>35</a:t>
            </a:fld>
            <a:endParaRPr lang="en-US" dirty="0"/>
          </a:p>
        </p:txBody>
      </p:sp>
    </p:spTree>
    <p:extLst>
      <p:ext uri="{BB962C8B-B14F-4D97-AF65-F5344CB8AC3E}">
        <p14:creationId xmlns:p14="http://schemas.microsoft.com/office/powerpoint/2010/main" val="37320285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Studies show the odds of burnout are 40% less when female physicians have the support of colleagues, spouse, or a significant other</a:t>
            </a:r>
          </a:p>
          <a:p>
            <a:endParaRPr lang="en-US" dirty="0"/>
          </a:p>
          <a:p>
            <a:r>
              <a:rPr lang="en-US" dirty="0"/>
              <a:t>Enlightened leadership is essential in eff </a:t>
            </a:r>
            <a:r>
              <a:rPr lang="en-US" dirty="0" err="1"/>
              <a:t>ecting</a:t>
            </a:r>
            <a:r>
              <a:rPr lang="en-US" dirty="0"/>
              <a:t> change and addressing burnout at the organizational level [73]. Leadership qualities of supervisors are associated with individual physicians’ burnout and satisfaction scores [74]. Leaders can play an important role in leveling the playing fi eld for women at every stage of their careers by addressing disparities in opportunities, pay, and support staff and by working to eliminate gender discrimination and harassment [75,76]. Clear and credible reporting structures, as well as accountability metrics for managers and supervisors, may help to reduce or, ideally, eliminate workplace harassment and bullying [77,78]. Organizations can also foster improvements in culture by addressing issues related to harassment and by working with administration to regularly survey</a:t>
            </a:r>
          </a:p>
          <a:p>
            <a:endParaRPr lang="en-US" dirty="0"/>
          </a:p>
          <a:p>
            <a:r>
              <a:rPr lang="en-US" dirty="0"/>
              <a:t>A supportive work culture may mitigate some of the challenges of achieving optimal work-life integration [81]. Because many women clinicians experience unique pressures related to balancing personal and professional demands, organizations can foster balance by promoting gender-</a:t>
            </a:r>
            <a:r>
              <a:rPr lang="en-US" dirty="0" err="1"/>
              <a:t>specifi</a:t>
            </a:r>
            <a:r>
              <a:rPr lang="en-US" dirty="0"/>
              <a:t> c mentorship programs and implementing policies and practices intended to improve work-life integration [82,83,84,85]. These policies should include availability of child care—especially for parents of sick children who are unexpectedly unable to attend school or day care—lactation facilities and time to use them, and family leave that allows both women and men adequate time to care for children and other family members throughout their careers. Such policies would be more consistent with those that have been adopted for physicians in Europe [86] and those that are currently available in other industries in the United States. In addition, workplace sexual harassment and gen</a:t>
            </a:r>
          </a:p>
          <a:p>
            <a:endParaRPr lang="en-US" dirty="0"/>
          </a:p>
          <a:p>
            <a:r>
              <a:rPr lang="en-US" dirty="0"/>
              <a:t>Those physicians who exhibit symptoms of burnout or depression must be able to obtain appropriate care. Thus, the stigma associated with these problems must be eradicated, and mental health resources must be readily available to busy physicians. Seeking help for burnout and mental health issues should be encouraged and should not place one’s hospital privileges, licensure, or </a:t>
            </a:r>
            <a:r>
              <a:rPr lang="en-US" dirty="0" err="1"/>
              <a:t>certifi</a:t>
            </a:r>
            <a:r>
              <a:rPr lang="en-US" dirty="0"/>
              <a:t> cation status in jeopardy. State medical boards should adopt the recommendations of the Federation of State Medical Boards in their Report and Recommendations of the Workgroup on Physician Wellness and Burnout published in 2018 [88], including reviewing current procedures to determine if obtaining information regarding a physician’s mental health status is necessary to ensure patient safety, making clear diff </a:t>
            </a:r>
            <a:r>
              <a:rPr lang="en-US" dirty="0" err="1"/>
              <a:t>erentiation</a:t>
            </a:r>
            <a:r>
              <a:rPr lang="en-US" dirty="0"/>
              <a:t> between past mental health issues and current impairments, and clearly stating that obtaining additional information regarding physician physical or mental health does not constitute an investigation. These can help to reduce the stigma of mental health issues among physicians and the public and encourage</a:t>
            </a:r>
          </a:p>
          <a:p>
            <a:endParaRPr lang="en-US" dirty="0"/>
          </a:p>
        </p:txBody>
      </p:sp>
      <p:sp>
        <p:nvSpPr>
          <p:cNvPr id="4" name="Slide Number Placeholder 3"/>
          <p:cNvSpPr>
            <a:spLocks noGrp="1"/>
          </p:cNvSpPr>
          <p:nvPr>
            <p:ph type="sldNum" sz="quarter" idx="5"/>
          </p:nvPr>
        </p:nvSpPr>
        <p:spPr/>
        <p:txBody>
          <a:bodyPr/>
          <a:lstStyle/>
          <a:p>
            <a:fld id="{DF1E027A-0A7D-47EF-813D-C15571B0DAD7}" type="slidenum">
              <a:rPr lang="en-US" smtClean="0"/>
              <a:t>36</a:t>
            </a:fld>
            <a:endParaRPr lang="en-US" dirty="0"/>
          </a:p>
        </p:txBody>
      </p:sp>
    </p:spTree>
    <p:extLst>
      <p:ext uri="{BB962C8B-B14F-4D97-AF65-F5344CB8AC3E}">
        <p14:creationId xmlns:p14="http://schemas.microsoft.com/office/powerpoint/2010/main" val="39060551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0000"/>
                </a:solidFill>
                <a:effectLst/>
                <a:latin typeface="Arial" panose="020B0604020202020204" pitchFamily="34" charset="0"/>
              </a:rPr>
              <a:t>Tool #1: The life calendar</a:t>
            </a:r>
          </a:p>
          <a:p>
            <a:pPr algn="l"/>
            <a:r>
              <a:rPr lang="en-US" b="0" dirty="0">
                <a:solidFill>
                  <a:srgbClr val="09142A"/>
                </a:solidFill>
                <a:effectLst/>
                <a:latin typeface="Roboto" panose="02000000000000000000" pitchFamily="2" charset="0"/>
              </a:rPr>
              <a:t>One of the laws governing your work-life balance strategy is “the strongest structure wins.” By “structure,” I mean the calendar you are probably carrying on you right now.</a:t>
            </a:r>
          </a:p>
          <a:p>
            <a:pPr algn="l"/>
            <a:r>
              <a:rPr lang="en-US" b="0" dirty="0">
                <a:solidFill>
                  <a:srgbClr val="09142A"/>
                </a:solidFill>
                <a:effectLst/>
                <a:latin typeface="Roboto" panose="02000000000000000000" pitchFamily="2" charset="0"/>
              </a:rPr>
              <a:t>If I asked you to hand me your calendar, what would I find? It would probably list your work commitments, but would it include the following:</a:t>
            </a:r>
          </a:p>
          <a:p>
            <a:pPr algn="l">
              <a:buFont typeface="Arial" panose="020B0604020202020204" pitchFamily="34" charset="0"/>
              <a:buChar char="•"/>
            </a:pPr>
            <a:r>
              <a:rPr lang="en-US" b="0" i="0" dirty="0">
                <a:solidFill>
                  <a:srgbClr val="09142A"/>
                </a:solidFill>
                <a:effectLst/>
                <a:latin typeface="Roboto" panose="02000000000000000000" pitchFamily="2" charset="0"/>
              </a:rPr>
              <a:t>Your spouse or significant other's schedule?</a:t>
            </a:r>
          </a:p>
          <a:p>
            <a:pPr algn="l">
              <a:buFont typeface="Arial" panose="020B0604020202020204" pitchFamily="34" charset="0"/>
              <a:buChar char="•"/>
            </a:pPr>
            <a:r>
              <a:rPr lang="en-US" b="0" i="0" dirty="0">
                <a:solidFill>
                  <a:srgbClr val="09142A"/>
                </a:solidFill>
                <a:effectLst/>
                <a:latin typeface="Roboto" panose="02000000000000000000" pitchFamily="2" charset="0"/>
              </a:rPr>
              <a:t>Your children's schedule?</a:t>
            </a:r>
          </a:p>
          <a:p>
            <a:pPr algn="l">
              <a:buFont typeface="Arial" panose="020B0604020202020204" pitchFamily="34" charset="0"/>
              <a:buChar char="•"/>
            </a:pPr>
            <a:r>
              <a:rPr lang="en-US" b="0" i="0" dirty="0">
                <a:solidFill>
                  <a:srgbClr val="09142A"/>
                </a:solidFill>
                <a:effectLst/>
                <a:latin typeface="Roboto" panose="02000000000000000000" pitchFamily="2" charset="0"/>
              </a:rPr>
              <a:t>Your workout schedule?</a:t>
            </a:r>
          </a:p>
          <a:p>
            <a:pPr algn="l">
              <a:buFont typeface="Arial" panose="020B0604020202020204" pitchFamily="34" charset="0"/>
              <a:buChar char="•"/>
            </a:pPr>
            <a:r>
              <a:rPr lang="en-US" b="0" i="0" dirty="0">
                <a:solidFill>
                  <a:srgbClr val="09142A"/>
                </a:solidFill>
                <a:effectLst/>
                <a:latin typeface="Roboto" panose="02000000000000000000" pitchFamily="2" charset="0"/>
              </a:rPr>
              <a:t>Your next date night?</a:t>
            </a:r>
          </a:p>
          <a:p>
            <a:pPr algn="l">
              <a:buFont typeface="Arial" panose="020B0604020202020204" pitchFamily="34" charset="0"/>
              <a:buChar char="•"/>
            </a:pPr>
            <a:r>
              <a:rPr lang="en-US" b="0" i="0" dirty="0">
                <a:solidFill>
                  <a:srgbClr val="09142A"/>
                </a:solidFill>
                <a:effectLst/>
                <a:latin typeface="Roboto" panose="02000000000000000000" pitchFamily="2" charset="0"/>
              </a:rPr>
              <a:t>Your next vacation?</a:t>
            </a:r>
          </a:p>
          <a:p>
            <a:pPr algn="l">
              <a:buFont typeface="Arial" panose="020B0604020202020204" pitchFamily="34" charset="0"/>
              <a:buChar char="•"/>
            </a:pPr>
            <a:r>
              <a:rPr lang="en-US" b="0" i="0" dirty="0">
                <a:solidFill>
                  <a:srgbClr val="09142A"/>
                </a:solidFill>
                <a:effectLst/>
                <a:latin typeface="Roboto" panose="02000000000000000000" pitchFamily="2" charset="0"/>
              </a:rPr>
              <a:t>Some blocked-off free time for yourself (heavens, just imagine that for a moment, will you)?</a:t>
            </a:r>
          </a:p>
          <a:p>
            <a:pPr algn="l"/>
            <a:r>
              <a:rPr lang="en-US" b="0" dirty="0">
                <a:solidFill>
                  <a:srgbClr val="09142A"/>
                </a:solidFill>
                <a:effectLst/>
                <a:latin typeface="Roboto" panose="02000000000000000000" pitchFamily="2" charset="0"/>
              </a:rPr>
              <a:t>Anything not on the calendar you are carrying around with you is not likely to happen. Therefore, one of the keys to taming the gorilla is to create a life calendar and carry it with you at all times.</a:t>
            </a:r>
          </a:p>
          <a:p>
            <a:pPr algn="l"/>
            <a:r>
              <a:rPr lang="en-US" b="0" dirty="0">
                <a:solidFill>
                  <a:srgbClr val="09142A"/>
                </a:solidFill>
                <a:effectLst/>
                <a:latin typeface="Roboto" panose="02000000000000000000" pitchFamily="2" charset="0"/>
              </a:rPr>
              <a:t>Creating a life calendar doesn't require you to purchase or learn any new technology, and maintaining it takes only 20 minutes a week. Here are the things you'll need:</a:t>
            </a:r>
          </a:p>
          <a:p>
            <a:pPr algn="l">
              <a:buFont typeface="Arial" panose="020B0604020202020204" pitchFamily="34" charset="0"/>
              <a:buChar char="•"/>
            </a:pPr>
            <a:r>
              <a:rPr lang="en-US" b="0" i="0" dirty="0">
                <a:solidFill>
                  <a:srgbClr val="09142A"/>
                </a:solidFill>
                <a:effectLst/>
                <a:latin typeface="Roboto" panose="02000000000000000000" pitchFamily="2" charset="0"/>
              </a:rPr>
              <a:t>A simple paper calendar (you probably have one at home hanging on the side of the refrigerator),</a:t>
            </a:r>
          </a:p>
          <a:p>
            <a:pPr algn="l">
              <a:buFont typeface="Arial" panose="020B0604020202020204" pitchFamily="34" charset="0"/>
              <a:buChar char="•"/>
            </a:pPr>
            <a:r>
              <a:rPr lang="en-US" b="0" i="0" dirty="0">
                <a:solidFill>
                  <a:srgbClr val="09142A"/>
                </a:solidFill>
                <a:effectLst/>
                <a:latin typeface="Roboto" panose="02000000000000000000" pitchFamily="2" charset="0"/>
              </a:rPr>
              <a:t>Some colored pens,</a:t>
            </a:r>
          </a:p>
          <a:p>
            <a:pPr algn="l">
              <a:buFont typeface="Arial" panose="020B0604020202020204" pitchFamily="34" charset="0"/>
              <a:buChar char="•"/>
            </a:pPr>
            <a:r>
              <a:rPr lang="en-US" b="0" i="0" dirty="0">
                <a:solidFill>
                  <a:srgbClr val="09142A"/>
                </a:solidFill>
                <a:effectLst/>
                <a:latin typeface="Roboto" panose="02000000000000000000" pitchFamily="2" charset="0"/>
              </a:rPr>
              <a:t>Your cell phone.</a:t>
            </a:r>
          </a:p>
          <a:p>
            <a:pPr algn="l"/>
            <a:r>
              <a:rPr lang="en-US" b="0" dirty="0">
                <a:solidFill>
                  <a:srgbClr val="09142A"/>
                </a:solidFill>
                <a:effectLst/>
                <a:latin typeface="Roboto" panose="02000000000000000000" pitchFamily="2" charset="0"/>
              </a:rPr>
              <a:t>Here's the three-step process:</a:t>
            </a:r>
          </a:p>
          <a:p>
            <a:pPr algn="l"/>
            <a:r>
              <a:rPr lang="en-US" b="1" dirty="0">
                <a:solidFill>
                  <a:srgbClr val="09142A"/>
                </a:solidFill>
                <a:effectLst/>
                <a:latin typeface="Roboto" panose="02000000000000000000" pitchFamily="2" charset="0"/>
              </a:rPr>
              <a:t>Step one: Build your life calendar for the week ahead</a:t>
            </a:r>
            <a:r>
              <a:rPr lang="en-US" b="0" dirty="0">
                <a:solidFill>
                  <a:srgbClr val="09142A"/>
                </a:solidFill>
                <a:effectLst/>
                <a:latin typeface="Roboto" panose="02000000000000000000" pitchFamily="2" charset="0"/>
              </a:rPr>
              <a:t>. Pick a time in the week when everyone in your family or household is available. A popular time is Sunday after church and before football. Pull that paper calendar off the fridge, grab the pens, and put them all on the kitchen table. Gather everyone in the household, and build your life calendar for the week ahead.</a:t>
            </a:r>
          </a:p>
          <a:p>
            <a:pPr algn="l"/>
            <a:r>
              <a:rPr lang="en-US" b="0" dirty="0">
                <a:solidFill>
                  <a:srgbClr val="09142A"/>
                </a:solidFill>
                <a:effectLst/>
                <a:latin typeface="Roboto" panose="02000000000000000000" pitchFamily="2" charset="0"/>
              </a:rPr>
              <a:t>Think about not only the regular activities your family has planned but also what you personally want in your life outside of medicine in the upcoming week. Remember, if you don't put it on your life calendar right here and now, it will almost certainly not happen. Here are some things you might want to schedule:</a:t>
            </a:r>
          </a:p>
          <a:p>
            <a:pPr algn="l">
              <a:buFont typeface="Arial" panose="020B0604020202020204" pitchFamily="34" charset="0"/>
              <a:buChar char="•"/>
            </a:pPr>
            <a:r>
              <a:rPr lang="en-US" b="0" i="0" dirty="0">
                <a:solidFill>
                  <a:srgbClr val="09142A"/>
                </a:solidFill>
                <a:effectLst/>
                <a:latin typeface="Roboto" panose="02000000000000000000" pitchFamily="2" charset="0"/>
              </a:rPr>
              <a:t>Workouts,</a:t>
            </a:r>
          </a:p>
          <a:p>
            <a:pPr algn="l">
              <a:buFont typeface="Arial" panose="020B0604020202020204" pitchFamily="34" charset="0"/>
              <a:buChar char="•"/>
            </a:pPr>
            <a:r>
              <a:rPr lang="en-US" b="0" i="0" dirty="0">
                <a:solidFill>
                  <a:srgbClr val="09142A"/>
                </a:solidFill>
                <a:effectLst/>
                <a:latin typeface="Roboto" panose="02000000000000000000" pitchFamily="2" charset="0"/>
              </a:rPr>
              <a:t>Time for writing or journaling,</a:t>
            </a:r>
          </a:p>
          <a:p>
            <a:pPr algn="l">
              <a:buFont typeface="Arial" panose="020B0604020202020204" pitchFamily="34" charset="0"/>
              <a:buChar char="•"/>
            </a:pPr>
            <a:r>
              <a:rPr lang="en-US" b="0" i="0" dirty="0">
                <a:solidFill>
                  <a:srgbClr val="09142A"/>
                </a:solidFill>
                <a:effectLst/>
                <a:latin typeface="Roboto" panose="02000000000000000000" pitchFamily="2" charset="0"/>
              </a:rPr>
              <a:t>Free time,</a:t>
            </a:r>
          </a:p>
          <a:p>
            <a:pPr algn="l">
              <a:buFont typeface="Arial" panose="020B0604020202020204" pitchFamily="34" charset="0"/>
              <a:buChar char="•"/>
            </a:pPr>
            <a:r>
              <a:rPr lang="en-US" b="0" i="0" dirty="0">
                <a:solidFill>
                  <a:srgbClr val="09142A"/>
                </a:solidFill>
                <a:effectLst/>
                <a:latin typeface="Roboto" panose="02000000000000000000" pitchFamily="2" charset="0"/>
              </a:rPr>
              <a:t>Coffee with a friend or relative,</a:t>
            </a:r>
          </a:p>
          <a:p>
            <a:pPr algn="l">
              <a:buFont typeface="Arial" panose="020B0604020202020204" pitchFamily="34" charset="0"/>
              <a:buChar char="•"/>
            </a:pPr>
            <a:r>
              <a:rPr lang="en-US" b="0" i="0" dirty="0">
                <a:solidFill>
                  <a:srgbClr val="09142A"/>
                </a:solidFill>
                <a:effectLst/>
                <a:latin typeface="Roboto" panose="02000000000000000000" pitchFamily="2" charset="0"/>
              </a:rPr>
              <a:t>Time to read a book,</a:t>
            </a:r>
          </a:p>
          <a:p>
            <a:pPr algn="l">
              <a:buFont typeface="Arial" panose="020B0604020202020204" pitchFamily="34" charset="0"/>
              <a:buChar char="•"/>
            </a:pPr>
            <a:r>
              <a:rPr lang="en-US" b="0" i="0" dirty="0">
                <a:solidFill>
                  <a:srgbClr val="09142A"/>
                </a:solidFill>
                <a:effectLst/>
                <a:latin typeface="Roboto" panose="02000000000000000000" pitchFamily="2" charset="0"/>
              </a:rPr>
              <a:t>A class.</a:t>
            </a:r>
          </a:p>
          <a:p>
            <a:pPr algn="l"/>
            <a:r>
              <a:rPr lang="en-US" b="0" dirty="0">
                <a:solidFill>
                  <a:srgbClr val="09142A"/>
                </a:solidFill>
                <a:effectLst/>
                <a:latin typeface="Roboto" panose="02000000000000000000" pitchFamily="2" charset="0"/>
              </a:rPr>
              <a:t>Whatever you want, you must put it on the calendar.</a:t>
            </a:r>
          </a:p>
          <a:p>
            <a:pPr algn="l"/>
            <a:r>
              <a:rPr lang="en-US" b="0" dirty="0">
                <a:solidFill>
                  <a:srgbClr val="09142A"/>
                </a:solidFill>
                <a:effectLst/>
                <a:latin typeface="Roboto" panose="02000000000000000000" pitchFamily="2" charset="0"/>
              </a:rPr>
              <a:t>The final thing to put on the calendar is the date and time of your next life calendar session. Everyone needs to be clear on when you will meet again.</a:t>
            </a:r>
          </a:p>
          <a:p>
            <a:pPr algn="l"/>
            <a:r>
              <a:rPr lang="en-US" b="1" dirty="0">
                <a:solidFill>
                  <a:srgbClr val="09142A"/>
                </a:solidFill>
                <a:effectLst/>
                <a:latin typeface="Roboto" panose="02000000000000000000" pitchFamily="2" charset="0"/>
              </a:rPr>
              <a:t>Step two: Take a picture of your life calendar with your cell phone</a:t>
            </a:r>
            <a:r>
              <a:rPr lang="en-US" b="0" dirty="0">
                <a:solidFill>
                  <a:srgbClr val="09142A"/>
                </a:solidFill>
                <a:effectLst/>
                <a:latin typeface="Roboto" panose="02000000000000000000" pitchFamily="2" charset="0"/>
              </a:rPr>
              <a:t>. Yes, it really can be that easy. Your life calendar can now be in your pocket or purse at all times right there on your cell phone.</a:t>
            </a:r>
          </a:p>
          <a:p>
            <a:pPr algn="l"/>
            <a:r>
              <a:rPr lang="en-US" b="1" dirty="0">
                <a:solidFill>
                  <a:srgbClr val="09142A"/>
                </a:solidFill>
                <a:effectLst/>
                <a:latin typeface="Roboto" panose="02000000000000000000" pitchFamily="2" charset="0"/>
              </a:rPr>
              <a:t>Step three: Defend your life calendar</a:t>
            </a:r>
            <a:r>
              <a:rPr lang="en-US" b="0" dirty="0">
                <a:solidFill>
                  <a:srgbClr val="09142A"/>
                </a:solidFill>
                <a:effectLst/>
                <a:latin typeface="Roboto" panose="02000000000000000000" pitchFamily="2" charset="0"/>
              </a:rPr>
              <a:t>. Now you are prepared to say the magic two-letter word that is key to work-life balance: “No.”</a:t>
            </a:r>
          </a:p>
          <a:p>
            <a:pPr algn="l"/>
            <a:r>
              <a:rPr lang="en-US" b="0" dirty="0">
                <a:solidFill>
                  <a:srgbClr val="09142A"/>
                </a:solidFill>
                <a:effectLst/>
                <a:latin typeface="Roboto" panose="02000000000000000000" pitchFamily="2" charset="0"/>
              </a:rPr>
              <a:t>With your life calendar in hand, if someone at work asks, “Can you cover a few extra hours on Thursday?” or if someone at your child's school asks, “Can you come to the book fair meeting next week?” you can pull out your cell phone and say, “Let me check my calendar.” If you are already booked, you can say, “I'm sorry, I have another commitment at that time. I won't be able to help.”</a:t>
            </a:r>
          </a:p>
          <a:p>
            <a:pPr algn="l"/>
            <a:r>
              <a:rPr lang="en-US" b="0" dirty="0">
                <a:solidFill>
                  <a:srgbClr val="09142A"/>
                </a:solidFill>
                <a:effectLst/>
                <a:latin typeface="Roboto" panose="02000000000000000000" pitchFamily="2" charset="0"/>
              </a:rPr>
              <a:t>As you read the conversation above, did it make you feel a little uncomfortable? If you're like most doctors, it probably did because we are horrible at saying “no.” Our discomfort may stem from being completely out of practice at saying “no,” but that is fixable. Saying “no” is a skill we can practice, and “practice makes better.” We may also be afraid to say “no” because we don't want to be perceived as </a:t>
            </a:r>
            <a:r>
              <a:rPr lang="en-US" b="0" i="1" dirty="0">
                <a:solidFill>
                  <a:srgbClr val="09142A"/>
                </a:solidFill>
                <a:effectLst/>
                <a:latin typeface="Roboto" panose="02000000000000000000" pitchFamily="2" charset="0"/>
              </a:rPr>
              <a:t>not</a:t>
            </a:r>
            <a:r>
              <a:rPr lang="en-US" b="0" dirty="0">
                <a:solidFill>
                  <a:srgbClr val="09142A"/>
                </a:solidFill>
                <a:effectLst/>
                <a:latin typeface="Roboto" panose="02000000000000000000" pitchFamily="2" charset="0"/>
              </a:rPr>
              <a:t> being a team player or being weak, imperfect, or unable to do it all. Give that up.</a:t>
            </a:r>
          </a:p>
          <a:p>
            <a:pPr algn="l"/>
            <a:r>
              <a:rPr lang="en-US" b="0" dirty="0">
                <a:solidFill>
                  <a:srgbClr val="09142A"/>
                </a:solidFill>
                <a:effectLst/>
                <a:latin typeface="Roboto" panose="02000000000000000000" pitchFamily="2" charset="0"/>
              </a:rPr>
              <a:t>Here is what will drive your discipline to say “no”: When you carry your life calendar, see a conflict, and say “yes” anyway, you will know immediately who you need to get ahold of, apologize to, and reschedule with because you just threw your plans under the bus.</a:t>
            </a:r>
          </a:p>
          <a:p>
            <a:pPr algn="l"/>
            <a:r>
              <a:rPr lang="en-US" b="0" dirty="0">
                <a:solidFill>
                  <a:srgbClr val="09142A"/>
                </a:solidFill>
                <a:effectLst/>
                <a:latin typeface="Roboto" panose="02000000000000000000" pitchFamily="2" charset="0"/>
              </a:rPr>
              <a:t>This process works every time you use it. By that I mean your life will be more balanced every week you build your life calendar than if you did not take that 20 minutes to pop it into your cell phone. By proactively scheduling the items you want your family or yourself to be involved in each week, you will have less capacity for those items that aren't a priority.</a:t>
            </a:r>
          </a:p>
          <a:p>
            <a:pPr algn="l"/>
            <a:r>
              <a:rPr lang="en-US" b="1" i="0" dirty="0">
                <a:solidFill>
                  <a:srgbClr val="000000"/>
                </a:solidFill>
                <a:effectLst/>
                <a:latin typeface="Arial" panose="020B0604020202020204" pitchFamily="34" charset="0"/>
              </a:rPr>
              <a:t>Tool #2: Intentional date nights</a:t>
            </a:r>
          </a:p>
          <a:p>
            <a:pPr algn="l"/>
            <a:r>
              <a:rPr lang="en-US" b="0" dirty="0">
                <a:solidFill>
                  <a:srgbClr val="09142A"/>
                </a:solidFill>
                <a:effectLst/>
                <a:latin typeface="Roboto" panose="02000000000000000000" pitchFamily="2" charset="0"/>
              </a:rPr>
              <a:t>If you think being intentional about date nights isn't a serious issue or has no relation to physician burnout, think again. A healthy relationship can recharge and strengthen you, while an unhealthy relationship can quickly deplete you, and even cause health problems.</a:t>
            </a:r>
            <a:r>
              <a:rPr lang="en-US" b="0" u="sng" baseline="30000" dirty="0">
                <a:solidFill>
                  <a:srgbClr val="0D7A9E"/>
                </a:solidFill>
                <a:effectLst/>
                <a:latin typeface="Roboto" panose="02000000000000000000" pitchFamily="2" charset="0"/>
                <a:hlinkClick r:id="rId3"/>
              </a:rPr>
              <a:t>2</a:t>
            </a:r>
            <a:r>
              <a:rPr lang="en-US" b="0" dirty="0">
                <a:solidFill>
                  <a:srgbClr val="09142A"/>
                </a:solidFill>
                <a:effectLst/>
                <a:latin typeface="Roboto" panose="02000000000000000000" pitchFamily="2" charset="0"/>
              </a:rPr>
              <a:t> My coaching clients have found the optimum frequency for a quality date night is twice a month, minimum. If it has been more than two months since your last date night, you are way overdue. Date nights are not the only way to strengthen your relationship, but they are critically important, so do not skip them. If you do not have a significant other, date night could be a date with someone you'd like to know better, time with a friend, or doing something nice or unexpected all by yourself. (Yes, you can take yourself out on date night, too.)</a:t>
            </a:r>
          </a:p>
          <a:p>
            <a:pPr algn="l"/>
            <a:r>
              <a:rPr lang="en-US" b="0" dirty="0">
                <a:solidFill>
                  <a:srgbClr val="09142A"/>
                </a:solidFill>
                <a:effectLst/>
                <a:latin typeface="Roboto" panose="02000000000000000000" pitchFamily="2" charset="0"/>
              </a:rPr>
              <a:t>When you are really busy, figuring out what to do on your date night can seem like just another item on your task list. I encourage you to do an attitude check here. What is more important to you – the 800-pound gorilla or some love, romance, adventure, and fun? Date night is a chance to break out of survival mode and do something extraordinary.</a:t>
            </a:r>
          </a:p>
          <a:p>
            <a:pPr algn="l"/>
            <a:r>
              <a:rPr lang="en-US" b="0" dirty="0">
                <a:solidFill>
                  <a:srgbClr val="09142A"/>
                </a:solidFill>
                <a:effectLst/>
                <a:latin typeface="Roboto" panose="02000000000000000000" pitchFamily="2" charset="0"/>
              </a:rPr>
              <a:t>Here are a few ideas:</a:t>
            </a:r>
          </a:p>
          <a:p>
            <a:pPr algn="l">
              <a:buFont typeface="Arial" panose="020B0604020202020204" pitchFamily="34" charset="0"/>
              <a:buChar char="•"/>
            </a:pPr>
            <a:r>
              <a:rPr lang="en-US" b="0" i="0" dirty="0">
                <a:solidFill>
                  <a:srgbClr val="09142A"/>
                </a:solidFill>
                <a:effectLst/>
                <a:latin typeface="Roboto" panose="02000000000000000000" pitchFamily="2" charset="0"/>
              </a:rPr>
              <a:t>Take turns planning your date nights, but keep your plans a secret. Only reveal when to be ready and what to wear.</a:t>
            </a:r>
          </a:p>
          <a:p>
            <a:pPr algn="l">
              <a:buFont typeface="Arial" panose="020B0604020202020204" pitchFamily="34" charset="0"/>
              <a:buChar char="•"/>
            </a:pPr>
            <a:r>
              <a:rPr lang="en-US" b="0" i="0" dirty="0">
                <a:solidFill>
                  <a:srgbClr val="09142A"/>
                </a:solidFill>
                <a:effectLst/>
                <a:latin typeface="Roboto" panose="02000000000000000000" pitchFamily="2" charset="0"/>
              </a:rPr>
              <a:t>Write down several date night ideas onto slips of paper, and drop them into a hat. Pick one, raffle style, and go for it.</a:t>
            </a:r>
          </a:p>
          <a:p>
            <a:pPr algn="l">
              <a:buFont typeface="Arial" panose="020B0604020202020204" pitchFamily="34" charset="0"/>
              <a:buChar char="•"/>
            </a:pPr>
            <a:r>
              <a:rPr lang="en-US" b="0" i="0" dirty="0">
                <a:solidFill>
                  <a:srgbClr val="09142A"/>
                </a:solidFill>
                <a:effectLst/>
                <a:latin typeface="Roboto" panose="02000000000000000000" pitchFamily="2" charset="0"/>
              </a:rPr>
              <a:t>Make it a game, and set rules. Here is a fun one: Your date can't involve calories or money.</a:t>
            </a:r>
          </a:p>
          <a:p>
            <a:pPr algn="l">
              <a:buFont typeface="Arial" panose="020B0604020202020204" pitchFamily="34" charset="0"/>
              <a:buChar char="•"/>
            </a:pPr>
            <a:r>
              <a:rPr lang="en-US" b="0" i="0" dirty="0">
                <a:solidFill>
                  <a:srgbClr val="09142A"/>
                </a:solidFill>
                <a:effectLst/>
                <a:latin typeface="Roboto" panose="02000000000000000000" pitchFamily="2" charset="0"/>
              </a:rPr>
              <a:t>Buy in bunches. In other words, if you have a shared interest and there is a season-ticket option, buy them. This will take care of multiple date nights in a single purchase.</a:t>
            </a:r>
          </a:p>
          <a:p>
            <a:pPr algn="l"/>
            <a:r>
              <a:rPr lang="en-US" b="0" dirty="0">
                <a:solidFill>
                  <a:srgbClr val="09142A"/>
                </a:solidFill>
                <a:effectLst/>
                <a:latin typeface="Roboto" panose="02000000000000000000" pitchFamily="2" charset="0"/>
              </a:rPr>
              <a:t>On any date night, even before you order drinks or appetizers, your first action is to schedule the next date night. This way, you will always have a date night on your calendar. If you want to be an overachiever, as most of us do, instead of putting just the next date night on your calendar, schedule out six date nights – three months' worth.</a:t>
            </a:r>
          </a:p>
          <a:p>
            <a:pPr algn="l"/>
            <a:r>
              <a:rPr lang="en-US" b="0" dirty="0">
                <a:solidFill>
                  <a:srgbClr val="09142A"/>
                </a:solidFill>
                <a:effectLst/>
                <a:latin typeface="Roboto" panose="02000000000000000000" pitchFamily="2" charset="0"/>
              </a:rPr>
              <a:t>Bucket list (noun): The list of things you want to do before you “kick the bucket.” Bucket lists are important because they encourage you to work toward a goal that is personally meaningful. This sense of purpose and excitement can help boost your energy levels and make you more resilient.</a:t>
            </a:r>
          </a:p>
          <a:p>
            <a:pPr algn="l"/>
            <a:r>
              <a:rPr lang="en-US" b="0" dirty="0">
                <a:solidFill>
                  <a:srgbClr val="09142A"/>
                </a:solidFill>
                <a:effectLst/>
                <a:latin typeface="Roboto" panose="02000000000000000000" pitchFamily="2" charset="0"/>
              </a:rPr>
              <a:t>My clients have found it useful to build two bucket lists.</a:t>
            </a:r>
          </a:p>
          <a:p>
            <a:pPr algn="l"/>
            <a:r>
              <a:rPr lang="en-US" b="1" dirty="0">
                <a:solidFill>
                  <a:srgbClr val="09142A"/>
                </a:solidFill>
                <a:effectLst/>
                <a:latin typeface="Roboto" panose="02000000000000000000" pitchFamily="2" charset="0"/>
              </a:rPr>
              <a:t>1. The BIG bucket list</a:t>
            </a:r>
            <a:r>
              <a:rPr lang="en-US" b="0" dirty="0">
                <a:solidFill>
                  <a:srgbClr val="09142A"/>
                </a:solidFill>
                <a:effectLst/>
                <a:latin typeface="Roboto" panose="02000000000000000000" pitchFamily="2" charset="0"/>
              </a:rPr>
              <a:t>. This is the classic list of “things I must do before I die.” A common problem with the big bucket list is putting too many things on it. This sets you up for failure. If you have too many items on your list, you will never cross any of them off and you will feel guilty.</a:t>
            </a:r>
          </a:p>
          <a:p>
            <a:pPr algn="l"/>
            <a:r>
              <a:rPr lang="en-US" b="0" dirty="0">
                <a:solidFill>
                  <a:srgbClr val="09142A"/>
                </a:solidFill>
                <a:effectLst/>
                <a:latin typeface="Roboto" panose="02000000000000000000" pitchFamily="2" charset="0"/>
              </a:rPr>
              <a:t>Here is a reality check that will dramatically shorten your big bucket list:</a:t>
            </a:r>
          </a:p>
          <a:p>
            <a:pPr algn="l">
              <a:buFont typeface="Arial" panose="020B0604020202020204" pitchFamily="34" charset="0"/>
              <a:buChar char="•"/>
            </a:pPr>
            <a:r>
              <a:rPr lang="en-US" b="0" i="0" dirty="0">
                <a:solidFill>
                  <a:srgbClr val="09142A"/>
                </a:solidFill>
                <a:effectLst/>
                <a:latin typeface="Roboto" panose="02000000000000000000" pitchFamily="2" charset="0"/>
              </a:rPr>
              <a:t>Make your big bucket list. Write it all down, and keep a copy in a folder somewhere.</a:t>
            </a:r>
          </a:p>
          <a:p>
            <a:pPr algn="l">
              <a:buFont typeface="Arial" panose="020B0604020202020204" pitchFamily="34" charset="0"/>
              <a:buChar char="•"/>
            </a:pPr>
            <a:r>
              <a:rPr lang="en-US" b="0" i="0" dirty="0">
                <a:solidFill>
                  <a:srgbClr val="09142A"/>
                </a:solidFill>
                <a:effectLst/>
                <a:latin typeface="Roboto" panose="02000000000000000000" pitchFamily="2" charset="0"/>
              </a:rPr>
              <a:t>Give someone the list, and have them read it back to you one item at a time.</a:t>
            </a:r>
          </a:p>
          <a:p>
            <a:pPr algn="l">
              <a:buFont typeface="Arial" panose="020B0604020202020204" pitchFamily="34" charset="0"/>
              <a:buChar char="•"/>
            </a:pPr>
            <a:r>
              <a:rPr lang="en-US" b="0" i="0" dirty="0">
                <a:solidFill>
                  <a:srgbClr val="09142A"/>
                </a:solidFill>
                <a:effectLst/>
                <a:latin typeface="Roboto" panose="02000000000000000000" pitchFamily="2" charset="0"/>
              </a:rPr>
              <a:t>For each item, take a moment to imagine you fail. Imagine you actually die before accomplishing this task. How does that feel?</a:t>
            </a:r>
          </a:p>
          <a:p>
            <a:pPr algn="l">
              <a:buFont typeface="Arial" panose="020B0604020202020204" pitchFamily="34" charset="0"/>
              <a:buChar char="•"/>
            </a:pPr>
            <a:r>
              <a:rPr lang="en-US" b="0" i="0" dirty="0">
                <a:solidFill>
                  <a:srgbClr val="09142A"/>
                </a:solidFill>
                <a:effectLst/>
                <a:latin typeface="Roboto" panose="02000000000000000000" pitchFamily="2" charset="0"/>
              </a:rPr>
              <a:t>Note which items break your heart when you contemplate them left undone. Those are your authentic big bucket list items, and if you are like most people, your list just got much shorter.</a:t>
            </a:r>
          </a:p>
          <a:p>
            <a:pPr algn="l"/>
            <a:r>
              <a:rPr lang="en-US" b="0" dirty="0">
                <a:solidFill>
                  <a:srgbClr val="09142A"/>
                </a:solidFill>
                <a:effectLst/>
                <a:latin typeface="Roboto" panose="02000000000000000000" pitchFamily="2" charset="0"/>
              </a:rPr>
              <a:t>These big bucket list items can take a significant amount of time, energy, or money to accomplish. That is why they lay dormant for so long. Here are two keys to accomplishing them.</a:t>
            </a:r>
          </a:p>
          <a:p>
            <a:pPr algn="l"/>
            <a:r>
              <a:rPr lang="en-US" b="0" dirty="0">
                <a:solidFill>
                  <a:srgbClr val="09142A"/>
                </a:solidFill>
                <a:effectLst/>
                <a:latin typeface="Roboto" panose="02000000000000000000" pitchFamily="2" charset="0"/>
              </a:rPr>
              <a:t>First, schedule them. Pick your first big bucket list item. Look out on your calendar as far as you need to in order to find a time that will actually work. It could be one, two, three years out or more. Schedule it anyway. Print out a calendar for that year or month, use a brightly colored pen, and mark off the dates. Hang it in a highly visible spot at home. Go into work and block it off your schedule on the work computer as well. Put a stake in the ground now. It may be something you schedule for one specific time period (e.g., a trip), or it may be something you have to schedule regularly (e.g., writing a novel).</a:t>
            </a:r>
          </a:p>
          <a:p>
            <a:pPr algn="l"/>
            <a:r>
              <a:rPr lang="en-US" b="0" dirty="0">
                <a:solidFill>
                  <a:srgbClr val="09142A"/>
                </a:solidFill>
                <a:effectLst/>
                <a:latin typeface="Roboto" panose="02000000000000000000" pitchFamily="2" charset="0"/>
              </a:rPr>
              <a:t>Next, put skin in the game. Buy the tickets. Order the resources or equipment you'll need. Book the cabin where you'll write or study or whatever it might be. Put money down immediately. If you can't make the purchase yet, open a savings account and start putting money away. Whether it is Machu Picchu, Africa, the running of the bulls in Pamplona, visiting the country of your family's origin, a Spanish immersion school in Costa Rica, or rafting the Grand Canyon, get it scheduled and paid for. Nothing will make a doctor take a trip more than putting down cold, hard cash. Afterward, it will take its rightful place in your memories as a peak experience rather than a heartbreaking regret.</a:t>
            </a:r>
          </a:p>
          <a:p>
            <a:pPr algn="l"/>
            <a:r>
              <a:rPr lang="en-US" b="1" dirty="0">
                <a:solidFill>
                  <a:srgbClr val="09142A"/>
                </a:solidFill>
                <a:effectLst/>
                <a:latin typeface="Roboto" panose="02000000000000000000" pitchFamily="2" charset="0"/>
              </a:rPr>
              <a:t>2. The weekly bucket list</a:t>
            </a:r>
            <a:r>
              <a:rPr lang="en-US" b="0" dirty="0">
                <a:solidFill>
                  <a:srgbClr val="09142A"/>
                </a:solidFill>
                <a:effectLst/>
                <a:latin typeface="Roboto" panose="02000000000000000000" pitchFamily="2" charset="0"/>
              </a:rPr>
              <a:t>. Is there an activity or experience that turns your whole week around every time you do it? It's the thing that makes you say, “I wish I could do that every week.” Most people know what this item is and yet only manage to squeeze it in every once in a while. Common examples are a workout or sport, play time with your children, a massage, dinner with a friend, painting, playing music, or a religious practice or meditation. Often, these items contribute to larger personal goals, such as physical fitness, healthy relationships, or artistic endeavors.</a:t>
            </a:r>
          </a:p>
          <a:p>
            <a:pPr algn="l"/>
            <a:r>
              <a:rPr lang="en-US" b="0" dirty="0">
                <a:solidFill>
                  <a:srgbClr val="09142A"/>
                </a:solidFill>
                <a:effectLst/>
                <a:latin typeface="Roboto" panose="02000000000000000000" pitchFamily="2" charset="0"/>
              </a:rPr>
              <a:t>What are two to three of your weekly bucket list items?</a:t>
            </a:r>
          </a:p>
          <a:p>
            <a:pPr algn="l"/>
            <a:r>
              <a:rPr lang="en-US" b="0" dirty="0">
                <a:solidFill>
                  <a:srgbClr val="09142A"/>
                </a:solidFill>
                <a:effectLst/>
                <a:latin typeface="Roboto" panose="02000000000000000000" pitchFamily="2" charset="0"/>
              </a:rPr>
              <a:t>Putting these items on your life calendar is part of carving out time and space in your busy week. Defend these items just as vigorously as you do your work schedule to show that gorilla some healthy boundaries.</a:t>
            </a:r>
          </a:p>
          <a:p>
            <a:pPr algn="l"/>
            <a:r>
              <a:rPr lang="en-US" b="0" dirty="0">
                <a:solidFill>
                  <a:srgbClr val="09142A"/>
                </a:solidFill>
                <a:effectLst/>
                <a:latin typeface="Roboto" panose="02000000000000000000" pitchFamily="2" charset="0"/>
              </a:rPr>
              <a:t>Be aware that as you contemplate doing something just for yourself, guilt can surface. A little voice might say, “What makes you think you are so special?” when you are blocking off time for your own personal use. This is your programming, pure and simple. Tell that voice, “Thank you for sharing,” and then block the time anyway. As you give yourself permission to experience the pleasant things in your life, you will see what a difference this can make for you, your home life, and your work life. Taking care of yourself can give you the energy you need to take care of others.</a:t>
            </a:r>
          </a:p>
          <a:p>
            <a:pPr algn="l"/>
            <a:r>
              <a:rPr lang="en-US" b="0" i="0" dirty="0">
                <a:solidFill>
                  <a:srgbClr val="09142A"/>
                </a:solidFill>
                <a:effectLst/>
                <a:latin typeface="Roboto" panose="02000000000000000000" pitchFamily="2" charset="0"/>
              </a:rPr>
              <a:t>One of the keys to being able to recharge when you are not at work is creating a clean, solid, functioning boundary between work and home. This allows you to take the white coat off, leave work at work, and come all the way home.</a:t>
            </a:r>
          </a:p>
          <a:p>
            <a:pPr algn="l"/>
            <a:r>
              <a:rPr lang="en-US" b="0" i="0" dirty="0">
                <a:solidFill>
                  <a:srgbClr val="09142A"/>
                </a:solidFill>
                <a:effectLst/>
                <a:latin typeface="Roboto" panose="02000000000000000000" pitchFamily="2" charset="0"/>
              </a:rPr>
              <a:t>Have you ever found yourself sitting at home thinking about work? It is almost a silly question. This happens when you miss the boundary. You have never been taught the “off switch” on your role as a doctor.</a:t>
            </a:r>
          </a:p>
          <a:p>
            <a:pPr algn="l"/>
            <a:r>
              <a:rPr lang="en-US" b="0" i="0" dirty="0">
                <a:solidFill>
                  <a:srgbClr val="09142A"/>
                </a:solidFill>
                <a:effectLst/>
                <a:latin typeface="Roboto" panose="02000000000000000000" pitchFamily="2" charset="0"/>
              </a:rPr>
              <a:t>You can't recharge in this situation. Instead of recovering, you are still being drained by work stress even though you are not in the office or hospital.</a:t>
            </a:r>
          </a:p>
          <a:p>
            <a:pPr algn="l"/>
            <a:r>
              <a:rPr lang="en-US" b="0" i="0" dirty="0">
                <a:solidFill>
                  <a:srgbClr val="09142A"/>
                </a:solidFill>
                <a:effectLst/>
                <a:latin typeface="Roboto" panose="02000000000000000000" pitchFamily="2" charset="0"/>
              </a:rPr>
              <a:t>Creating a boundary ritual is a mindfulness skill you can learn and practice. It is the energetic equivalent of an off switch on your role as a doctor. Your boundary ritual marks the transition from the environment where the patient comes first to one where you come first.</a:t>
            </a:r>
          </a:p>
          <a:p>
            <a:pPr algn="l"/>
            <a:r>
              <a:rPr lang="en-US" b="0" i="0" dirty="0">
                <a:solidFill>
                  <a:srgbClr val="09142A"/>
                </a:solidFill>
                <a:effectLst/>
                <a:latin typeface="Roboto" panose="02000000000000000000" pitchFamily="2" charset="0"/>
              </a:rPr>
              <a:t>Fortunately, we have an excellent role model of a boundary ritual – Mr. Rogers. Yes, that one, from the children's television show. His personal boundary ritual had three steps:</a:t>
            </a:r>
          </a:p>
          <a:p>
            <a:pPr algn="l">
              <a:buFont typeface="+mj-lt"/>
              <a:buAutoNum type="arabicPeriod"/>
            </a:pPr>
            <a:r>
              <a:rPr lang="en-US" b="0" i="0" dirty="0">
                <a:solidFill>
                  <a:srgbClr val="09142A"/>
                </a:solidFill>
                <a:effectLst/>
                <a:latin typeface="Roboto" panose="02000000000000000000" pitchFamily="2" charset="0"/>
              </a:rPr>
              <a:t>He takes off his jacket and puts on a zip-up sweater,</a:t>
            </a:r>
          </a:p>
          <a:p>
            <a:pPr algn="l">
              <a:buFont typeface="+mj-lt"/>
              <a:buAutoNum type="arabicPeriod"/>
            </a:pPr>
            <a:r>
              <a:rPr lang="en-US" b="0" i="0" dirty="0">
                <a:solidFill>
                  <a:srgbClr val="09142A"/>
                </a:solidFill>
                <a:effectLst/>
                <a:latin typeface="Roboto" panose="02000000000000000000" pitchFamily="2" charset="0"/>
              </a:rPr>
              <a:t>He changes his shoes,</a:t>
            </a:r>
          </a:p>
          <a:p>
            <a:pPr algn="l">
              <a:buFont typeface="+mj-lt"/>
              <a:buAutoNum type="arabicPeriod"/>
            </a:pPr>
            <a:r>
              <a:rPr lang="en-US" b="0" i="0" dirty="0">
                <a:solidFill>
                  <a:srgbClr val="09142A"/>
                </a:solidFill>
                <a:effectLst/>
                <a:latin typeface="Roboto" panose="02000000000000000000" pitchFamily="2" charset="0"/>
              </a:rPr>
              <a:t>He sings, “It's a beautiful day in the neighborhood ….”</a:t>
            </a:r>
          </a:p>
          <a:p>
            <a:pPr algn="l"/>
            <a:r>
              <a:rPr lang="en-US" b="0" i="0" dirty="0">
                <a:solidFill>
                  <a:srgbClr val="09142A"/>
                </a:solidFill>
                <a:effectLst/>
                <a:latin typeface="Roboto" panose="02000000000000000000" pitchFamily="2" charset="0"/>
              </a:rPr>
              <a:t>With his boundary ritual complete, he is the Mr. Rogers we know and love for the rest of the show.</a:t>
            </a:r>
          </a:p>
          <a:p>
            <a:pPr algn="l"/>
            <a:r>
              <a:rPr lang="en-US" b="0" i="0" dirty="0">
                <a:solidFill>
                  <a:srgbClr val="09142A"/>
                </a:solidFill>
                <a:effectLst/>
                <a:latin typeface="Roboto" panose="02000000000000000000" pitchFamily="2" charset="0"/>
              </a:rPr>
              <a:t>I strongly encourage you to develop your own boundary ritual. The most effective rituals involve three things:</a:t>
            </a:r>
          </a:p>
          <a:p>
            <a:pPr algn="l">
              <a:buFont typeface="Arial" panose="020B0604020202020204" pitchFamily="34" charset="0"/>
              <a:buChar char="•"/>
            </a:pPr>
            <a:r>
              <a:rPr lang="en-US" b="0" i="0" dirty="0">
                <a:solidFill>
                  <a:srgbClr val="09142A"/>
                </a:solidFill>
                <a:effectLst/>
                <a:latin typeface="Roboto" panose="02000000000000000000" pitchFamily="2" charset="0"/>
              </a:rPr>
              <a:t>An intention to let go of work,</a:t>
            </a:r>
          </a:p>
          <a:p>
            <a:pPr algn="l">
              <a:buFont typeface="Arial" panose="020B0604020202020204" pitchFamily="34" charset="0"/>
              <a:buChar char="•"/>
            </a:pPr>
            <a:r>
              <a:rPr lang="en-US" b="0" i="0" dirty="0">
                <a:solidFill>
                  <a:srgbClr val="09142A"/>
                </a:solidFill>
                <a:effectLst/>
                <a:latin typeface="Roboto" panose="02000000000000000000" pitchFamily="2" charset="0"/>
              </a:rPr>
              <a:t>A releasing breath,</a:t>
            </a:r>
          </a:p>
          <a:p>
            <a:pPr algn="l">
              <a:buFont typeface="Arial" panose="020B0604020202020204" pitchFamily="34" charset="0"/>
              <a:buChar char="•"/>
            </a:pPr>
            <a:r>
              <a:rPr lang="en-US" b="0" i="0" dirty="0">
                <a:solidFill>
                  <a:srgbClr val="09142A"/>
                </a:solidFill>
                <a:effectLst/>
                <a:latin typeface="Roboto" panose="02000000000000000000" pitchFamily="2" charset="0"/>
              </a:rPr>
              <a:t>An action (change clothes, walk the dog, take out your contacts and put on your glasses, make a nice dinner, etc.).</a:t>
            </a:r>
          </a:p>
          <a:p>
            <a:pPr algn="l"/>
            <a:r>
              <a:rPr lang="en-US" b="0" i="0" dirty="0">
                <a:solidFill>
                  <a:srgbClr val="09142A"/>
                </a:solidFill>
                <a:effectLst/>
                <a:latin typeface="Roboto" panose="02000000000000000000" pitchFamily="2" charset="0"/>
              </a:rPr>
              <a:t>A friend of mine's father – a small-town family doc – had a very simple but effective boundary ritual. Every day after coming home from work, he would shower and change clothes. He wouldn't talk to his family until this boundary ritual was complete. Afterwards, he was just “Dad” again.</a:t>
            </a:r>
          </a:p>
          <a:p>
            <a:pPr algn="l"/>
            <a:r>
              <a:rPr lang="en-US" b="0" i="0" dirty="0">
                <a:solidFill>
                  <a:srgbClr val="09142A"/>
                </a:solidFill>
                <a:effectLst/>
                <a:latin typeface="Roboto" panose="02000000000000000000" pitchFamily="2" charset="0"/>
              </a:rPr>
              <a:t>Here is a simple boundary ritual you can use if you drive home from work:</a:t>
            </a:r>
          </a:p>
          <a:p>
            <a:pPr algn="l"/>
            <a:r>
              <a:rPr lang="en-US" b="0" i="0" dirty="0">
                <a:solidFill>
                  <a:srgbClr val="09142A"/>
                </a:solidFill>
                <a:effectLst/>
                <a:latin typeface="Roboto" panose="02000000000000000000" pitchFamily="2" charset="0"/>
              </a:rPr>
              <a:t>Arrive at home, and park the car. Put your hand on the keys or off button. Say to yourself, “With this breath, I am coming all the way home.” Take a deep breath. As you exhale, release all thoughts and feelings about work. Turn the car off, take the keys out, and step out of the vehicle.</a:t>
            </a:r>
          </a:p>
          <a:p>
            <a:pPr algn="l"/>
            <a:r>
              <a:rPr lang="en-US" b="0" i="0" dirty="0">
                <a:solidFill>
                  <a:srgbClr val="09142A"/>
                </a:solidFill>
                <a:effectLst/>
                <a:latin typeface="Roboto" panose="02000000000000000000" pitchFamily="2" charset="0"/>
              </a:rPr>
              <a:t>With a boundary ritual, you will find yourself more relaxed at home and thinking less about work. What will your boundary ritual be, and when will you start practicing it?</a:t>
            </a:r>
          </a:p>
          <a:p>
            <a:pPr algn="l"/>
            <a:r>
              <a:rPr lang="en-US" b="1" i="0" dirty="0">
                <a:solidFill>
                  <a:srgbClr val="000000"/>
                </a:solidFill>
                <a:effectLst/>
                <a:latin typeface="Arial" panose="020B0604020202020204" pitchFamily="34" charset="0"/>
              </a:rPr>
              <a:t>Pick an idea and take action</a:t>
            </a:r>
          </a:p>
          <a:p>
            <a:pPr algn="l"/>
            <a:r>
              <a:rPr lang="en-US" b="0" i="0" dirty="0">
                <a:solidFill>
                  <a:srgbClr val="09142A"/>
                </a:solidFill>
                <a:effectLst/>
                <a:latin typeface="Roboto" panose="02000000000000000000" pitchFamily="2" charset="0"/>
              </a:rPr>
              <a:t>As discussed in previous articles, it is easy to read an article like this one, with multiple suggestions, and get overwhelmed. The key is to take just one step at a time. Pick just one action from the options above and put it into action. That is all. The first step might be to call your family together and create a life calendar for next week. Once you have taken the first step, the second one will become clearer. You will know exactly what to do next. It might involve taking an afternoon off and thinking about your bucket lists. Whatever it is, just take the next step, and the next, and the next ... to put one of these tools into action in your life. With just these simple actions, you'll be on your way to a healthier, more balanced life. Constructing a strategy to build and maintain life balance is one of the keys to preventing physician burnout.</a:t>
            </a:r>
          </a:p>
          <a:p>
            <a:pPr algn="l"/>
            <a:endParaRPr lang="en-US" b="0" i="0" dirty="0">
              <a:solidFill>
                <a:srgbClr val="09142A"/>
              </a:solidFill>
              <a:effectLst/>
              <a:latin typeface="Roboto" panose="02000000000000000000" pitchFamily="2" charset="0"/>
            </a:endParaRPr>
          </a:p>
          <a:p>
            <a:br>
              <a:rPr lang="en-US" dirty="0"/>
            </a:br>
            <a:endParaRPr lang="en-US" dirty="0"/>
          </a:p>
        </p:txBody>
      </p:sp>
      <p:sp>
        <p:nvSpPr>
          <p:cNvPr id="4" name="Slide Number Placeholder 3"/>
          <p:cNvSpPr>
            <a:spLocks noGrp="1"/>
          </p:cNvSpPr>
          <p:nvPr>
            <p:ph type="sldNum" sz="quarter" idx="5"/>
          </p:nvPr>
        </p:nvSpPr>
        <p:spPr/>
        <p:txBody>
          <a:bodyPr/>
          <a:lstStyle/>
          <a:p>
            <a:fld id="{DF1E027A-0A7D-47EF-813D-C15571B0DAD7}" type="slidenum">
              <a:rPr lang="en-US" smtClean="0"/>
              <a:t>37</a:t>
            </a:fld>
            <a:endParaRPr lang="en-US" dirty="0"/>
          </a:p>
        </p:txBody>
      </p:sp>
    </p:spTree>
    <p:extLst>
      <p:ext uri="{BB962C8B-B14F-4D97-AF65-F5344CB8AC3E}">
        <p14:creationId xmlns:p14="http://schemas.microsoft.com/office/powerpoint/2010/main" val="38344580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amount of yoga, mvi, meditation or sweaty exercise, or extreme time management will save us from the effects of extreme work (Krupka 2015)</a:t>
            </a:r>
          </a:p>
          <a:p>
            <a:r>
              <a:rPr lang="en-US" dirty="0"/>
              <a:t>Time may be a paid or unpaid leave of absence, a paid sabbatical, vacation time, or medical leave</a:t>
            </a:r>
          </a:p>
          <a:p>
            <a:endParaRPr lang="en-US" dirty="0"/>
          </a:p>
          <a:p>
            <a:r>
              <a:rPr lang="en-US" dirty="0"/>
              <a:t>Professional assistance (particularly with depression, substance abuse, or anxiety,)</a:t>
            </a:r>
          </a:p>
          <a:p>
            <a:r>
              <a:rPr lang="en-US" dirty="0"/>
              <a:t>Through physician health programs, individual counselors, substance use professionals etc</a:t>
            </a:r>
          </a:p>
          <a:p>
            <a:r>
              <a:rPr lang="en-US" dirty="0"/>
              <a:t>One resource I have here is the Federation of State Physician Health Programs</a:t>
            </a:r>
          </a:p>
          <a:p>
            <a:r>
              <a:rPr lang="en-US" dirty="0"/>
              <a:t>And also the Sotile Center for Physician Resilience where Dr Sotile uses his training in family systems to work with physicians and their families who may be experiencing burnout</a:t>
            </a:r>
          </a:p>
          <a:p>
            <a:r>
              <a:rPr lang="en-US" dirty="0"/>
              <a:t>Professional coaches help with issues related to time management and delegation, according to one professional coach, who is also a physician. </a:t>
            </a:r>
          </a:p>
          <a:p>
            <a:r>
              <a:rPr lang="en-US" dirty="0"/>
              <a:t>Many times a professional coach is also a physician.</a:t>
            </a:r>
          </a:p>
          <a:p>
            <a:r>
              <a:rPr lang="en-US" dirty="0"/>
              <a:t>Another professional coach Dr Mudge Riley stated that coaching offers support and mentorship. About 1/5 of her client choose to leave medicine altogether; the rest often make space for other endeavors such a starting a business, quality or regulatory work,  medical writing or fiction writing. </a:t>
            </a:r>
          </a:p>
        </p:txBody>
      </p:sp>
      <p:sp>
        <p:nvSpPr>
          <p:cNvPr id="4" name="Slide Number Placeholder 3"/>
          <p:cNvSpPr>
            <a:spLocks noGrp="1"/>
          </p:cNvSpPr>
          <p:nvPr>
            <p:ph type="sldNum" sz="quarter" idx="5"/>
          </p:nvPr>
        </p:nvSpPr>
        <p:spPr/>
        <p:txBody>
          <a:bodyPr/>
          <a:lstStyle/>
          <a:p>
            <a:fld id="{DF1E027A-0A7D-47EF-813D-C15571B0DAD7}" type="slidenum">
              <a:rPr lang="en-US" smtClean="0"/>
              <a:t>38</a:t>
            </a:fld>
            <a:endParaRPr lang="en-US" dirty="0"/>
          </a:p>
        </p:txBody>
      </p:sp>
    </p:spTree>
    <p:extLst>
      <p:ext uri="{BB962C8B-B14F-4D97-AF65-F5344CB8AC3E}">
        <p14:creationId xmlns:p14="http://schemas.microsoft.com/office/powerpoint/2010/main" val="15543210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1E027A-0A7D-47EF-813D-C15571B0DAD7}" type="slidenum">
              <a:rPr lang="en-US" smtClean="0"/>
              <a:t>39</a:t>
            </a:fld>
            <a:endParaRPr lang="en-US" dirty="0"/>
          </a:p>
        </p:txBody>
      </p:sp>
    </p:spTree>
    <p:extLst>
      <p:ext uri="{BB962C8B-B14F-4D97-AF65-F5344CB8AC3E}">
        <p14:creationId xmlns:p14="http://schemas.microsoft.com/office/powerpoint/2010/main" val="4225370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1E027A-0A7D-47EF-813D-C15571B0DAD7}" type="slidenum">
              <a:rPr lang="en-US" smtClean="0"/>
              <a:t>4</a:t>
            </a:fld>
            <a:endParaRPr lang="en-US" dirty="0"/>
          </a:p>
        </p:txBody>
      </p:sp>
    </p:spTree>
    <p:extLst>
      <p:ext uri="{BB962C8B-B14F-4D97-AF65-F5344CB8AC3E}">
        <p14:creationId xmlns:p14="http://schemas.microsoft.com/office/powerpoint/2010/main" val="18339316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1E027A-0A7D-47EF-813D-C15571B0DAD7}" type="slidenum">
              <a:rPr lang="en-US" smtClean="0"/>
              <a:t>40</a:t>
            </a:fld>
            <a:endParaRPr lang="en-US" dirty="0"/>
          </a:p>
        </p:txBody>
      </p:sp>
    </p:spTree>
    <p:extLst>
      <p:ext uri="{BB962C8B-B14F-4D97-AF65-F5344CB8AC3E}">
        <p14:creationId xmlns:p14="http://schemas.microsoft.com/office/powerpoint/2010/main" val="31891386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1E027A-0A7D-47EF-813D-C15571B0DAD7}" type="slidenum">
              <a:rPr lang="en-US" smtClean="0"/>
              <a:t>41</a:t>
            </a:fld>
            <a:endParaRPr lang="en-US" dirty="0"/>
          </a:p>
        </p:txBody>
      </p:sp>
    </p:spTree>
    <p:extLst>
      <p:ext uri="{BB962C8B-B14F-4D97-AF65-F5344CB8AC3E}">
        <p14:creationId xmlns:p14="http://schemas.microsoft.com/office/powerpoint/2010/main" val="21545013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a copy of these slides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7713-1F29-4EDB-A872-FD4C7AE3C7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2615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1E027A-0A7D-47EF-813D-C15571B0DAD7}" type="slidenum">
              <a:rPr lang="en-US" smtClean="0"/>
              <a:t>5</a:t>
            </a:fld>
            <a:endParaRPr lang="en-US" dirty="0"/>
          </a:p>
        </p:txBody>
      </p:sp>
    </p:spTree>
    <p:extLst>
      <p:ext uri="{BB962C8B-B14F-4D97-AF65-F5344CB8AC3E}">
        <p14:creationId xmlns:p14="http://schemas.microsoft.com/office/powerpoint/2010/main" val="2960433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1E027A-0A7D-47EF-813D-C15571B0DAD7}" type="slidenum">
              <a:rPr lang="en-US" smtClean="0"/>
              <a:t>6</a:t>
            </a:fld>
            <a:endParaRPr lang="en-US"/>
          </a:p>
        </p:txBody>
      </p:sp>
    </p:spTree>
    <p:extLst>
      <p:ext uri="{BB962C8B-B14F-4D97-AF65-F5344CB8AC3E}">
        <p14:creationId xmlns:p14="http://schemas.microsoft.com/office/powerpoint/2010/main" val="2134234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defRPr/>
            </a:pPr>
            <a:r>
              <a:rPr lang="en-US" dirty="0"/>
              <a:t>Although burnout has been best studied among physicians and nurses, practitioners and trainees in other health care professions also have been noted to exhibit high burnout rates [2]. The risk factors associated with burnout may be similar among all health care professionals [3]; however, there are enough diff </a:t>
            </a:r>
            <a:r>
              <a:rPr lang="en-US" dirty="0" err="1"/>
              <a:t>erences</a:t>
            </a:r>
            <a:r>
              <a:rPr lang="en-US" dirty="0"/>
              <a:t> among professionals to warrant discussions of burnout within individual professions, and among demographic subgroups.</a:t>
            </a:r>
          </a:p>
          <a:p>
            <a:endParaRPr lang="en-US" dirty="0"/>
          </a:p>
        </p:txBody>
      </p:sp>
      <p:sp>
        <p:nvSpPr>
          <p:cNvPr id="4" name="Slide Number Placeholder 3"/>
          <p:cNvSpPr>
            <a:spLocks noGrp="1"/>
          </p:cNvSpPr>
          <p:nvPr>
            <p:ph type="sldNum" sz="quarter" idx="5"/>
          </p:nvPr>
        </p:nvSpPr>
        <p:spPr/>
        <p:txBody>
          <a:bodyPr/>
          <a:lstStyle/>
          <a:p>
            <a:fld id="{DF1E027A-0A7D-47EF-813D-C15571B0DAD7}" type="slidenum">
              <a:rPr lang="en-US" smtClean="0"/>
              <a:t>7</a:t>
            </a:fld>
            <a:endParaRPr lang="en-US"/>
          </a:p>
        </p:txBody>
      </p:sp>
    </p:spTree>
    <p:extLst>
      <p:ext uri="{BB962C8B-B14F-4D97-AF65-F5344CB8AC3E}">
        <p14:creationId xmlns:p14="http://schemas.microsoft.com/office/powerpoint/2010/main" val="777129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burnout has been best studied among physicians and nurses, practitioners and trainees in other health care professions also have been noted to exhibit high burnout rates [2]. The risk factors associated with burnout may be similar among all health care professionals [3]; however, there are enough diff </a:t>
            </a:r>
            <a:r>
              <a:rPr lang="en-US" dirty="0" err="1"/>
              <a:t>erences</a:t>
            </a:r>
            <a:r>
              <a:rPr lang="en-US" dirty="0"/>
              <a:t> among professionals to warrant discussions of burnout within individual professions, and among demographic subgroups.</a:t>
            </a:r>
          </a:p>
          <a:p>
            <a:endParaRPr lang="en-US" dirty="0"/>
          </a:p>
          <a:p>
            <a:pPr defTabSz="928299">
              <a:defRPr/>
            </a:pPr>
            <a:r>
              <a:rPr lang="en-US" dirty="0"/>
              <a:t>The most widely used measures of burnout include the Maslach Burnout Inventory (MBI), the Oldenburg Burnout Inventory, the Copenhagen Burnout Inventory, and the Physician Work-Life Study’s single-item questionnaire</a:t>
            </a:r>
          </a:p>
          <a:p>
            <a:pPr defTabSz="928299">
              <a:defRPr/>
            </a:pPr>
            <a:endParaRPr lang="en-US" dirty="0"/>
          </a:p>
          <a:p>
            <a:r>
              <a:rPr lang="en-US" dirty="0"/>
              <a:t>Burnout has been </a:t>
            </a:r>
            <a:r>
              <a:rPr lang="en-US" dirty="0" err="1"/>
              <a:t>identifi</a:t>
            </a:r>
            <a:r>
              <a:rPr lang="en-US" dirty="0"/>
              <a:t> ed among medical students, residents, and practicing physicians at all career stages. The burnout rate is estimated to be approximately 50 percent among US physicians and medical students [13,14]. Unfortunately, many studies of burnout do not report data by gender. Those that have, found that burnout is experienced by and manifests in men and women diff </a:t>
            </a:r>
            <a:r>
              <a:rPr lang="en-US" dirty="0" err="1"/>
              <a:t>erently</a:t>
            </a:r>
            <a:r>
              <a:rPr lang="en-US" dirty="0"/>
              <a:t>: as measured by the MBI, women physicians are more likely to </a:t>
            </a:r>
            <a:r>
              <a:rPr lang="en-US" dirty="0" err="1"/>
              <a:t>suff</a:t>
            </a:r>
            <a:r>
              <a:rPr lang="en-US" dirty="0"/>
              <a:t> er from emotional exhaustion, whereas men are more likely to describe depersonalization. </a:t>
            </a:r>
          </a:p>
          <a:p>
            <a:r>
              <a:rPr lang="en-US" dirty="0"/>
              <a:t>It is currently not clear if burnout is actually more common among women, or if gender-based diff </a:t>
            </a:r>
            <a:r>
              <a:rPr lang="en-US" dirty="0" err="1"/>
              <a:t>erences</a:t>
            </a:r>
            <a:r>
              <a:rPr lang="en-US" dirty="0"/>
              <a:t> in its expression—such as emotional exhaustion—make it easier to identify among women. Regardless, surveys (</a:t>
            </a:r>
            <a:r>
              <a:rPr lang="en-US" dirty="0" err="1"/>
              <a:t>refl</a:t>
            </a:r>
            <a:r>
              <a:rPr lang="en-US" dirty="0"/>
              <a:t> </a:t>
            </a:r>
            <a:r>
              <a:rPr lang="en-US" dirty="0" err="1"/>
              <a:t>ected</a:t>
            </a:r>
            <a:r>
              <a:rPr lang="en-US" dirty="0"/>
              <a:t> in Table 1) have found that the prevalence of burnout may be as much as 20 to 60 percent higher among women physicians than among men physicians [16]. A 2017 survey of 15,000 physicians from 29 specialties found that burnout was self-reported by 48 percent of women physicians and 38 percent of men physicians [17]. Smaller </a:t>
            </a:r>
            <a:r>
              <a:rPr lang="en-US" dirty="0" err="1"/>
              <a:t>specialtyspecifi</a:t>
            </a:r>
            <a:r>
              <a:rPr lang="en-US" dirty="0"/>
              <a:t> c studies have also found that women are more likely to exhibit burnout symptoms than are men [18,19]. Regarding trainees, a large national sample of internal medicine residents found that women physicians were more likely than men physicians to report being burned out and </a:t>
            </a:r>
            <a:r>
              <a:rPr lang="en-US" dirty="0" err="1"/>
              <a:t>dissatisfi</a:t>
            </a:r>
            <a:r>
              <a:rPr lang="en-US" dirty="0"/>
              <a:t> ed with work-life integration [20]. Whether physician gender plays an independent role</a:t>
            </a:r>
          </a:p>
          <a:p>
            <a:pPr defTabSz="928299">
              <a:defRPr/>
            </a:pPr>
            <a:endParaRPr lang="en-US" dirty="0"/>
          </a:p>
          <a:p>
            <a:endParaRPr lang="en-US" dirty="0"/>
          </a:p>
        </p:txBody>
      </p:sp>
      <p:sp>
        <p:nvSpPr>
          <p:cNvPr id="4" name="Slide Number Placeholder 3"/>
          <p:cNvSpPr>
            <a:spLocks noGrp="1"/>
          </p:cNvSpPr>
          <p:nvPr>
            <p:ph type="sldNum" sz="quarter" idx="5"/>
          </p:nvPr>
        </p:nvSpPr>
        <p:spPr/>
        <p:txBody>
          <a:bodyPr/>
          <a:lstStyle/>
          <a:p>
            <a:fld id="{DF1E027A-0A7D-47EF-813D-C15571B0DAD7}" type="slidenum">
              <a:rPr lang="en-US" smtClean="0"/>
              <a:t>8</a:t>
            </a:fld>
            <a:endParaRPr lang="en-US"/>
          </a:p>
        </p:txBody>
      </p:sp>
    </p:spTree>
    <p:extLst>
      <p:ext uri="{BB962C8B-B14F-4D97-AF65-F5344CB8AC3E}">
        <p14:creationId xmlns:p14="http://schemas.microsoft.com/office/powerpoint/2010/main" val="3719560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Doctors company 2012</a:t>
            </a:r>
          </a:p>
        </p:txBody>
      </p:sp>
      <p:sp>
        <p:nvSpPr>
          <p:cNvPr id="4" name="Slide Number Placeholder 3"/>
          <p:cNvSpPr>
            <a:spLocks noGrp="1"/>
          </p:cNvSpPr>
          <p:nvPr>
            <p:ph type="sldNum" sz="quarter" idx="5"/>
          </p:nvPr>
        </p:nvSpPr>
        <p:spPr/>
        <p:txBody>
          <a:bodyPr/>
          <a:lstStyle/>
          <a:p>
            <a:fld id="{DF1E027A-0A7D-47EF-813D-C15571B0DAD7}" type="slidenum">
              <a:rPr lang="en-US" smtClean="0"/>
              <a:t>9</a:t>
            </a:fld>
            <a:endParaRPr lang="en-US"/>
          </a:p>
        </p:txBody>
      </p:sp>
    </p:spTree>
    <p:extLst>
      <p:ext uri="{BB962C8B-B14F-4D97-AF65-F5344CB8AC3E}">
        <p14:creationId xmlns:p14="http://schemas.microsoft.com/office/powerpoint/2010/main" val="31386846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8" name="Rectangle 7"/>
          <p:cNvSpPr/>
          <p:nvPr/>
        </p:nvSpPr>
        <p:spPr>
          <a:xfrm rot="5400000">
            <a:off x="7065767" y="1527802"/>
            <a:ext cx="1927239" cy="7460705"/>
          </a:xfrm>
          <a:prstGeom prst="rect">
            <a:avLst/>
          </a:prstGeom>
          <a:solidFill>
            <a:schemeClr val="tx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sp>
        <p:nvSpPr>
          <p:cNvPr id="7" name="Rectangle 6"/>
          <p:cNvSpPr/>
          <p:nvPr/>
        </p:nvSpPr>
        <p:spPr>
          <a:xfrm>
            <a:off x="397594" y="282945"/>
            <a:ext cx="11362145" cy="38762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818707" y="596830"/>
            <a:ext cx="10458893" cy="3255264"/>
          </a:xfrm>
        </p:spPr>
        <p:txBody>
          <a:bodyPr anchor="t">
            <a:normAutofit/>
          </a:bodyPr>
          <a:lstStyle>
            <a:lvl1pPr algn="l">
              <a:defRPr sz="6000" b="0" i="0" spc="-100" baseline="0">
                <a:solidFill>
                  <a:srgbClr val="FFFFFF"/>
                </a:solidFill>
              </a:defRPr>
            </a:lvl1pPr>
          </a:lstStyle>
          <a:p>
            <a:br>
              <a:rPr lang="en-US" dirty="0"/>
            </a:br>
            <a:r>
              <a:rPr lang="en-US" dirty="0"/>
              <a:t>Maryland BHIPP</a:t>
            </a:r>
            <a:br>
              <a:rPr lang="en-US" dirty="0"/>
            </a:br>
            <a:endParaRPr lang="en-US" dirty="0"/>
          </a:p>
        </p:txBody>
      </p:sp>
      <p:sp>
        <p:nvSpPr>
          <p:cNvPr id="3" name="Subtitle 2"/>
          <p:cNvSpPr>
            <a:spLocks noGrp="1"/>
          </p:cNvSpPr>
          <p:nvPr>
            <p:ph type="subTitle" idx="1" hasCustomPrompt="1"/>
          </p:nvPr>
        </p:nvSpPr>
        <p:spPr>
          <a:xfrm>
            <a:off x="4505325" y="4550734"/>
            <a:ext cx="4943475" cy="1392865"/>
          </a:xfrm>
        </p:spPr>
        <p:txBody>
          <a:bodyPr anchor="ctr">
            <a:normAutofit/>
          </a:bodyPr>
          <a:lstStyle>
            <a:lvl1pPr marL="0" indent="0" algn="l">
              <a:buNone/>
              <a:defRPr sz="2400" b="0" cap="none" spc="0" baseline="0">
                <a:solidFill>
                  <a:schemeClr val="bg1"/>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1-855-MD-BHIPP (632-4477)</a:t>
            </a:r>
          </a:p>
          <a:p>
            <a:r>
              <a:rPr lang="en-US" dirty="0"/>
              <a:t>www.mdbhipp.org</a:t>
            </a:r>
          </a:p>
        </p:txBody>
      </p:sp>
      <p:sp>
        <p:nvSpPr>
          <p:cNvPr id="4" name="Date Placeholder 3"/>
          <p:cNvSpPr>
            <a:spLocks noGrp="1"/>
          </p:cNvSpPr>
          <p:nvPr>
            <p:ph type="dt" sz="half" idx="10"/>
          </p:nvPr>
        </p:nvSpPr>
        <p:spPr/>
        <p:txBody>
          <a:bodyPr/>
          <a:lstStyle/>
          <a:p>
            <a:fld id="{4EC743F4-8769-40B4-85DF-6CB8DE9F66AA}" type="datetimeFigureOut">
              <a:rPr lang="en-US" smtClean="0"/>
              <a:pPr/>
              <a:t>5/20/2022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2BD96E-3838-45D2-9031-D3AF67C920A5}" type="slidenum">
              <a:rPr lang="en-US" smtClean="0"/>
              <a:pPr/>
              <a:t>‹#›</a:t>
            </a:fld>
            <a:endParaRPr lang="en-US" dirty="0"/>
          </a:p>
        </p:txBody>
      </p:sp>
      <p:sp>
        <p:nvSpPr>
          <p:cNvPr id="12" name="Media Placeholder 11">
            <a:extLst>
              <a:ext uri="{FF2B5EF4-FFF2-40B4-BE49-F238E27FC236}">
                <a16:creationId xmlns:a16="http://schemas.microsoft.com/office/drawing/2014/main" id="{26D3E6F9-57D3-4558-AA96-57463CB32C60}"/>
              </a:ext>
            </a:extLst>
          </p:cNvPr>
          <p:cNvSpPr>
            <a:spLocks noGrp="1"/>
          </p:cNvSpPr>
          <p:nvPr>
            <p:ph type="media" sz="quarter" idx="13"/>
          </p:nvPr>
        </p:nvSpPr>
        <p:spPr>
          <a:xfrm>
            <a:off x="413607" y="4294535"/>
            <a:ext cx="3623277" cy="1927963"/>
          </a:xfrm>
        </p:spPr>
        <p:txBody>
          <a:bodyPr/>
          <a:lstStyle/>
          <a:p>
            <a:r>
              <a:rPr lang="en-US"/>
              <a:t>Click icon to add media</a:t>
            </a:r>
            <a:endParaRPr lang="en-US" dirty="0"/>
          </a:p>
        </p:txBody>
      </p:sp>
      <p:pic>
        <p:nvPicPr>
          <p:cNvPr id="11" name="Picture 10">
            <a:extLst>
              <a:ext uri="{FF2B5EF4-FFF2-40B4-BE49-F238E27FC236}">
                <a16:creationId xmlns:a16="http://schemas.microsoft.com/office/drawing/2014/main" id="{BD6DD11F-E10B-42AB-8D9E-FBF01463E1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310" y="4418698"/>
            <a:ext cx="3313870" cy="1656935"/>
          </a:xfrm>
          <a:prstGeom prst="rect">
            <a:avLst/>
          </a:prstGeom>
        </p:spPr>
      </p:pic>
    </p:spTree>
    <p:extLst>
      <p:ext uri="{BB962C8B-B14F-4D97-AF65-F5344CB8AC3E}">
        <p14:creationId xmlns:p14="http://schemas.microsoft.com/office/powerpoint/2010/main" val="55634463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257046" y="1494203"/>
            <a:ext cx="11500567" cy="386959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EC743F4-8769-40B4-85DF-6CB8DE9F66AA}" type="datetimeFigureOut">
              <a:rPr lang="en-US" smtClean="0"/>
              <a:pPr/>
              <a:t>5/20/2022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F2BD96E-3838-45D2-9031-D3AF67C920A5}" type="slidenum">
              <a:rPr lang="en-US" smtClean="0"/>
              <a:pPr/>
              <a:t>‹#›</a:t>
            </a:fld>
            <a:endParaRPr lang="en-US" dirty="0"/>
          </a:p>
        </p:txBody>
      </p:sp>
    </p:spTree>
    <p:extLst>
      <p:ext uri="{BB962C8B-B14F-4D97-AF65-F5344CB8AC3E}">
        <p14:creationId xmlns:p14="http://schemas.microsoft.com/office/powerpoint/2010/main" val="2447420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1471352"/>
            <a:ext cx="2819400" cy="447224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1471353"/>
            <a:ext cx="7315200" cy="382385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EC743F4-8769-40B4-85DF-6CB8DE9F66AA}" type="datetimeFigureOut">
              <a:rPr lang="en-US" smtClean="0"/>
              <a:pPr/>
              <a:t>5/20/2022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F2BD96E-3838-45D2-9031-D3AF67C920A5}" type="slidenum">
              <a:rPr lang="en-US" smtClean="0"/>
              <a:pPr/>
              <a:t>‹#›</a:t>
            </a:fld>
            <a:endParaRPr lang="en-US" dirty="0"/>
          </a:p>
        </p:txBody>
      </p:sp>
    </p:spTree>
    <p:extLst>
      <p:ext uri="{BB962C8B-B14F-4D97-AF65-F5344CB8AC3E}">
        <p14:creationId xmlns:p14="http://schemas.microsoft.com/office/powerpoint/2010/main" val="2757105224"/>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EC743F4-8769-40B4-85DF-6CB8DE9F66AA}" type="datetimeFigureOut">
              <a:rPr lang="en-US" smtClean="0"/>
              <a:pPr/>
              <a:t>5/20/2022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2BD96E-3838-45D2-9031-D3AF67C920A5}" type="slidenum">
              <a:rPr lang="en-US" smtClean="0"/>
              <a:pPr/>
              <a:t>‹#›</a:t>
            </a:fld>
            <a:endParaRPr lang="en-US" dirty="0"/>
          </a:p>
        </p:txBody>
      </p:sp>
    </p:spTree>
    <p:extLst>
      <p:ext uri="{BB962C8B-B14F-4D97-AF65-F5344CB8AC3E}">
        <p14:creationId xmlns:p14="http://schemas.microsoft.com/office/powerpoint/2010/main" val="938746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3B5DEA-005E-4F2D-8B12-A3990BAF7A2B}"/>
              </a:ext>
            </a:extLst>
          </p:cNvPr>
          <p:cNvSpPr>
            <a:spLocks noGrp="1"/>
          </p:cNvSpPr>
          <p:nvPr>
            <p:ph type="dt" sz="half" idx="10"/>
          </p:nvPr>
        </p:nvSpPr>
        <p:spPr/>
        <p:txBody>
          <a:bodyPr/>
          <a:lstStyle/>
          <a:p>
            <a:fld id="{4EC743F4-8769-40B4-85DF-6CB8DE9F66AA}" type="datetimeFigureOut">
              <a:rPr lang="en-US" smtClean="0"/>
              <a:t>5/20/2022</a:t>
            </a:fld>
            <a:endParaRPr lang="en-US" dirty="0"/>
          </a:p>
        </p:txBody>
      </p:sp>
      <p:sp>
        <p:nvSpPr>
          <p:cNvPr id="3" name="Footer Placeholder 2">
            <a:extLst>
              <a:ext uri="{FF2B5EF4-FFF2-40B4-BE49-F238E27FC236}">
                <a16:creationId xmlns:a16="http://schemas.microsoft.com/office/drawing/2014/main" id="{36876A61-CDF4-41FE-8B75-E1E0F96D0EB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1B2D019-50C1-4DCA-BCE7-F44F91CF26BA}"/>
              </a:ext>
            </a:extLst>
          </p:cNvPr>
          <p:cNvSpPr>
            <a:spLocks noGrp="1"/>
          </p:cNvSpPr>
          <p:nvPr>
            <p:ph type="sldNum" sz="quarter" idx="12"/>
          </p:nvPr>
        </p:nvSpPr>
        <p:spPr/>
        <p:txBody>
          <a:bodyPr/>
          <a:lstStyle/>
          <a:p>
            <a:fld id="{FF2BD96E-3838-45D2-9031-D3AF67C920A5}" type="slidenum">
              <a:rPr lang="en-US" smtClean="0"/>
              <a:t>‹#›</a:t>
            </a:fld>
            <a:endParaRPr lang="en-US" dirty="0"/>
          </a:p>
        </p:txBody>
      </p:sp>
    </p:spTree>
    <p:extLst>
      <p:ext uri="{BB962C8B-B14F-4D97-AF65-F5344CB8AC3E}">
        <p14:creationId xmlns:p14="http://schemas.microsoft.com/office/powerpoint/2010/main" val="4197698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C743F4-8769-40B4-85DF-6CB8DE9F66AA}" type="datetimeFigureOut">
              <a:rPr lang="en-US" smtClean="0"/>
              <a:pPr/>
              <a:t>5/20/2022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2BD96E-3838-45D2-9031-D3AF67C920A5}" type="slidenum">
              <a:rPr lang="en-US" smtClean="0"/>
              <a:pPr/>
              <a:t>‹#›</a:t>
            </a:fld>
            <a:endParaRPr lang="en-US" dirty="0"/>
          </a:p>
        </p:txBody>
      </p:sp>
    </p:spTree>
    <p:extLst>
      <p:ext uri="{BB962C8B-B14F-4D97-AF65-F5344CB8AC3E}">
        <p14:creationId xmlns:p14="http://schemas.microsoft.com/office/powerpoint/2010/main" val="18715846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8" name="Rectangle 7"/>
          <p:cNvSpPr/>
          <p:nvPr/>
        </p:nvSpPr>
        <p:spPr>
          <a:xfrm rot="5400000">
            <a:off x="7065767" y="1527802"/>
            <a:ext cx="1927239" cy="7460705"/>
          </a:xfrm>
          <a:prstGeom prst="rect">
            <a:avLst/>
          </a:prstGeom>
          <a:solidFill>
            <a:schemeClr val="tx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sp>
        <p:nvSpPr>
          <p:cNvPr id="7" name="Rectangle 6"/>
          <p:cNvSpPr/>
          <p:nvPr/>
        </p:nvSpPr>
        <p:spPr>
          <a:xfrm>
            <a:off x="397594" y="282945"/>
            <a:ext cx="11362145" cy="38762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818707" y="596830"/>
            <a:ext cx="10458893" cy="3255264"/>
          </a:xfrm>
        </p:spPr>
        <p:txBody>
          <a:bodyPr anchor="t">
            <a:normAutofit/>
          </a:bodyPr>
          <a:lstStyle>
            <a:lvl1pPr algn="l">
              <a:defRPr sz="6000" b="0" i="0" spc="-100" baseline="0">
                <a:solidFill>
                  <a:srgbClr val="FFFFFF"/>
                </a:solidFill>
              </a:defRPr>
            </a:lvl1pPr>
          </a:lstStyle>
          <a:p>
            <a:br>
              <a:rPr lang="en-US" dirty="0"/>
            </a:br>
            <a:r>
              <a:rPr lang="en-US" dirty="0"/>
              <a:t>Maryland BHIPP</a:t>
            </a:r>
            <a:br>
              <a:rPr lang="en-US" dirty="0"/>
            </a:br>
            <a:endParaRPr lang="en-US" dirty="0"/>
          </a:p>
        </p:txBody>
      </p:sp>
      <p:sp>
        <p:nvSpPr>
          <p:cNvPr id="3" name="Subtitle 2"/>
          <p:cNvSpPr>
            <a:spLocks noGrp="1"/>
          </p:cNvSpPr>
          <p:nvPr>
            <p:ph type="subTitle" idx="1" hasCustomPrompt="1"/>
          </p:nvPr>
        </p:nvSpPr>
        <p:spPr>
          <a:xfrm>
            <a:off x="4505325" y="4550734"/>
            <a:ext cx="4943475" cy="1392865"/>
          </a:xfrm>
        </p:spPr>
        <p:txBody>
          <a:bodyPr anchor="ctr">
            <a:normAutofit/>
          </a:bodyPr>
          <a:lstStyle>
            <a:lvl1pPr marL="0" indent="0" algn="l">
              <a:buNone/>
              <a:defRPr sz="2400" b="0" cap="none" spc="0" baseline="0">
                <a:solidFill>
                  <a:schemeClr val="bg1"/>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1-855-MD-BHIPP (632-4477)</a:t>
            </a:r>
          </a:p>
          <a:p>
            <a:r>
              <a:rPr lang="en-US" dirty="0"/>
              <a:t>www.mdbhipp.org</a:t>
            </a:r>
          </a:p>
        </p:txBody>
      </p:sp>
      <p:sp>
        <p:nvSpPr>
          <p:cNvPr id="4" name="Date Placeholder 3"/>
          <p:cNvSpPr>
            <a:spLocks noGrp="1"/>
          </p:cNvSpPr>
          <p:nvPr>
            <p:ph type="dt" sz="half" idx="10"/>
          </p:nvPr>
        </p:nvSpPr>
        <p:spPr/>
        <p:txBody>
          <a:bodyPr/>
          <a:lstStyle/>
          <a:p>
            <a:fld id="{3C352946-8834-419D-873E-83A2D53642A5}" type="datetimeFigureOut">
              <a:rPr lang="en-US" smtClean="0"/>
              <a:t>5/20/2022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474C43-4828-4D61-9CE3-F878A80C0143}" type="slidenum">
              <a:rPr lang="en-US" smtClean="0"/>
              <a:t>‹#›</a:t>
            </a:fld>
            <a:endParaRPr lang="en-US"/>
          </a:p>
        </p:txBody>
      </p:sp>
      <p:sp>
        <p:nvSpPr>
          <p:cNvPr id="12" name="Media Placeholder 11">
            <a:extLst>
              <a:ext uri="{FF2B5EF4-FFF2-40B4-BE49-F238E27FC236}">
                <a16:creationId xmlns:a16="http://schemas.microsoft.com/office/drawing/2014/main" id="{26D3E6F9-57D3-4558-AA96-57463CB32C60}"/>
              </a:ext>
            </a:extLst>
          </p:cNvPr>
          <p:cNvSpPr>
            <a:spLocks noGrp="1"/>
          </p:cNvSpPr>
          <p:nvPr>
            <p:ph type="media" sz="quarter" idx="13"/>
          </p:nvPr>
        </p:nvSpPr>
        <p:spPr>
          <a:xfrm>
            <a:off x="413607" y="4294535"/>
            <a:ext cx="3623277" cy="1927963"/>
          </a:xfrm>
        </p:spPr>
        <p:txBody>
          <a:bodyPr/>
          <a:lstStyle/>
          <a:p>
            <a:r>
              <a:rPr lang="en-US" dirty="0"/>
              <a:t>Click icon to add media</a:t>
            </a:r>
          </a:p>
        </p:txBody>
      </p:sp>
      <p:pic>
        <p:nvPicPr>
          <p:cNvPr id="11" name="Picture 10">
            <a:extLst>
              <a:ext uri="{FF2B5EF4-FFF2-40B4-BE49-F238E27FC236}">
                <a16:creationId xmlns:a16="http://schemas.microsoft.com/office/drawing/2014/main" id="{BD6DD11F-E10B-42AB-8D9E-FBF01463E1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8310" y="4418698"/>
            <a:ext cx="3313870" cy="1656935"/>
          </a:xfrm>
          <a:prstGeom prst="rect">
            <a:avLst/>
          </a:prstGeom>
        </p:spPr>
      </p:pic>
    </p:spTree>
    <p:extLst>
      <p:ext uri="{BB962C8B-B14F-4D97-AF65-F5344CB8AC3E}">
        <p14:creationId xmlns:p14="http://schemas.microsoft.com/office/powerpoint/2010/main" val="3093175812"/>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3C352946-8834-419D-873E-83A2D53642A5}" type="datetimeFigureOut">
              <a:rPr lang="en-US" smtClean="0"/>
              <a:t>5/20/2022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474C43-4828-4D61-9CE3-F878A80C0143}" type="slidenum">
              <a:rPr lang="en-US" smtClean="0"/>
              <a:t>‹#›</a:t>
            </a:fld>
            <a:endParaRPr lang="en-US"/>
          </a:p>
        </p:txBody>
      </p:sp>
      <p:sp>
        <p:nvSpPr>
          <p:cNvPr id="6" name="Rectangle 5"/>
          <p:cNvSpPr/>
          <p:nvPr userDrawn="1"/>
        </p:nvSpPr>
        <p:spPr>
          <a:xfrm>
            <a:off x="375426" y="287383"/>
            <a:ext cx="11394208" cy="9666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60351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352946-8834-419D-873E-83A2D53642A5}" type="datetimeFigureOut">
              <a:rPr lang="en-US" smtClean="0"/>
              <a:t>5/20/2022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474C43-4828-4D61-9CE3-F878A80C0143}" type="slidenum">
              <a:rPr lang="en-US" smtClean="0"/>
              <a:t>‹#›</a:t>
            </a:fld>
            <a:endParaRPr lang="en-US"/>
          </a:p>
        </p:txBody>
      </p:sp>
    </p:spTree>
    <p:extLst>
      <p:ext uri="{BB962C8B-B14F-4D97-AF65-F5344CB8AC3E}">
        <p14:creationId xmlns:p14="http://schemas.microsoft.com/office/powerpoint/2010/main" val="13617799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232" y="1506266"/>
            <a:ext cx="7315200" cy="3255264"/>
          </a:xfrm>
        </p:spPr>
        <p:txBody>
          <a:bodyPr anchor="b">
            <a:normAutofit/>
          </a:bodyPr>
          <a:lstStyle>
            <a:lvl1pPr>
              <a:defRPr sz="54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6232" y="5063282"/>
            <a:ext cx="7315200" cy="914400"/>
          </a:xfrm>
        </p:spPr>
        <p:txBody>
          <a:bodyPr anchor="t">
            <a:normAutofit/>
          </a:bodyPr>
          <a:lstStyle>
            <a:lvl1pPr marL="0" indent="0">
              <a:buNone/>
              <a:defRPr sz="20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C352946-8834-419D-873E-83A2D53642A5}" type="datetimeFigureOut">
              <a:rPr lang="en-US" smtClean="0"/>
              <a:t>5/20/2022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474C43-4828-4D61-9CE3-F878A80C0143}" type="slidenum">
              <a:rPr lang="en-US" smtClean="0"/>
              <a:t>‹#›</a:t>
            </a:fld>
            <a:endParaRPr lang="en-US"/>
          </a:p>
        </p:txBody>
      </p:sp>
    </p:spTree>
    <p:extLst>
      <p:ext uri="{BB962C8B-B14F-4D97-AF65-F5344CB8AC3E}">
        <p14:creationId xmlns:p14="http://schemas.microsoft.com/office/powerpoint/2010/main" val="58820668"/>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75426" y="1474306"/>
            <a:ext cx="6740269" cy="4515013"/>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503621" y="1474307"/>
            <a:ext cx="4312953" cy="3155883"/>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3C352946-8834-419D-873E-83A2D53642A5}" type="datetimeFigureOut">
              <a:rPr lang="en-US" smtClean="0"/>
              <a:t>5/20/2022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1D474C43-4828-4D61-9CE3-F878A80C0143}" type="slidenum">
              <a:rPr lang="en-US" smtClean="0"/>
              <a:t>‹#›</a:t>
            </a:fld>
            <a:endParaRPr lang="en-US"/>
          </a:p>
        </p:txBody>
      </p:sp>
    </p:spTree>
    <p:extLst>
      <p:ext uri="{BB962C8B-B14F-4D97-AF65-F5344CB8AC3E}">
        <p14:creationId xmlns:p14="http://schemas.microsoft.com/office/powerpoint/2010/main" val="2864671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EC743F4-8769-40B4-85DF-6CB8DE9F66AA}" type="datetimeFigureOut">
              <a:rPr lang="en-US" smtClean="0"/>
              <a:pPr/>
              <a:t>5/20/2022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F2BD96E-3838-45D2-9031-D3AF67C920A5}" type="slidenum">
              <a:rPr lang="en-US" smtClean="0"/>
              <a:pPr/>
              <a:t>‹#›</a:t>
            </a:fld>
            <a:endParaRPr lang="en-US" dirty="0"/>
          </a:p>
        </p:txBody>
      </p:sp>
      <p:sp>
        <p:nvSpPr>
          <p:cNvPr id="6" name="Rectangle 5"/>
          <p:cNvSpPr/>
          <p:nvPr/>
        </p:nvSpPr>
        <p:spPr>
          <a:xfrm>
            <a:off x="375426" y="287383"/>
            <a:ext cx="11394208" cy="9666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56266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75148" y="1380679"/>
            <a:ext cx="3474720" cy="807720"/>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93192" y="2289016"/>
            <a:ext cx="347472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81740" y="1380679"/>
            <a:ext cx="3474720" cy="813171"/>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281740" y="2338832"/>
            <a:ext cx="3474720" cy="3973545"/>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3C352946-8834-419D-873E-83A2D53642A5}" type="datetimeFigureOut">
              <a:rPr lang="en-US" smtClean="0"/>
              <a:t>5/20/2022</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1D474C43-4828-4D61-9CE3-F878A80C0143}" type="slidenum">
              <a:rPr lang="en-US" smtClean="0"/>
              <a:t>‹#›</a:t>
            </a:fld>
            <a:endParaRPr lang="en-US"/>
          </a:p>
        </p:txBody>
      </p:sp>
    </p:spTree>
    <p:extLst>
      <p:ext uri="{BB962C8B-B14F-4D97-AF65-F5344CB8AC3E}">
        <p14:creationId xmlns:p14="http://schemas.microsoft.com/office/powerpoint/2010/main" val="17379427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352946-8834-419D-873E-83A2D53642A5}" type="datetimeFigureOut">
              <a:rPr lang="en-US" smtClean="0"/>
              <a:t>5/20/2022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474C43-4828-4D61-9CE3-F878A80C0143}" type="slidenum">
              <a:rPr lang="en-US" smtClean="0"/>
              <a:t>‹#›</a:t>
            </a:fld>
            <a:endParaRPr lang="en-US"/>
          </a:p>
        </p:txBody>
      </p:sp>
    </p:spTree>
    <p:extLst>
      <p:ext uri="{BB962C8B-B14F-4D97-AF65-F5344CB8AC3E}">
        <p14:creationId xmlns:p14="http://schemas.microsoft.com/office/powerpoint/2010/main" val="34322406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5425" y="1500447"/>
            <a:ext cx="2834640" cy="2194560"/>
          </a:xfrm>
        </p:spPr>
        <p:txBody>
          <a:bodyPr anchor="b">
            <a:normAutofit/>
          </a:bodyPr>
          <a:lstStyle>
            <a:lvl1pPr>
              <a:defRPr sz="2800" b="0" baseline="0"/>
            </a:lvl1pPr>
          </a:lstStyle>
          <a:p>
            <a:r>
              <a:rPr lang="en-US"/>
              <a:t>Click to edit Master title style</a:t>
            </a:r>
            <a:endParaRPr lang="en-US" dirty="0"/>
          </a:p>
        </p:txBody>
      </p:sp>
      <p:sp>
        <p:nvSpPr>
          <p:cNvPr id="3" name="Content Placeholder 2"/>
          <p:cNvSpPr>
            <a:spLocks noGrp="1"/>
          </p:cNvSpPr>
          <p:nvPr>
            <p:ph idx="1"/>
          </p:nvPr>
        </p:nvSpPr>
        <p:spPr>
          <a:xfrm>
            <a:off x="3867912" y="1512916"/>
            <a:ext cx="7902909" cy="3815542"/>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62924" y="3851686"/>
            <a:ext cx="2834640" cy="2341296"/>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3C352946-8834-419D-873E-83A2D53642A5}" type="datetimeFigureOut">
              <a:rPr lang="en-US" smtClean="0"/>
              <a:t>5/20/2022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1D474C43-4828-4D61-9CE3-F878A80C0143}" type="slidenum">
              <a:rPr lang="en-US" smtClean="0"/>
              <a:t>‹#›</a:t>
            </a:fld>
            <a:endParaRPr lang="en-US"/>
          </a:p>
        </p:txBody>
      </p:sp>
    </p:spTree>
    <p:extLst>
      <p:ext uri="{BB962C8B-B14F-4D97-AF65-F5344CB8AC3E}">
        <p14:creationId xmlns:p14="http://schemas.microsoft.com/office/powerpoint/2010/main" val="40396570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5425" y="1376794"/>
            <a:ext cx="2834640" cy="2194560"/>
          </a:xfrm>
        </p:spPr>
        <p:txBody>
          <a:bodyPr anchor="b">
            <a:normAutofit/>
          </a:bodyPr>
          <a:lstStyle>
            <a:lvl1pPr>
              <a:defRPr sz="2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12772" y="1487978"/>
            <a:ext cx="8028275" cy="3699165"/>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75425" y="3664798"/>
            <a:ext cx="283464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3C352946-8834-419D-873E-83A2D53642A5}" type="datetimeFigureOut">
              <a:rPr lang="en-US" smtClean="0"/>
              <a:t>5/20/2022</a:t>
            </a:fld>
            <a:endParaRPr lang="en-US"/>
          </a:p>
        </p:txBody>
      </p:sp>
      <p:sp>
        <p:nvSpPr>
          <p:cNvPr id="9" name="Footer Placeholder 8"/>
          <p:cNvSpPr>
            <a:spLocks noGrp="1"/>
          </p:cNvSpPr>
          <p:nvPr>
            <p:ph type="ftr" sz="quarter" idx="11"/>
          </p:nvPr>
        </p:nvSpPr>
        <p:spPr>
          <a:xfrm>
            <a:off x="3499102" y="6356352"/>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1D474C43-4828-4D61-9CE3-F878A80C0143}" type="slidenum">
              <a:rPr lang="en-US" smtClean="0"/>
              <a:t>‹#›</a:t>
            </a:fld>
            <a:endParaRPr lang="en-US"/>
          </a:p>
        </p:txBody>
      </p:sp>
    </p:spTree>
    <p:extLst>
      <p:ext uri="{BB962C8B-B14F-4D97-AF65-F5344CB8AC3E}">
        <p14:creationId xmlns:p14="http://schemas.microsoft.com/office/powerpoint/2010/main" val="20710548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257046" y="1494203"/>
            <a:ext cx="11500567" cy="3869595"/>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352946-8834-419D-873E-83A2D53642A5}" type="datetimeFigureOut">
              <a:rPr lang="en-US" smtClean="0"/>
              <a:t>5/20/2022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474C43-4828-4D61-9CE3-F878A80C0143}" type="slidenum">
              <a:rPr lang="en-US" smtClean="0"/>
              <a:t>‹#›</a:t>
            </a:fld>
            <a:endParaRPr lang="en-US"/>
          </a:p>
        </p:txBody>
      </p:sp>
    </p:spTree>
    <p:extLst>
      <p:ext uri="{BB962C8B-B14F-4D97-AF65-F5344CB8AC3E}">
        <p14:creationId xmlns:p14="http://schemas.microsoft.com/office/powerpoint/2010/main" val="4320481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1471352"/>
            <a:ext cx="2819400" cy="447224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1471353"/>
            <a:ext cx="7315200" cy="3823855"/>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352946-8834-419D-873E-83A2D53642A5}" type="datetimeFigureOut">
              <a:rPr lang="en-US" smtClean="0"/>
              <a:t>5/20/2022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474C43-4828-4D61-9CE3-F878A80C0143}" type="slidenum">
              <a:rPr lang="en-US" smtClean="0"/>
              <a:t>‹#›</a:t>
            </a:fld>
            <a:endParaRPr lang="en-US"/>
          </a:p>
        </p:txBody>
      </p:sp>
    </p:spTree>
    <p:extLst>
      <p:ext uri="{BB962C8B-B14F-4D97-AF65-F5344CB8AC3E}">
        <p14:creationId xmlns:p14="http://schemas.microsoft.com/office/powerpoint/2010/main" val="3968919115"/>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352946-8834-419D-873E-83A2D53642A5}" type="datetimeFigureOut">
              <a:rPr lang="en-US" smtClean="0"/>
              <a:t>5/20/2022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474C43-4828-4D61-9CE3-F878A80C0143}" type="slidenum">
              <a:rPr lang="en-US" smtClean="0"/>
              <a:t>‹#›</a:t>
            </a:fld>
            <a:endParaRPr lang="en-US"/>
          </a:p>
        </p:txBody>
      </p:sp>
    </p:spTree>
    <p:extLst>
      <p:ext uri="{BB962C8B-B14F-4D97-AF65-F5344CB8AC3E}">
        <p14:creationId xmlns:p14="http://schemas.microsoft.com/office/powerpoint/2010/main" val="3306310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C743F4-8769-40B4-85DF-6CB8DE9F66AA}" type="datetimeFigureOut">
              <a:rPr lang="en-US" smtClean="0"/>
              <a:pPr/>
              <a:t>5/20/2022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2BD96E-3838-45D2-9031-D3AF67C920A5}" type="slidenum">
              <a:rPr lang="en-US" smtClean="0"/>
              <a:pPr/>
              <a:t>‹#›</a:t>
            </a:fld>
            <a:endParaRPr lang="en-US" dirty="0"/>
          </a:p>
        </p:txBody>
      </p:sp>
    </p:spTree>
    <p:extLst>
      <p:ext uri="{BB962C8B-B14F-4D97-AF65-F5344CB8AC3E}">
        <p14:creationId xmlns:p14="http://schemas.microsoft.com/office/powerpoint/2010/main" val="1686142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232" y="1506266"/>
            <a:ext cx="7315200" cy="3255264"/>
          </a:xfrm>
        </p:spPr>
        <p:txBody>
          <a:bodyPr anchor="b">
            <a:normAutofit/>
          </a:bodyPr>
          <a:lstStyle>
            <a:lvl1pPr>
              <a:defRPr sz="54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6232" y="5063282"/>
            <a:ext cx="7315200" cy="914400"/>
          </a:xfrm>
        </p:spPr>
        <p:txBody>
          <a:bodyPr anchor="t">
            <a:normAutofit/>
          </a:bodyPr>
          <a:lstStyle>
            <a:lvl1pPr marL="0" indent="0">
              <a:buNone/>
              <a:defRPr sz="20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C743F4-8769-40B4-85DF-6CB8DE9F66AA}" type="datetimeFigureOut">
              <a:rPr lang="en-US" smtClean="0"/>
              <a:t>5/20/2022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2BD96E-3838-45D2-9031-D3AF67C920A5}" type="slidenum">
              <a:rPr lang="en-US" smtClean="0"/>
              <a:t>‹#›</a:t>
            </a:fld>
            <a:endParaRPr lang="en-US" dirty="0"/>
          </a:p>
        </p:txBody>
      </p:sp>
    </p:spTree>
    <p:extLst>
      <p:ext uri="{BB962C8B-B14F-4D97-AF65-F5344CB8AC3E}">
        <p14:creationId xmlns:p14="http://schemas.microsoft.com/office/powerpoint/2010/main" val="11262336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75426" y="1474306"/>
            <a:ext cx="6740269" cy="4515013"/>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503621" y="1474307"/>
            <a:ext cx="4312953" cy="3155883"/>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4EC743F4-8769-40B4-85DF-6CB8DE9F66AA}" type="datetimeFigureOut">
              <a:rPr lang="en-US" smtClean="0"/>
              <a:pPr/>
              <a:t>5/20/2022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FF2BD96E-3838-45D2-9031-D3AF67C920A5}" type="slidenum">
              <a:rPr lang="en-US" smtClean="0"/>
              <a:pPr/>
              <a:t>‹#›</a:t>
            </a:fld>
            <a:endParaRPr lang="en-US" dirty="0"/>
          </a:p>
        </p:txBody>
      </p:sp>
    </p:spTree>
    <p:extLst>
      <p:ext uri="{BB962C8B-B14F-4D97-AF65-F5344CB8AC3E}">
        <p14:creationId xmlns:p14="http://schemas.microsoft.com/office/powerpoint/2010/main" val="2905607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75148" y="1380679"/>
            <a:ext cx="3474720" cy="807720"/>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93192" y="2289016"/>
            <a:ext cx="347472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81740" y="1380679"/>
            <a:ext cx="3474720" cy="813171"/>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281740" y="2338832"/>
            <a:ext cx="3474720" cy="3973545"/>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4EC743F4-8769-40B4-85DF-6CB8DE9F66AA}" type="datetimeFigureOut">
              <a:rPr lang="en-US" smtClean="0"/>
              <a:pPr/>
              <a:t>5/20/2022</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FF2BD96E-3838-45D2-9031-D3AF67C920A5}" type="slidenum">
              <a:rPr lang="en-US" smtClean="0"/>
              <a:pPr/>
              <a:t>‹#›</a:t>
            </a:fld>
            <a:endParaRPr lang="en-US" dirty="0"/>
          </a:p>
        </p:txBody>
      </p:sp>
    </p:spTree>
    <p:extLst>
      <p:ext uri="{BB962C8B-B14F-4D97-AF65-F5344CB8AC3E}">
        <p14:creationId xmlns:p14="http://schemas.microsoft.com/office/powerpoint/2010/main" val="3839649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EC743F4-8769-40B4-85DF-6CB8DE9F66AA}" type="datetimeFigureOut">
              <a:rPr lang="en-US" smtClean="0"/>
              <a:pPr/>
              <a:t>5/20/2022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F2BD96E-3838-45D2-9031-D3AF67C920A5}" type="slidenum">
              <a:rPr lang="en-US" smtClean="0"/>
              <a:pPr/>
              <a:t>‹#›</a:t>
            </a:fld>
            <a:endParaRPr lang="en-US" dirty="0"/>
          </a:p>
        </p:txBody>
      </p:sp>
    </p:spTree>
    <p:extLst>
      <p:ext uri="{BB962C8B-B14F-4D97-AF65-F5344CB8AC3E}">
        <p14:creationId xmlns:p14="http://schemas.microsoft.com/office/powerpoint/2010/main" val="2321804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5425" y="1500447"/>
            <a:ext cx="2834640" cy="2194560"/>
          </a:xfrm>
        </p:spPr>
        <p:txBody>
          <a:bodyPr anchor="b">
            <a:normAutofit/>
          </a:bodyPr>
          <a:lstStyle>
            <a:lvl1pPr>
              <a:defRPr sz="2800" b="0" baseline="0"/>
            </a:lvl1pPr>
          </a:lstStyle>
          <a:p>
            <a:r>
              <a:rPr lang="en-US"/>
              <a:t>Click to edit Master title style</a:t>
            </a:r>
            <a:endParaRPr lang="en-US" dirty="0"/>
          </a:p>
        </p:txBody>
      </p:sp>
      <p:sp>
        <p:nvSpPr>
          <p:cNvPr id="3" name="Content Placeholder 2"/>
          <p:cNvSpPr>
            <a:spLocks noGrp="1"/>
          </p:cNvSpPr>
          <p:nvPr>
            <p:ph idx="1"/>
          </p:nvPr>
        </p:nvSpPr>
        <p:spPr>
          <a:xfrm>
            <a:off x="3867912" y="1512916"/>
            <a:ext cx="7902909" cy="3815542"/>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62924" y="3851686"/>
            <a:ext cx="2834640" cy="2341296"/>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4EC743F4-8769-40B4-85DF-6CB8DE9F66AA}" type="datetimeFigureOut">
              <a:rPr lang="en-US" smtClean="0"/>
              <a:pPr/>
              <a:t>5/20/2022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FF2BD96E-3838-45D2-9031-D3AF67C920A5}" type="slidenum">
              <a:rPr lang="en-US" smtClean="0"/>
              <a:pPr/>
              <a:t>‹#›</a:t>
            </a:fld>
            <a:endParaRPr lang="en-US" dirty="0"/>
          </a:p>
        </p:txBody>
      </p:sp>
    </p:spTree>
    <p:extLst>
      <p:ext uri="{BB962C8B-B14F-4D97-AF65-F5344CB8AC3E}">
        <p14:creationId xmlns:p14="http://schemas.microsoft.com/office/powerpoint/2010/main" val="2083717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5425" y="1376794"/>
            <a:ext cx="2834640" cy="2194560"/>
          </a:xfrm>
        </p:spPr>
        <p:txBody>
          <a:bodyPr anchor="b">
            <a:normAutofit/>
          </a:bodyPr>
          <a:lstStyle>
            <a:lvl1pPr>
              <a:defRPr sz="2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12772" y="1487978"/>
            <a:ext cx="8028275" cy="3699165"/>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75425" y="3664798"/>
            <a:ext cx="283464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4EC743F4-8769-40B4-85DF-6CB8DE9F66AA}" type="datetimeFigureOut">
              <a:rPr lang="en-US" smtClean="0"/>
              <a:t>5/20/2022</a:t>
            </a:fld>
            <a:endParaRPr lang="en-US" dirty="0"/>
          </a:p>
        </p:txBody>
      </p:sp>
      <p:sp>
        <p:nvSpPr>
          <p:cNvPr id="9" name="Footer Placeholder 8"/>
          <p:cNvSpPr>
            <a:spLocks noGrp="1"/>
          </p:cNvSpPr>
          <p:nvPr>
            <p:ph type="ftr" sz="quarter" idx="11"/>
          </p:nvPr>
        </p:nvSpPr>
        <p:spPr>
          <a:xfrm>
            <a:off x="3499102" y="6356352"/>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FF2BD96E-3838-45D2-9031-D3AF67C920A5}" type="slidenum">
              <a:rPr lang="en-US" smtClean="0"/>
              <a:t>‹#›</a:t>
            </a:fld>
            <a:endParaRPr lang="en-US" dirty="0"/>
          </a:p>
        </p:txBody>
      </p:sp>
    </p:spTree>
    <p:extLst>
      <p:ext uri="{BB962C8B-B14F-4D97-AF65-F5344CB8AC3E}">
        <p14:creationId xmlns:p14="http://schemas.microsoft.com/office/powerpoint/2010/main" val="3432356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rot="5400000">
            <a:off x="5551108" y="-4990077"/>
            <a:ext cx="1089785" cy="115005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sp>
        <p:nvSpPr>
          <p:cNvPr id="2" name="Title Placeholder 1"/>
          <p:cNvSpPr>
            <a:spLocks noGrp="1"/>
          </p:cNvSpPr>
          <p:nvPr>
            <p:ph type="title"/>
          </p:nvPr>
        </p:nvSpPr>
        <p:spPr>
          <a:xfrm>
            <a:off x="630841" y="305554"/>
            <a:ext cx="10553627" cy="90930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45715" y="1463041"/>
            <a:ext cx="11500567" cy="3869595"/>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88777" y="6412006"/>
            <a:ext cx="1883668" cy="309470"/>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fld id="{4EC743F4-8769-40B4-85DF-6CB8DE9F66AA}" type="datetimeFigureOut">
              <a:rPr lang="en-US" smtClean="0"/>
              <a:pPr/>
              <a:t>5/20/2022</a:t>
            </a:fld>
            <a:endParaRPr lang="en-US" dirty="0"/>
          </a:p>
        </p:txBody>
      </p:sp>
      <p:sp>
        <p:nvSpPr>
          <p:cNvPr id="5" name="Footer Placeholder 4"/>
          <p:cNvSpPr>
            <a:spLocks noGrp="1"/>
          </p:cNvSpPr>
          <p:nvPr>
            <p:ph type="ftr" sz="quarter" idx="3"/>
          </p:nvPr>
        </p:nvSpPr>
        <p:spPr>
          <a:xfrm>
            <a:off x="3869268" y="6412006"/>
            <a:ext cx="5911517" cy="309470"/>
          </a:xfrm>
          <a:prstGeom prst="rect">
            <a:avLst/>
          </a:prstGeom>
        </p:spPr>
        <p:txBody>
          <a:bodyPr vert="horz" lIns="91440" tIns="45720" rIns="91440" bIns="45720" rtlCol="0" anchor="ctr"/>
          <a:lstStyle>
            <a:lvl1pPr algn="l">
              <a:defRPr sz="1800">
                <a:solidFill>
                  <a:schemeClr val="tx1"/>
                </a:solidFill>
              </a:defRPr>
            </a:lvl1pPr>
          </a:lstStyle>
          <a:p>
            <a:endParaRPr lang="en-US" dirty="0"/>
          </a:p>
        </p:txBody>
      </p:sp>
      <p:sp>
        <p:nvSpPr>
          <p:cNvPr id="6" name="Slide Number Placeholder 5"/>
          <p:cNvSpPr>
            <a:spLocks noGrp="1"/>
          </p:cNvSpPr>
          <p:nvPr>
            <p:ph type="sldNum" sz="quarter" idx="4"/>
          </p:nvPr>
        </p:nvSpPr>
        <p:spPr>
          <a:xfrm>
            <a:off x="375426" y="6412006"/>
            <a:ext cx="1154116" cy="309470"/>
          </a:xfrm>
          <a:prstGeom prst="rect">
            <a:avLst/>
          </a:prstGeom>
        </p:spPr>
        <p:txBody>
          <a:bodyPr vert="horz" lIns="91440" tIns="45720" rIns="91440" bIns="45720" rtlCol="0" anchor="ctr"/>
          <a:lstStyle>
            <a:lvl1pPr algn="r">
              <a:defRPr sz="1100" b="1">
                <a:solidFill>
                  <a:schemeClr val="accent1"/>
                </a:solidFill>
              </a:defRPr>
            </a:lvl1pPr>
          </a:lstStyle>
          <a:p>
            <a:fld id="{FF2BD96E-3838-45D2-9031-D3AF67C920A5}" type="slidenum">
              <a:rPr lang="en-US" smtClean="0"/>
              <a:pPr/>
              <a:t>‹#›</a:t>
            </a:fld>
            <a:endParaRPr lang="en-US" dirty="0"/>
          </a:p>
        </p:txBody>
      </p:sp>
      <p:pic>
        <p:nvPicPr>
          <p:cNvPr id="9" name="Picture 8">
            <a:extLst>
              <a:ext uri="{FF2B5EF4-FFF2-40B4-BE49-F238E27FC236}">
                <a16:creationId xmlns:a16="http://schemas.microsoft.com/office/drawing/2014/main" id="{D56B457A-4BDE-4814-B81C-F2BDBAD80550}"/>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9769169" y="5620201"/>
            <a:ext cx="2202549" cy="1101275"/>
          </a:xfrm>
          <a:prstGeom prst="rect">
            <a:avLst/>
          </a:prstGeom>
        </p:spPr>
      </p:pic>
    </p:spTree>
    <p:extLst>
      <p:ext uri="{BB962C8B-B14F-4D97-AF65-F5344CB8AC3E}">
        <p14:creationId xmlns:p14="http://schemas.microsoft.com/office/powerpoint/2010/main" val="3098412312"/>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Lst>
  <p:txStyles>
    <p:title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rot="5400000">
            <a:off x="5551108" y="-4990077"/>
            <a:ext cx="1089785" cy="115005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sp>
        <p:nvSpPr>
          <p:cNvPr id="2" name="Title Placeholder 1"/>
          <p:cNvSpPr>
            <a:spLocks noGrp="1"/>
          </p:cNvSpPr>
          <p:nvPr>
            <p:ph type="title"/>
          </p:nvPr>
        </p:nvSpPr>
        <p:spPr>
          <a:xfrm>
            <a:off x="630841" y="305554"/>
            <a:ext cx="10553627" cy="90930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45715" y="1463041"/>
            <a:ext cx="11500567" cy="3869595"/>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88777" y="6412006"/>
            <a:ext cx="1883668" cy="309470"/>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fld id="{3C352946-8834-419D-873E-83A2D53642A5}" type="datetimeFigureOut">
              <a:rPr lang="en-US" smtClean="0"/>
              <a:t>5/20/2022</a:t>
            </a:fld>
            <a:endParaRPr lang="en-US"/>
          </a:p>
        </p:txBody>
      </p:sp>
      <p:sp>
        <p:nvSpPr>
          <p:cNvPr id="5" name="Footer Placeholder 4"/>
          <p:cNvSpPr>
            <a:spLocks noGrp="1"/>
          </p:cNvSpPr>
          <p:nvPr>
            <p:ph type="ftr" sz="quarter" idx="3"/>
          </p:nvPr>
        </p:nvSpPr>
        <p:spPr>
          <a:xfrm>
            <a:off x="3869268" y="6412006"/>
            <a:ext cx="5911517" cy="309470"/>
          </a:xfrm>
          <a:prstGeom prst="rect">
            <a:avLst/>
          </a:prstGeom>
        </p:spPr>
        <p:txBody>
          <a:bodyPr vert="horz" lIns="91440" tIns="45720" rIns="91440" bIns="45720" rtlCol="0" anchor="ctr"/>
          <a:lstStyle>
            <a:lvl1pPr algn="l">
              <a:defRPr sz="1800">
                <a:solidFill>
                  <a:schemeClr val="tx1"/>
                </a:solidFill>
              </a:defRPr>
            </a:lvl1pPr>
          </a:lstStyle>
          <a:p>
            <a:endParaRPr lang="en-US"/>
          </a:p>
        </p:txBody>
      </p:sp>
      <p:sp>
        <p:nvSpPr>
          <p:cNvPr id="6" name="Slide Number Placeholder 5"/>
          <p:cNvSpPr>
            <a:spLocks noGrp="1"/>
          </p:cNvSpPr>
          <p:nvPr>
            <p:ph type="sldNum" sz="quarter" idx="4"/>
          </p:nvPr>
        </p:nvSpPr>
        <p:spPr>
          <a:xfrm>
            <a:off x="375426" y="6412006"/>
            <a:ext cx="1154116" cy="309470"/>
          </a:xfrm>
          <a:prstGeom prst="rect">
            <a:avLst/>
          </a:prstGeom>
        </p:spPr>
        <p:txBody>
          <a:bodyPr vert="horz" lIns="91440" tIns="45720" rIns="91440" bIns="45720" rtlCol="0" anchor="ctr"/>
          <a:lstStyle>
            <a:lvl1pPr algn="r">
              <a:defRPr sz="1100" b="1">
                <a:solidFill>
                  <a:schemeClr val="accent1"/>
                </a:solidFill>
              </a:defRPr>
            </a:lvl1pPr>
          </a:lstStyle>
          <a:p>
            <a:fld id="{1D474C43-4828-4D61-9CE3-F878A80C0143}" type="slidenum">
              <a:rPr lang="en-US" smtClean="0"/>
              <a:t>‹#›</a:t>
            </a:fld>
            <a:endParaRPr lang="en-US"/>
          </a:p>
        </p:txBody>
      </p:sp>
      <p:pic>
        <p:nvPicPr>
          <p:cNvPr id="9" name="Picture 8">
            <a:extLst>
              <a:ext uri="{FF2B5EF4-FFF2-40B4-BE49-F238E27FC236}">
                <a16:creationId xmlns:a16="http://schemas.microsoft.com/office/drawing/2014/main" id="{D56B457A-4BDE-4814-B81C-F2BDBAD80550}"/>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9769169" y="5620201"/>
            <a:ext cx="2202549" cy="1101275"/>
          </a:xfrm>
          <a:prstGeom prst="rect">
            <a:avLst/>
          </a:prstGeom>
        </p:spPr>
      </p:pic>
    </p:spTree>
    <p:extLst>
      <p:ext uri="{BB962C8B-B14F-4D97-AF65-F5344CB8AC3E}">
        <p14:creationId xmlns:p14="http://schemas.microsoft.com/office/powerpoint/2010/main" val="3772166037"/>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Lst>
  <p:txStyles>
    <p:title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9.jpeg"/><Relationship Id="rId7" Type="http://schemas.openxmlformats.org/officeDocument/2006/relationships/diagramColors" Target="../diagrams/colors3.xml"/><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3.sv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2.png"/><Relationship Id="rId5" Type="http://schemas.openxmlformats.org/officeDocument/2006/relationships/image" Target="../media/image9.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xml.rels><?xml version="1.0" encoding="UTF-8" standalone="yes"?>
<Relationships xmlns="http://schemas.openxmlformats.org/package/2006/relationships"><Relationship Id="rId3" Type="http://schemas.openxmlformats.org/officeDocument/2006/relationships/hyperlink" Target="https://nam02.safelinks.protection.outlook.com/?url=http%3A%2F%2Fwww.hrsa.gov%2F&amp;data=02%7C01%7Cjwill218%40jhu.edu%7C61e8a63f8f2d4d3007d608d82e781ebc%7C9fa4f438b1e6473b803f86f8aedf0dec%7C0%7C0%7C637310441043761056&amp;sdata=8wy%2B5rHqwU4ZsIebiR%2BqzT8Ro8XW9NbP0cBGLBQr0wQ%3D&amp;reserved=0" TargetMode="External"/><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38.xml"/><Relationship Id="rId1" Type="http://schemas.openxmlformats.org/officeDocument/2006/relationships/slideLayout" Target="../slideLayouts/slideLayout14.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hyperlink" Target="https://mdbhipp.org/covid-19-resources.html" TargetMode="External"/><Relationship Id="rId2" Type="http://schemas.openxmlformats.org/officeDocument/2006/relationships/notesSlide" Target="../notesSlides/notesSlide42.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7136" y="424873"/>
            <a:ext cx="10582656" cy="3208343"/>
          </a:xfrm>
        </p:spPr>
        <p:txBody>
          <a:bodyPr>
            <a:normAutofit fontScale="90000"/>
          </a:bodyPr>
          <a:lstStyle/>
          <a:p>
            <a:r>
              <a:rPr lang="en-US" sz="4400" dirty="0"/>
              <a:t>Maryland Behavioral Health Integration in Pediatric Primary Care (MD BHIPP)</a:t>
            </a:r>
            <a:br>
              <a:rPr lang="en-US" sz="4400" dirty="0"/>
            </a:br>
            <a:br>
              <a:rPr lang="en-US" sz="4400" dirty="0"/>
            </a:br>
            <a:r>
              <a:rPr lang="en-US" sz="4400" dirty="0"/>
              <a:t>BHIPP Resilience Break: </a:t>
            </a:r>
            <a:br>
              <a:rPr lang="en-US" sz="4400" dirty="0"/>
            </a:br>
            <a:r>
              <a:rPr lang="en-US" sz="4400" dirty="0"/>
              <a:t>Avoiding Provider Burnout</a:t>
            </a:r>
            <a:br>
              <a:rPr lang="en-US" sz="4400" dirty="0"/>
            </a:br>
            <a:r>
              <a:rPr lang="en-US" sz="4400" dirty="0"/>
              <a:t>Mary Ann Booth, M.D.</a:t>
            </a:r>
          </a:p>
        </p:txBody>
      </p:sp>
      <p:sp>
        <p:nvSpPr>
          <p:cNvPr id="3" name="Subtitle 2"/>
          <p:cNvSpPr>
            <a:spLocks noGrp="1"/>
          </p:cNvSpPr>
          <p:nvPr>
            <p:ph type="subTitle" idx="1"/>
          </p:nvPr>
        </p:nvSpPr>
        <p:spPr>
          <a:xfrm>
            <a:off x="4571979" y="4499477"/>
            <a:ext cx="6925078" cy="1559947"/>
          </a:xfrm>
        </p:spPr>
        <p:txBody>
          <a:bodyPr>
            <a:normAutofit fontScale="92500"/>
          </a:bodyPr>
          <a:lstStyle/>
          <a:p>
            <a:pPr lvl="0">
              <a:buClr>
                <a:srgbClr val="C00000"/>
              </a:buClr>
            </a:pPr>
            <a:r>
              <a:rPr lang="en-US" dirty="0">
                <a:solidFill>
                  <a:srgbClr val="FFFFFF"/>
                </a:solidFill>
              </a:rPr>
              <a:t>1-855-MD-BHIPP (632-4477)</a:t>
            </a:r>
          </a:p>
          <a:p>
            <a:pPr lvl="0">
              <a:buClr>
                <a:srgbClr val="C00000"/>
              </a:buClr>
            </a:pPr>
            <a:r>
              <a:rPr lang="en-US" dirty="0">
                <a:solidFill>
                  <a:srgbClr val="FFFFFF"/>
                </a:solidFill>
              </a:rPr>
              <a:t>www.mdbhipp.org</a:t>
            </a:r>
          </a:p>
          <a:p>
            <a:pPr lvl="0">
              <a:buClr>
                <a:srgbClr val="C00000"/>
              </a:buClr>
            </a:pPr>
            <a:r>
              <a:rPr lang="en-US" dirty="0">
                <a:solidFill>
                  <a:srgbClr val="FFFFFF"/>
                </a:solidFill>
              </a:rPr>
              <a:t>Follow us on Facebook, LinkedIn, and Twitter! @MDBHIPP </a:t>
            </a:r>
          </a:p>
        </p:txBody>
      </p:sp>
    </p:spTree>
    <p:extLst>
      <p:ext uri="{BB962C8B-B14F-4D97-AF65-F5344CB8AC3E}">
        <p14:creationId xmlns:p14="http://schemas.microsoft.com/office/powerpoint/2010/main" val="37912946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6A49C-CEC0-48C3-951B-68A6946ABC0E}"/>
              </a:ext>
            </a:extLst>
          </p:cNvPr>
          <p:cNvSpPr>
            <a:spLocks noGrp="1"/>
          </p:cNvSpPr>
          <p:nvPr>
            <p:ph type="title"/>
          </p:nvPr>
        </p:nvSpPr>
        <p:spPr>
          <a:xfrm>
            <a:off x="644056" y="0"/>
            <a:ext cx="9718111" cy="1576446"/>
          </a:xfrm>
        </p:spPr>
        <p:txBody>
          <a:bodyPr anchor="ctr">
            <a:normAutofit/>
          </a:bodyPr>
          <a:lstStyle/>
          <a:p>
            <a:r>
              <a:rPr lang="en-US" sz="4000" dirty="0">
                <a:solidFill>
                  <a:srgbClr val="FFFFFF"/>
                </a:solidFill>
              </a:rPr>
              <a:t>Contributing Factors To Burnout</a:t>
            </a:r>
          </a:p>
        </p:txBody>
      </p:sp>
      <p:graphicFrame>
        <p:nvGraphicFramePr>
          <p:cNvPr id="5" name="Content Placeholder 2">
            <a:extLst>
              <a:ext uri="{FF2B5EF4-FFF2-40B4-BE49-F238E27FC236}">
                <a16:creationId xmlns:a16="http://schemas.microsoft.com/office/drawing/2014/main" id="{444DA85F-71F5-14CA-A14B-BE037A44599E}"/>
              </a:ext>
            </a:extLst>
          </p:cNvPr>
          <p:cNvGraphicFramePr>
            <a:graphicFrameLocks noGrp="1"/>
          </p:cNvGraphicFramePr>
          <p:nvPr>
            <p:ph idx="1"/>
            <p:extLst>
              <p:ext uri="{D42A27DB-BD31-4B8C-83A1-F6EECF244321}">
                <p14:modId xmlns:p14="http://schemas.microsoft.com/office/powerpoint/2010/main" val="2232486821"/>
              </p:ext>
            </p:extLst>
          </p:nvPr>
        </p:nvGraphicFramePr>
        <p:xfrm>
          <a:off x="632085" y="1966755"/>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85510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54E80-5987-426A-BE75-7AFFE8CC1C0C}"/>
              </a:ext>
            </a:extLst>
          </p:cNvPr>
          <p:cNvSpPr>
            <a:spLocks noGrp="1"/>
          </p:cNvSpPr>
          <p:nvPr>
            <p:ph type="title"/>
          </p:nvPr>
        </p:nvSpPr>
        <p:spPr>
          <a:xfrm>
            <a:off x="603504" y="502920"/>
            <a:ext cx="10792837" cy="1151965"/>
          </a:xfrm>
        </p:spPr>
        <p:txBody>
          <a:bodyPr>
            <a:normAutofit/>
          </a:bodyPr>
          <a:lstStyle/>
          <a:p>
            <a:r>
              <a:rPr lang="en-US" sz="3800" dirty="0"/>
              <a:t>Specialties with the highest rates of burnout:</a:t>
            </a:r>
            <a:br>
              <a:rPr lang="en-US" sz="3800" dirty="0"/>
            </a:br>
            <a:endParaRPr lang="en-US" sz="3800" dirty="0"/>
          </a:p>
        </p:txBody>
      </p:sp>
      <p:graphicFrame>
        <p:nvGraphicFramePr>
          <p:cNvPr id="7" name="Content Placeholder 2">
            <a:extLst>
              <a:ext uri="{FF2B5EF4-FFF2-40B4-BE49-F238E27FC236}">
                <a16:creationId xmlns:a16="http://schemas.microsoft.com/office/drawing/2014/main" id="{708345C9-A109-C4D5-DD67-8EDB43126946}"/>
              </a:ext>
            </a:extLst>
          </p:cNvPr>
          <p:cNvGraphicFramePr>
            <a:graphicFrameLocks noGrp="1"/>
          </p:cNvGraphicFramePr>
          <p:nvPr>
            <p:ph sz="quarter" idx="13"/>
            <p:extLst>
              <p:ext uri="{D42A27DB-BD31-4B8C-83A1-F6EECF244321}">
                <p14:modId xmlns:p14="http://schemas.microsoft.com/office/powerpoint/2010/main" val="3542213718"/>
              </p:ext>
            </p:extLst>
          </p:nvPr>
        </p:nvGraphicFramePr>
        <p:xfrm>
          <a:off x="685800" y="2063750"/>
          <a:ext cx="10793413" cy="39084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40546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41179-BE43-4EEE-B263-4E75D592F05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B1BAF21C-616A-47C4-A7AF-FC3B361894CA}"/>
              </a:ext>
            </a:extLst>
          </p:cNvPr>
          <p:cNvSpPr>
            <a:spLocks noGrp="1"/>
          </p:cNvSpPr>
          <p:nvPr>
            <p:ph idx="1"/>
          </p:nvPr>
        </p:nvSpPr>
        <p:spPr/>
        <p:txBody>
          <a:bodyPr/>
          <a:lstStyle/>
          <a:p>
            <a:endParaRPr lang="en-US"/>
          </a:p>
        </p:txBody>
      </p:sp>
      <p:pic>
        <p:nvPicPr>
          <p:cNvPr id="1026" name="Picture 2">
            <a:extLst>
              <a:ext uri="{FF2B5EF4-FFF2-40B4-BE49-F238E27FC236}">
                <a16:creationId xmlns:a16="http://schemas.microsoft.com/office/drawing/2014/main" id="{14894949-9DF9-4E7D-BCA3-15CC3073DD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837" y="0"/>
            <a:ext cx="114903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49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3BCC0-D9B1-4B20-98F6-6FBD7F3ED899}"/>
              </a:ext>
            </a:extLst>
          </p:cNvPr>
          <p:cNvSpPr>
            <a:spLocks noGrp="1"/>
          </p:cNvSpPr>
          <p:nvPr>
            <p:ph type="title"/>
          </p:nvPr>
        </p:nvSpPr>
        <p:spPr>
          <a:xfrm>
            <a:off x="989400" y="285164"/>
            <a:ext cx="10213200" cy="1119600"/>
          </a:xfrm>
        </p:spPr>
        <p:txBody>
          <a:bodyPr>
            <a:normAutofit/>
          </a:bodyPr>
          <a:lstStyle/>
          <a:p>
            <a:pPr algn="ctr"/>
            <a:r>
              <a:rPr lang="en-US" dirty="0"/>
              <a:t>Special Stressors For Women Providers</a:t>
            </a:r>
          </a:p>
        </p:txBody>
      </p:sp>
      <p:graphicFrame>
        <p:nvGraphicFramePr>
          <p:cNvPr id="15" name="Content Placeholder 2">
            <a:extLst>
              <a:ext uri="{FF2B5EF4-FFF2-40B4-BE49-F238E27FC236}">
                <a16:creationId xmlns:a16="http://schemas.microsoft.com/office/drawing/2014/main" id="{472998E1-2C21-B28B-0990-ACB9E8F5248F}"/>
              </a:ext>
            </a:extLst>
          </p:cNvPr>
          <p:cNvGraphicFramePr>
            <a:graphicFrameLocks noGrp="1"/>
          </p:cNvGraphicFramePr>
          <p:nvPr>
            <p:ph idx="1"/>
            <p:extLst>
              <p:ext uri="{D42A27DB-BD31-4B8C-83A1-F6EECF244321}">
                <p14:modId xmlns:p14="http://schemas.microsoft.com/office/powerpoint/2010/main" val="2606233450"/>
              </p:ext>
            </p:extLst>
          </p:nvPr>
        </p:nvGraphicFramePr>
        <p:xfrm>
          <a:off x="461818" y="2159722"/>
          <a:ext cx="11425382" cy="2925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42142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165E2-00F8-4670-BBCD-DE65709D497E}"/>
              </a:ext>
            </a:extLst>
          </p:cNvPr>
          <p:cNvSpPr>
            <a:spLocks noGrp="1"/>
          </p:cNvSpPr>
          <p:nvPr>
            <p:ph type="title"/>
          </p:nvPr>
        </p:nvSpPr>
        <p:spPr>
          <a:xfrm>
            <a:off x="630841" y="305554"/>
            <a:ext cx="10553627" cy="909304"/>
          </a:xfrm>
        </p:spPr>
        <p:txBody>
          <a:bodyPr anchor="ctr">
            <a:normAutofit/>
          </a:bodyPr>
          <a:lstStyle/>
          <a:p>
            <a:r>
              <a:rPr lang="en-US"/>
              <a:t>Workplace factors that may predict burnout</a:t>
            </a:r>
          </a:p>
        </p:txBody>
      </p:sp>
      <p:graphicFrame>
        <p:nvGraphicFramePr>
          <p:cNvPr id="5" name="Content Placeholder 2">
            <a:extLst>
              <a:ext uri="{FF2B5EF4-FFF2-40B4-BE49-F238E27FC236}">
                <a16:creationId xmlns:a16="http://schemas.microsoft.com/office/drawing/2014/main" id="{824AB818-AFB1-D019-8017-347EE7E2BBE4}"/>
              </a:ext>
            </a:extLst>
          </p:cNvPr>
          <p:cNvGraphicFramePr>
            <a:graphicFrameLocks noGrp="1"/>
          </p:cNvGraphicFramePr>
          <p:nvPr>
            <p:ph idx="1"/>
            <p:extLst>
              <p:ext uri="{D42A27DB-BD31-4B8C-83A1-F6EECF244321}">
                <p14:modId xmlns:p14="http://schemas.microsoft.com/office/powerpoint/2010/main" val="2083396216"/>
              </p:ext>
            </p:extLst>
          </p:nvPr>
        </p:nvGraphicFramePr>
        <p:xfrm>
          <a:off x="345715" y="1463041"/>
          <a:ext cx="11500567" cy="38695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532050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482EF-2A7E-46D7-B174-1C294589AF8F}"/>
              </a:ext>
            </a:extLst>
          </p:cNvPr>
          <p:cNvSpPr>
            <a:spLocks noGrp="1"/>
          </p:cNvSpPr>
          <p:nvPr>
            <p:ph type="title"/>
          </p:nvPr>
        </p:nvSpPr>
        <p:spPr>
          <a:xfrm>
            <a:off x="630841" y="305554"/>
            <a:ext cx="10553627" cy="909304"/>
          </a:xfrm>
        </p:spPr>
        <p:txBody>
          <a:bodyPr anchor="ctr">
            <a:normAutofit/>
          </a:bodyPr>
          <a:lstStyle/>
          <a:p>
            <a:r>
              <a:rPr lang="en-US"/>
              <a:t>Additional signs of burnout at an organizational level:</a:t>
            </a:r>
          </a:p>
        </p:txBody>
      </p:sp>
      <p:sp>
        <p:nvSpPr>
          <p:cNvPr id="3" name="Content Placeholder 2">
            <a:extLst>
              <a:ext uri="{FF2B5EF4-FFF2-40B4-BE49-F238E27FC236}">
                <a16:creationId xmlns:a16="http://schemas.microsoft.com/office/drawing/2014/main" id="{CA9D6B2B-8F5A-45A2-B720-569DF9039C97}"/>
              </a:ext>
            </a:extLst>
          </p:cNvPr>
          <p:cNvSpPr>
            <a:spLocks noGrp="1"/>
          </p:cNvSpPr>
          <p:nvPr>
            <p:ph sz="half" idx="1"/>
          </p:nvPr>
        </p:nvSpPr>
        <p:spPr>
          <a:xfrm>
            <a:off x="375426" y="1474306"/>
            <a:ext cx="6740269" cy="4515013"/>
          </a:xfrm>
        </p:spPr>
        <p:txBody>
          <a:bodyPr anchor="ctr">
            <a:normAutofit/>
          </a:bodyPr>
          <a:lstStyle/>
          <a:p>
            <a:r>
              <a:rPr lang="en-US"/>
              <a:t>High staff turnover</a:t>
            </a:r>
          </a:p>
          <a:p>
            <a:r>
              <a:rPr lang="en-US"/>
              <a:t>Vacant positions and difficulty recruiting physicians and other medical staff</a:t>
            </a:r>
          </a:p>
          <a:p>
            <a:r>
              <a:rPr lang="en-US"/>
              <a:t>Disruptive physician behavior</a:t>
            </a:r>
          </a:p>
          <a:p>
            <a:r>
              <a:rPr lang="en-US"/>
              <a:t>Lack of physician engagement on strategic projects or improvement work</a:t>
            </a:r>
          </a:p>
          <a:p>
            <a:r>
              <a:rPr lang="en-US"/>
              <a:t>Flat refusal to see additional patients</a:t>
            </a:r>
          </a:p>
          <a:p>
            <a:r>
              <a:rPr lang="en-US"/>
              <a:t>Lack of attendance at Medical staff meetings</a:t>
            </a:r>
          </a:p>
          <a:p>
            <a:r>
              <a:rPr lang="en-US"/>
              <a:t>Angry complaints about EMRs, quality metrics</a:t>
            </a:r>
          </a:p>
          <a:p>
            <a:endParaRPr lang="en-US"/>
          </a:p>
        </p:txBody>
      </p:sp>
      <p:pic>
        <p:nvPicPr>
          <p:cNvPr id="5" name="Picture 4" descr="Analysing medical x-ray results">
            <a:extLst>
              <a:ext uri="{FF2B5EF4-FFF2-40B4-BE49-F238E27FC236}">
                <a16:creationId xmlns:a16="http://schemas.microsoft.com/office/drawing/2014/main" id="{2883D0EF-9328-69F9-83C6-472776E84484}"/>
              </a:ext>
            </a:extLst>
          </p:cNvPr>
          <p:cNvPicPr>
            <a:picLocks noChangeAspect="1"/>
          </p:cNvPicPr>
          <p:nvPr/>
        </p:nvPicPr>
        <p:blipFill rotWithShape="1">
          <a:blip r:embed="rId3"/>
          <a:srcRect l="8777" r="2" b="2"/>
          <a:stretch/>
        </p:blipFill>
        <p:spPr>
          <a:xfrm>
            <a:off x="7503621" y="1474307"/>
            <a:ext cx="4312953" cy="3155883"/>
          </a:xfrm>
          <a:prstGeom prst="rect">
            <a:avLst/>
          </a:prstGeom>
          <a:noFill/>
        </p:spPr>
      </p:pic>
    </p:spTree>
    <p:extLst>
      <p:ext uri="{BB962C8B-B14F-4D97-AF65-F5344CB8AC3E}">
        <p14:creationId xmlns:p14="http://schemas.microsoft.com/office/powerpoint/2010/main" val="397585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C7672-52D5-4CE1-B59C-E240FEA7028F}"/>
              </a:ext>
            </a:extLst>
          </p:cNvPr>
          <p:cNvSpPr>
            <a:spLocks noGrp="1"/>
          </p:cNvSpPr>
          <p:nvPr>
            <p:ph type="title"/>
          </p:nvPr>
        </p:nvSpPr>
        <p:spPr>
          <a:xfrm>
            <a:off x="630841" y="305554"/>
            <a:ext cx="10553627" cy="909304"/>
          </a:xfrm>
        </p:spPr>
        <p:txBody>
          <a:bodyPr anchor="ctr">
            <a:normAutofit/>
          </a:bodyPr>
          <a:lstStyle/>
          <a:p>
            <a:r>
              <a:rPr lang="en-US" dirty="0"/>
              <a:t>From a systems perspective causes of burnout may include:</a:t>
            </a:r>
          </a:p>
        </p:txBody>
      </p:sp>
      <p:graphicFrame>
        <p:nvGraphicFramePr>
          <p:cNvPr id="5" name="Content Placeholder 2">
            <a:extLst>
              <a:ext uri="{FF2B5EF4-FFF2-40B4-BE49-F238E27FC236}">
                <a16:creationId xmlns:a16="http://schemas.microsoft.com/office/drawing/2014/main" id="{52D36A33-FA53-ED19-CC06-191C0B5BED41}"/>
              </a:ext>
            </a:extLst>
          </p:cNvPr>
          <p:cNvGraphicFramePr>
            <a:graphicFrameLocks noGrp="1"/>
          </p:cNvGraphicFramePr>
          <p:nvPr>
            <p:ph sz="quarter" idx="13"/>
            <p:extLst>
              <p:ext uri="{D42A27DB-BD31-4B8C-83A1-F6EECF244321}">
                <p14:modId xmlns:p14="http://schemas.microsoft.com/office/powerpoint/2010/main" val="1831364909"/>
              </p:ext>
            </p:extLst>
          </p:nvPr>
        </p:nvGraphicFramePr>
        <p:xfrm>
          <a:off x="414779" y="1828800"/>
          <a:ext cx="11444141" cy="3987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41316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A3206-667D-4E24-BB17-707632FBE53B}"/>
              </a:ext>
            </a:extLst>
          </p:cNvPr>
          <p:cNvSpPr>
            <a:spLocks noGrp="1"/>
          </p:cNvSpPr>
          <p:nvPr>
            <p:ph type="title"/>
          </p:nvPr>
        </p:nvSpPr>
        <p:spPr>
          <a:xfrm>
            <a:off x="630841" y="305554"/>
            <a:ext cx="10553627" cy="909304"/>
          </a:xfrm>
        </p:spPr>
        <p:txBody>
          <a:bodyPr anchor="ctr">
            <a:normAutofit/>
          </a:bodyPr>
          <a:lstStyle/>
          <a:p>
            <a:r>
              <a:rPr lang="en-US" dirty="0"/>
              <a:t>Debt as a stressor for burnout</a:t>
            </a:r>
          </a:p>
        </p:txBody>
      </p:sp>
      <p:graphicFrame>
        <p:nvGraphicFramePr>
          <p:cNvPr id="13" name="Content Placeholder 2">
            <a:extLst>
              <a:ext uri="{FF2B5EF4-FFF2-40B4-BE49-F238E27FC236}">
                <a16:creationId xmlns:a16="http://schemas.microsoft.com/office/drawing/2014/main" id="{9FADFA5F-2DC1-3CBC-FCFA-020F333CEF37}"/>
              </a:ext>
            </a:extLst>
          </p:cNvPr>
          <p:cNvGraphicFramePr>
            <a:graphicFrameLocks noGrp="1"/>
          </p:cNvGraphicFramePr>
          <p:nvPr>
            <p:ph idx="1"/>
            <p:extLst>
              <p:ext uri="{D42A27DB-BD31-4B8C-83A1-F6EECF244321}">
                <p14:modId xmlns:p14="http://schemas.microsoft.com/office/powerpoint/2010/main" val="4173427179"/>
              </p:ext>
            </p:extLst>
          </p:nvPr>
        </p:nvGraphicFramePr>
        <p:xfrm>
          <a:off x="345715" y="1463041"/>
          <a:ext cx="11500567" cy="38695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09550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FBEE3-559F-4790-AE80-EFD6039CE189}"/>
              </a:ext>
            </a:extLst>
          </p:cNvPr>
          <p:cNvSpPr>
            <a:spLocks noGrp="1"/>
          </p:cNvSpPr>
          <p:nvPr>
            <p:ph type="title"/>
          </p:nvPr>
        </p:nvSpPr>
        <p:spPr>
          <a:xfrm>
            <a:off x="630841" y="305554"/>
            <a:ext cx="10553627" cy="909304"/>
          </a:xfrm>
        </p:spPr>
        <p:txBody>
          <a:bodyPr anchor="ctr">
            <a:normAutofit/>
          </a:bodyPr>
          <a:lstStyle/>
          <a:p>
            <a:r>
              <a:rPr lang="en-US"/>
              <a:t>Imposter Syndrome and Burnout</a:t>
            </a:r>
          </a:p>
        </p:txBody>
      </p:sp>
      <p:graphicFrame>
        <p:nvGraphicFramePr>
          <p:cNvPr id="5" name="Content Placeholder 2">
            <a:extLst>
              <a:ext uri="{FF2B5EF4-FFF2-40B4-BE49-F238E27FC236}">
                <a16:creationId xmlns:a16="http://schemas.microsoft.com/office/drawing/2014/main" id="{B4335B27-777D-F08F-BC54-E88BA092B990}"/>
              </a:ext>
            </a:extLst>
          </p:cNvPr>
          <p:cNvGraphicFramePr>
            <a:graphicFrameLocks noGrp="1"/>
          </p:cNvGraphicFramePr>
          <p:nvPr>
            <p:ph idx="1"/>
            <p:extLst>
              <p:ext uri="{D42A27DB-BD31-4B8C-83A1-F6EECF244321}">
                <p14:modId xmlns:p14="http://schemas.microsoft.com/office/powerpoint/2010/main" val="3612717973"/>
              </p:ext>
            </p:extLst>
          </p:nvPr>
        </p:nvGraphicFramePr>
        <p:xfrm>
          <a:off x="345715" y="1463041"/>
          <a:ext cx="11500567" cy="38695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75410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11AA1-FEB1-4337-ABF5-B1B00D5C70B2}"/>
              </a:ext>
            </a:extLst>
          </p:cNvPr>
          <p:cNvSpPr>
            <a:spLocks noGrp="1"/>
          </p:cNvSpPr>
          <p:nvPr>
            <p:ph type="title"/>
          </p:nvPr>
        </p:nvSpPr>
        <p:spPr>
          <a:xfrm>
            <a:off x="509644" y="213177"/>
            <a:ext cx="10368888" cy="1153710"/>
          </a:xfrm>
        </p:spPr>
        <p:txBody>
          <a:bodyPr>
            <a:normAutofit/>
          </a:bodyPr>
          <a:lstStyle/>
          <a:p>
            <a:r>
              <a:rPr lang="en-US" dirty="0">
                <a:solidFill>
                  <a:schemeClr val="bg1"/>
                </a:solidFill>
              </a:rPr>
              <a:t>Medical errors as a cause of burnout and mental health suffering</a:t>
            </a:r>
          </a:p>
        </p:txBody>
      </p:sp>
      <p:graphicFrame>
        <p:nvGraphicFramePr>
          <p:cNvPr id="5" name="Content Placeholder 2">
            <a:extLst>
              <a:ext uri="{FF2B5EF4-FFF2-40B4-BE49-F238E27FC236}">
                <a16:creationId xmlns:a16="http://schemas.microsoft.com/office/drawing/2014/main" id="{A30450FD-1821-A765-8F6F-6DB9CDCA10F5}"/>
              </a:ext>
            </a:extLst>
          </p:cNvPr>
          <p:cNvGraphicFramePr>
            <a:graphicFrameLocks noGrp="1"/>
          </p:cNvGraphicFramePr>
          <p:nvPr>
            <p:ph idx="1"/>
            <p:extLst>
              <p:ext uri="{D42A27DB-BD31-4B8C-83A1-F6EECF244321}">
                <p14:modId xmlns:p14="http://schemas.microsoft.com/office/powerpoint/2010/main" val="3484602132"/>
              </p:ext>
            </p:extLst>
          </p:nvPr>
        </p:nvGraphicFramePr>
        <p:xfrm>
          <a:off x="2075992" y="1208646"/>
          <a:ext cx="6269038" cy="5572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50079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36A18-C217-48A9-8C62-448232C84EC2}"/>
              </a:ext>
            </a:extLst>
          </p:cNvPr>
          <p:cNvSpPr>
            <a:spLocks noGrp="1"/>
          </p:cNvSpPr>
          <p:nvPr>
            <p:ph type="title"/>
          </p:nvPr>
        </p:nvSpPr>
        <p:spPr/>
        <p:txBody>
          <a:bodyPr>
            <a:normAutofit/>
          </a:bodyPr>
          <a:lstStyle/>
          <a:p>
            <a:r>
              <a:rPr lang="en-US" sz="3600" dirty="0"/>
              <a:t>Who We Are – Maryland BHIPP</a:t>
            </a:r>
          </a:p>
        </p:txBody>
      </p:sp>
      <p:sp>
        <p:nvSpPr>
          <p:cNvPr id="5" name="Rectangle 4">
            <a:extLst>
              <a:ext uri="{FF2B5EF4-FFF2-40B4-BE49-F238E27FC236}">
                <a16:creationId xmlns:a16="http://schemas.microsoft.com/office/drawing/2014/main" id="{78A84612-DD9B-4E5B-94A9-FC4D18CCA872}"/>
              </a:ext>
            </a:extLst>
          </p:cNvPr>
          <p:cNvSpPr/>
          <p:nvPr/>
        </p:nvSpPr>
        <p:spPr>
          <a:xfrm>
            <a:off x="5397387" y="1674673"/>
            <a:ext cx="6311787" cy="387798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Offering support to pediatric primary care providers through free: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Telephone consultation (855-MD-BHIPP)</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Resource &amp; referral support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Training &amp; education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Regionally specific social work co-location (Salisbury University and Morgan State University)</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Project ECHO®</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Direct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Telespsychiatry</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&amp;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Telecounseling</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Services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Care coordination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7" name="Content Placeholder 6">
            <a:extLst>
              <a:ext uri="{FF2B5EF4-FFF2-40B4-BE49-F238E27FC236}">
                <a16:creationId xmlns:a16="http://schemas.microsoft.com/office/drawing/2014/main" id="{BB3F87AA-8841-4D6A-8F4B-1D90D131CA07}"/>
              </a:ext>
            </a:extLst>
          </p:cNvPr>
          <p:cNvPicPr>
            <a:picLocks noGrp="1" noChangeAspect="1"/>
          </p:cNvPicPr>
          <p:nvPr>
            <p:ph idx="1"/>
          </p:nvPr>
        </p:nvPicPr>
        <p:blipFill>
          <a:blip r:embed="rId3"/>
          <a:stretch>
            <a:fillRect/>
          </a:stretch>
        </p:blipFill>
        <p:spPr>
          <a:xfrm>
            <a:off x="482826" y="1957287"/>
            <a:ext cx="4720954" cy="4281672"/>
          </a:xfrm>
          <a:prstGeom prst="rect">
            <a:avLst/>
          </a:prstGeom>
        </p:spPr>
      </p:pic>
    </p:spTree>
    <p:extLst>
      <p:ext uri="{BB962C8B-B14F-4D97-AF65-F5344CB8AC3E}">
        <p14:creationId xmlns:p14="http://schemas.microsoft.com/office/powerpoint/2010/main" val="14632603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D0981-4DEB-4A78-B9CE-0EEB81714232}"/>
              </a:ext>
            </a:extLst>
          </p:cNvPr>
          <p:cNvSpPr>
            <a:spLocks noGrp="1"/>
          </p:cNvSpPr>
          <p:nvPr>
            <p:ph type="title"/>
          </p:nvPr>
        </p:nvSpPr>
        <p:spPr>
          <a:xfrm>
            <a:off x="266122" y="676656"/>
            <a:ext cx="3808268" cy="5504688"/>
          </a:xfrm>
        </p:spPr>
        <p:txBody>
          <a:bodyPr>
            <a:normAutofit/>
          </a:bodyPr>
          <a:lstStyle/>
          <a:p>
            <a:r>
              <a:rPr lang="en-US" sz="4700" dirty="0">
                <a:solidFill>
                  <a:schemeClr val="tx1"/>
                </a:solidFill>
              </a:rPr>
              <a:t>Consequences of Burnout </a:t>
            </a:r>
          </a:p>
        </p:txBody>
      </p:sp>
      <p:graphicFrame>
        <p:nvGraphicFramePr>
          <p:cNvPr id="5" name="Content Placeholder 2">
            <a:extLst>
              <a:ext uri="{FF2B5EF4-FFF2-40B4-BE49-F238E27FC236}">
                <a16:creationId xmlns:a16="http://schemas.microsoft.com/office/drawing/2014/main" id="{A3D71EFD-949E-3334-0247-C6E7A9F71525}"/>
              </a:ext>
            </a:extLst>
          </p:cNvPr>
          <p:cNvGraphicFramePr>
            <a:graphicFrameLocks noGrp="1"/>
          </p:cNvGraphicFramePr>
          <p:nvPr>
            <p:ph idx="1"/>
            <p:extLst>
              <p:ext uri="{D42A27DB-BD31-4B8C-83A1-F6EECF244321}">
                <p14:modId xmlns:p14="http://schemas.microsoft.com/office/powerpoint/2010/main" val="15996934"/>
              </p:ext>
            </p:extLst>
          </p:nvPr>
        </p:nvGraphicFramePr>
        <p:xfrm>
          <a:off x="3991263" y="1493414"/>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4" name="Straight Connector 3">
            <a:extLst>
              <a:ext uri="{FF2B5EF4-FFF2-40B4-BE49-F238E27FC236}">
                <a16:creationId xmlns:a16="http://schemas.microsoft.com/office/drawing/2014/main" id="{0BA6251C-923E-1526-FD2A-C3B1E779D416}"/>
              </a:ext>
            </a:extLst>
          </p:cNvPr>
          <p:cNvCxnSpPr/>
          <p:nvPr/>
        </p:nvCxnSpPr>
        <p:spPr>
          <a:xfrm>
            <a:off x="424873" y="4245758"/>
            <a:ext cx="2817090" cy="0"/>
          </a:xfrm>
          <a:prstGeom prst="line">
            <a:avLst/>
          </a:prstGeom>
          <a:ln w="444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54914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803C7-C2AF-412F-841E-9D348446BB71}"/>
              </a:ext>
            </a:extLst>
          </p:cNvPr>
          <p:cNvSpPr>
            <a:spLocks noGrp="1"/>
          </p:cNvSpPr>
          <p:nvPr>
            <p:ph type="title"/>
          </p:nvPr>
        </p:nvSpPr>
        <p:spPr>
          <a:xfrm>
            <a:off x="841248" y="548640"/>
            <a:ext cx="3600860" cy="5431536"/>
          </a:xfrm>
        </p:spPr>
        <p:txBody>
          <a:bodyPr>
            <a:normAutofit/>
          </a:bodyPr>
          <a:lstStyle/>
          <a:p>
            <a:r>
              <a:rPr lang="en-US" sz="5400" dirty="0">
                <a:solidFill>
                  <a:schemeClr val="tx1"/>
                </a:solidFill>
              </a:rPr>
              <a:t>Burnout, Depression, and Suicide</a:t>
            </a:r>
          </a:p>
        </p:txBody>
      </p:sp>
      <p:sp>
        <p:nvSpPr>
          <p:cNvPr id="3" name="Content Placeholder 2">
            <a:extLst>
              <a:ext uri="{FF2B5EF4-FFF2-40B4-BE49-F238E27FC236}">
                <a16:creationId xmlns:a16="http://schemas.microsoft.com/office/drawing/2014/main" id="{CD9664E5-730A-410F-B67A-E9321FBFDB08}"/>
              </a:ext>
            </a:extLst>
          </p:cNvPr>
          <p:cNvSpPr>
            <a:spLocks noGrp="1"/>
          </p:cNvSpPr>
          <p:nvPr>
            <p:ph idx="1"/>
          </p:nvPr>
        </p:nvSpPr>
        <p:spPr>
          <a:xfrm>
            <a:off x="5126418" y="552090"/>
            <a:ext cx="6879654" cy="6214469"/>
          </a:xfrm>
        </p:spPr>
        <p:txBody>
          <a:bodyPr anchor="ctr">
            <a:normAutofit/>
          </a:bodyPr>
          <a:lstStyle/>
          <a:p>
            <a:r>
              <a:rPr lang="en-US" sz="2400" dirty="0"/>
              <a:t>Burnout, depression, and suicidal ideation are separate but related entities. It is critically important to distinguish between these conditions, because their remedies are different. Burnout is situationally specific and is related to the workplace. Depression and suicidal ideation can occur in some physicians suffering from burnout but typically reflect the presence of additional issues. </a:t>
            </a:r>
          </a:p>
        </p:txBody>
      </p:sp>
    </p:spTree>
    <p:extLst>
      <p:ext uri="{BB962C8B-B14F-4D97-AF65-F5344CB8AC3E}">
        <p14:creationId xmlns:p14="http://schemas.microsoft.com/office/powerpoint/2010/main" val="34379911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C1616-F469-4AA8-A992-78522B2A8676}"/>
              </a:ext>
            </a:extLst>
          </p:cNvPr>
          <p:cNvSpPr>
            <a:spLocks noGrp="1"/>
          </p:cNvSpPr>
          <p:nvPr>
            <p:ph type="title"/>
          </p:nvPr>
        </p:nvSpPr>
        <p:spPr>
          <a:xfrm>
            <a:off x="630841" y="305554"/>
            <a:ext cx="10553627" cy="909304"/>
          </a:xfrm>
        </p:spPr>
        <p:txBody>
          <a:bodyPr anchor="ctr">
            <a:normAutofit/>
          </a:bodyPr>
          <a:lstStyle/>
          <a:p>
            <a:r>
              <a:rPr lang="en-US"/>
              <a:t>Suicide and Physicians</a:t>
            </a:r>
          </a:p>
        </p:txBody>
      </p:sp>
      <p:graphicFrame>
        <p:nvGraphicFramePr>
          <p:cNvPr id="5" name="Content Placeholder 2">
            <a:extLst>
              <a:ext uri="{FF2B5EF4-FFF2-40B4-BE49-F238E27FC236}">
                <a16:creationId xmlns:a16="http://schemas.microsoft.com/office/drawing/2014/main" id="{E9DD6E80-1F4B-6148-AB67-032407E49C85}"/>
              </a:ext>
            </a:extLst>
          </p:cNvPr>
          <p:cNvGraphicFramePr>
            <a:graphicFrameLocks noGrp="1"/>
          </p:cNvGraphicFramePr>
          <p:nvPr>
            <p:ph idx="1"/>
            <p:extLst>
              <p:ext uri="{D42A27DB-BD31-4B8C-83A1-F6EECF244321}">
                <p14:modId xmlns:p14="http://schemas.microsoft.com/office/powerpoint/2010/main" val="4115064979"/>
              </p:ext>
            </p:extLst>
          </p:nvPr>
        </p:nvGraphicFramePr>
        <p:xfrm>
          <a:off x="345715" y="1463041"/>
          <a:ext cx="11500567" cy="38695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42989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lowchart: Connector 3">
            <a:extLst>
              <a:ext uri="{FF2B5EF4-FFF2-40B4-BE49-F238E27FC236}">
                <a16:creationId xmlns:a16="http://schemas.microsoft.com/office/drawing/2014/main" id="{F43BEF48-EBD9-4950-A1A1-0A61510A87C8}"/>
              </a:ext>
            </a:extLst>
          </p:cNvPr>
          <p:cNvSpPr/>
          <p:nvPr/>
        </p:nvSpPr>
        <p:spPr>
          <a:xfrm>
            <a:off x="758952" y="1911096"/>
            <a:ext cx="3840480" cy="3730752"/>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E31A32-5DFA-4D0C-AACE-F2EA9FD4D578}"/>
              </a:ext>
            </a:extLst>
          </p:cNvPr>
          <p:cNvSpPr>
            <a:spLocks noGrp="1"/>
          </p:cNvSpPr>
          <p:nvPr>
            <p:ph type="title"/>
          </p:nvPr>
        </p:nvSpPr>
        <p:spPr>
          <a:xfrm>
            <a:off x="1058939" y="1744158"/>
            <a:ext cx="3240506" cy="4064628"/>
          </a:xfrm>
        </p:spPr>
        <p:txBody>
          <a:bodyPr>
            <a:normAutofit/>
          </a:bodyPr>
          <a:lstStyle/>
          <a:p>
            <a:r>
              <a:rPr lang="en-US" dirty="0">
                <a:solidFill>
                  <a:schemeClr val="tx1"/>
                </a:solidFill>
              </a:rPr>
              <a:t>A Central Question:</a:t>
            </a:r>
            <a:endParaRPr lang="en-US" dirty="0">
              <a:solidFill>
                <a:srgbClr val="FFFFFF"/>
              </a:solidFill>
            </a:endParaRPr>
          </a:p>
        </p:txBody>
      </p:sp>
      <p:sp>
        <p:nvSpPr>
          <p:cNvPr id="3" name="Content Placeholder 2">
            <a:extLst>
              <a:ext uri="{FF2B5EF4-FFF2-40B4-BE49-F238E27FC236}">
                <a16:creationId xmlns:a16="http://schemas.microsoft.com/office/drawing/2014/main" id="{D307A64B-CD64-46E3-BDD6-BCA3B16FA8CF}"/>
              </a:ext>
            </a:extLst>
          </p:cNvPr>
          <p:cNvSpPr>
            <a:spLocks noGrp="1"/>
          </p:cNvSpPr>
          <p:nvPr>
            <p:ph idx="1"/>
          </p:nvPr>
        </p:nvSpPr>
        <p:spPr>
          <a:xfrm>
            <a:off x="5370153" y="1526033"/>
            <a:ext cx="5536397" cy="3935281"/>
          </a:xfrm>
        </p:spPr>
        <p:txBody>
          <a:bodyPr>
            <a:normAutofit/>
          </a:bodyPr>
          <a:lstStyle/>
          <a:p>
            <a:r>
              <a:rPr lang="en-US" sz="2400" dirty="0"/>
              <a:t>Is Provider/Physician Burnout a systems issue or more of an inherent issue due to stresses of practice, traits of physicians and others, mental health issues and the effects of the culture of medicine?</a:t>
            </a:r>
          </a:p>
        </p:txBody>
      </p:sp>
      <p:pic>
        <p:nvPicPr>
          <p:cNvPr id="6" name="Graphic 5" descr="Question Mark with solid fill">
            <a:extLst>
              <a:ext uri="{FF2B5EF4-FFF2-40B4-BE49-F238E27FC236}">
                <a16:creationId xmlns:a16="http://schemas.microsoft.com/office/drawing/2014/main" id="{A71DE523-096A-D5D4-A499-44346E9B57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21992" y="2386584"/>
            <a:ext cx="914400" cy="914400"/>
          </a:xfrm>
          <a:prstGeom prst="rect">
            <a:avLst/>
          </a:prstGeom>
        </p:spPr>
      </p:pic>
      <p:sp>
        <p:nvSpPr>
          <p:cNvPr id="11" name="Flowchart: Connector 10">
            <a:extLst>
              <a:ext uri="{FF2B5EF4-FFF2-40B4-BE49-F238E27FC236}">
                <a16:creationId xmlns:a16="http://schemas.microsoft.com/office/drawing/2014/main" id="{BB010C5C-20D7-6858-CA0F-BEF1AD28BF96}"/>
              </a:ext>
            </a:extLst>
          </p:cNvPr>
          <p:cNvSpPr/>
          <p:nvPr/>
        </p:nvSpPr>
        <p:spPr>
          <a:xfrm>
            <a:off x="1058939" y="4617720"/>
            <a:ext cx="1104335" cy="1024128"/>
          </a:xfrm>
          <a:prstGeom prst="flowChartConnector">
            <a:avLst/>
          </a:prstGeom>
          <a:solidFill>
            <a:srgbClr val="C00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68172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C0A7B-9419-4F39-BC29-56BC730A55D3}"/>
              </a:ext>
            </a:extLst>
          </p:cNvPr>
          <p:cNvSpPr>
            <a:spLocks noGrp="1"/>
          </p:cNvSpPr>
          <p:nvPr>
            <p:ph type="title"/>
          </p:nvPr>
        </p:nvSpPr>
        <p:spPr>
          <a:xfrm>
            <a:off x="630841" y="305554"/>
            <a:ext cx="10553627" cy="909304"/>
          </a:xfrm>
        </p:spPr>
        <p:txBody>
          <a:bodyPr anchor="ctr">
            <a:normAutofit/>
          </a:bodyPr>
          <a:lstStyle/>
          <a:p>
            <a:r>
              <a:rPr lang="en-US"/>
              <a:t>Avoiding workplace drivers of burnout</a:t>
            </a:r>
          </a:p>
        </p:txBody>
      </p:sp>
      <p:graphicFrame>
        <p:nvGraphicFramePr>
          <p:cNvPr id="5" name="Content Placeholder 2">
            <a:extLst>
              <a:ext uri="{FF2B5EF4-FFF2-40B4-BE49-F238E27FC236}">
                <a16:creationId xmlns:a16="http://schemas.microsoft.com/office/drawing/2014/main" id="{F7F94DA3-12B2-F457-A741-49FE99318181}"/>
              </a:ext>
            </a:extLst>
          </p:cNvPr>
          <p:cNvGraphicFramePr>
            <a:graphicFrameLocks noGrp="1"/>
          </p:cNvGraphicFramePr>
          <p:nvPr>
            <p:ph idx="1"/>
            <p:extLst>
              <p:ext uri="{D42A27DB-BD31-4B8C-83A1-F6EECF244321}">
                <p14:modId xmlns:p14="http://schemas.microsoft.com/office/powerpoint/2010/main" val="4079355925"/>
              </p:ext>
            </p:extLst>
          </p:nvPr>
        </p:nvGraphicFramePr>
        <p:xfrm>
          <a:off x="345715" y="1463041"/>
          <a:ext cx="11500567" cy="38695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44443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242EE-7023-4292-96ED-57312021F3C0}"/>
              </a:ext>
            </a:extLst>
          </p:cNvPr>
          <p:cNvSpPr>
            <a:spLocks noGrp="1"/>
          </p:cNvSpPr>
          <p:nvPr>
            <p:ph type="title"/>
          </p:nvPr>
        </p:nvSpPr>
        <p:spPr>
          <a:xfrm>
            <a:off x="630841" y="305554"/>
            <a:ext cx="10553627" cy="909304"/>
          </a:xfrm>
        </p:spPr>
        <p:txBody>
          <a:bodyPr anchor="ctr">
            <a:normAutofit/>
          </a:bodyPr>
          <a:lstStyle/>
          <a:p>
            <a:r>
              <a:rPr lang="en-US"/>
              <a:t>Strategies to Use the Patient Schedule to Your Advantage</a:t>
            </a:r>
          </a:p>
        </p:txBody>
      </p:sp>
      <p:graphicFrame>
        <p:nvGraphicFramePr>
          <p:cNvPr id="5" name="Content Placeholder 2">
            <a:extLst>
              <a:ext uri="{FF2B5EF4-FFF2-40B4-BE49-F238E27FC236}">
                <a16:creationId xmlns:a16="http://schemas.microsoft.com/office/drawing/2014/main" id="{48A13CF9-04F8-52CA-D070-AA7EC84AE882}"/>
              </a:ext>
            </a:extLst>
          </p:cNvPr>
          <p:cNvGraphicFramePr>
            <a:graphicFrameLocks noGrp="1"/>
          </p:cNvGraphicFramePr>
          <p:nvPr>
            <p:ph idx="1"/>
            <p:extLst>
              <p:ext uri="{D42A27DB-BD31-4B8C-83A1-F6EECF244321}">
                <p14:modId xmlns:p14="http://schemas.microsoft.com/office/powerpoint/2010/main" val="2680273770"/>
              </p:ext>
            </p:extLst>
          </p:nvPr>
        </p:nvGraphicFramePr>
        <p:xfrm>
          <a:off x="345715" y="1463041"/>
          <a:ext cx="11500567" cy="38695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751864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5">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649BF-1739-4141-A616-C6BB20594DB5}"/>
              </a:ext>
            </a:extLst>
          </p:cNvPr>
          <p:cNvSpPr>
            <a:spLocks noGrp="1"/>
          </p:cNvSpPr>
          <p:nvPr>
            <p:ph type="ctrTitle"/>
          </p:nvPr>
        </p:nvSpPr>
        <p:spPr>
          <a:xfrm>
            <a:off x="327791" y="2154850"/>
            <a:ext cx="3326650" cy="2901781"/>
          </a:xfrm>
        </p:spPr>
        <p:txBody>
          <a:bodyPr>
            <a:normAutofit/>
          </a:bodyPr>
          <a:lstStyle/>
          <a:p>
            <a:r>
              <a:rPr lang="en-US" sz="4600" dirty="0">
                <a:solidFill>
                  <a:schemeClr val="tx1"/>
                </a:solidFill>
              </a:rPr>
              <a:t>Know How to End the Patient Visit Gracefully</a:t>
            </a:r>
          </a:p>
        </p:txBody>
      </p:sp>
      <p:pic>
        <p:nvPicPr>
          <p:cNvPr id="5" name="Video 4">
            <a:extLst>
              <a:ext uri="{FF2B5EF4-FFF2-40B4-BE49-F238E27FC236}">
                <a16:creationId xmlns:a16="http://schemas.microsoft.com/office/drawing/2014/main" id="{811C1B27-1009-C61D-5408-7449F0F7928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284" r="-1" b="-1"/>
          <a:stretch/>
        </p:blipFill>
        <p:spPr>
          <a:xfrm>
            <a:off x="4050793" y="1694285"/>
            <a:ext cx="7445346" cy="4176113"/>
          </a:xfrm>
          <a:prstGeom prst="rect">
            <a:avLst/>
          </a:prstGeom>
        </p:spPr>
      </p:pic>
    </p:spTree>
    <p:extLst>
      <p:ext uri="{BB962C8B-B14F-4D97-AF65-F5344CB8AC3E}">
        <p14:creationId xmlns:p14="http://schemas.microsoft.com/office/powerpoint/2010/main" val="222448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B0C77-FB1A-4E93-8130-02F8813FEF5A}"/>
              </a:ext>
            </a:extLst>
          </p:cNvPr>
          <p:cNvSpPr>
            <a:spLocks noGrp="1"/>
          </p:cNvSpPr>
          <p:nvPr>
            <p:ph type="title"/>
          </p:nvPr>
        </p:nvSpPr>
        <p:spPr>
          <a:xfrm>
            <a:off x="488696" y="869423"/>
            <a:ext cx="3418659" cy="5583148"/>
          </a:xfrm>
        </p:spPr>
        <p:txBody>
          <a:bodyPr anchor="ctr">
            <a:normAutofit/>
          </a:bodyPr>
          <a:lstStyle/>
          <a:p>
            <a:r>
              <a:rPr lang="en-US" sz="5400" dirty="0">
                <a:solidFill>
                  <a:schemeClr val="tx1"/>
                </a:solidFill>
              </a:rPr>
              <a:t>Ways to lower practice stress and get home      sooner</a:t>
            </a:r>
          </a:p>
        </p:txBody>
      </p:sp>
      <p:graphicFrame>
        <p:nvGraphicFramePr>
          <p:cNvPr id="5" name="Content Placeholder 2">
            <a:extLst>
              <a:ext uri="{FF2B5EF4-FFF2-40B4-BE49-F238E27FC236}">
                <a16:creationId xmlns:a16="http://schemas.microsoft.com/office/drawing/2014/main" id="{84C247D9-24CC-A2A5-AD75-61CDDCF58A3E}"/>
              </a:ext>
            </a:extLst>
          </p:cNvPr>
          <p:cNvGraphicFramePr>
            <a:graphicFrameLocks noGrp="1"/>
          </p:cNvGraphicFramePr>
          <p:nvPr>
            <p:ph idx="1"/>
            <p:extLst>
              <p:ext uri="{D42A27DB-BD31-4B8C-83A1-F6EECF244321}">
                <p14:modId xmlns:p14="http://schemas.microsoft.com/office/powerpoint/2010/main" val="197783821"/>
              </p:ext>
            </p:extLst>
          </p:nvPr>
        </p:nvGraphicFramePr>
        <p:xfrm>
          <a:off x="4318834" y="1171174"/>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41741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D2285-B013-4D83-A1D9-BEE484BBC11A}"/>
              </a:ext>
            </a:extLst>
          </p:cNvPr>
          <p:cNvSpPr>
            <a:spLocks noGrp="1"/>
          </p:cNvSpPr>
          <p:nvPr>
            <p:ph type="title"/>
          </p:nvPr>
        </p:nvSpPr>
        <p:spPr>
          <a:xfrm>
            <a:off x="591865" y="153936"/>
            <a:ext cx="11489297" cy="1352758"/>
          </a:xfrm>
        </p:spPr>
        <p:txBody>
          <a:bodyPr>
            <a:normAutofit/>
          </a:bodyPr>
          <a:lstStyle/>
          <a:p>
            <a:r>
              <a:rPr lang="en-US" sz="3600" dirty="0">
                <a:solidFill>
                  <a:schemeClr val="bg1"/>
                </a:solidFill>
              </a:rPr>
              <a:t>Additional steps to prevent burnout at an organizational level</a:t>
            </a:r>
          </a:p>
        </p:txBody>
      </p:sp>
      <p:sp>
        <p:nvSpPr>
          <p:cNvPr id="3" name="Content Placeholder 2">
            <a:extLst>
              <a:ext uri="{FF2B5EF4-FFF2-40B4-BE49-F238E27FC236}">
                <a16:creationId xmlns:a16="http://schemas.microsoft.com/office/drawing/2014/main" id="{BEAA997E-BDB5-42C6-9E74-EBE8DA4E6A1E}"/>
              </a:ext>
            </a:extLst>
          </p:cNvPr>
          <p:cNvSpPr>
            <a:spLocks noGrp="1"/>
          </p:cNvSpPr>
          <p:nvPr>
            <p:ph idx="1"/>
          </p:nvPr>
        </p:nvSpPr>
        <p:spPr>
          <a:xfrm>
            <a:off x="316888" y="830315"/>
            <a:ext cx="11003384" cy="5431536"/>
          </a:xfrm>
        </p:spPr>
        <p:txBody>
          <a:bodyPr anchor="ctr">
            <a:normAutofit/>
          </a:bodyPr>
          <a:lstStyle/>
          <a:p>
            <a:r>
              <a:rPr lang="en-US" sz="2200" dirty="0"/>
              <a:t>Ensure that any metrics for institutional success include Physician Satisfaction and well being</a:t>
            </a:r>
          </a:p>
          <a:p>
            <a:r>
              <a:rPr lang="en-US" sz="2200" dirty="0"/>
              <a:t>Incorporate Mindfulness and Teamwork for trainees and practicing clinicians</a:t>
            </a:r>
          </a:p>
          <a:p>
            <a:r>
              <a:rPr lang="en-US" sz="2200" dirty="0"/>
              <a:t>Decrease stress from electronic health records</a:t>
            </a:r>
          </a:p>
          <a:p>
            <a:r>
              <a:rPr lang="en-US" sz="2200" dirty="0"/>
              <a:t>Address challenging work conditions</a:t>
            </a:r>
          </a:p>
          <a:p>
            <a:r>
              <a:rPr lang="en-US" sz="2200" dirty="0"/>
              <a:t>Cover predictable events with float pools</a:t>
            </a:r>
          </a:p>
          <a:p>
            <a:r>
              <a:rPr lang="en-US" sz="2200" dirty="0"/>
              <a:t>Allow clinicians to customize their schedules</a:t>
            </a:r>
          </a:p>
          <a:p>
            <a:r>
              <a:rPr lang="en-US" sz="2200" dirty="0"/>
              <a:t>Support manageable primary care panels, appropriate staffing ratios, and longer visit times</a:t>
            </a:r>
          </a:p>
          <a:p>
            <a:r>
              <a:rPr lang="en-US" sz="2200" dirty="0"/>
              <a:t>Address career “Fit” so faculty can do what they are most passionate about</a:t>
            </a:r>
          </a:p>
        </p:txBody>
      </p:sp>
    </p:spTree>
    <p:extLst>
      <p:ext uri="{BB962C8B-B14F-4D97-AF65-F5344CB8AC3E}">
        <p14:creationId xmlns:p14="http://schemas.microsoft.com/office/powerpoint/2010/main" val="17402962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71C5A-A325-4DB5-9E95-60E19E7B04C1}"/>
              </a:ext>
            </a:extLst>
          </p:cNvPr>
          <p:cNvSpPr>
            <a:spLocks noGrp="1"/>
          </p:cNvSpPr>
          <p:nvPr>
            <p:ph type="title"/>
          </p:nvPr>
        </p:nvSpPr>
        <p:spPr>
          <a:xfrm>
            <a:off x="630841" y="305554"/>
            <a:ext cx="10553627" cy="909304"/>
          </a:xfrm>
        </p:spPr>
        <p:txBody>
          <a:bodyPr anchor="ctr">
            <a:normAutofit/>
          </a:bodyPr>
          <a:lstStyle/>
          <a:p>
            <a:r>
              <a:rPr lang="en-US" sz="2800" dirty="0"/>
              <a:t>Strategies to manage, prevent and treat burnout on the individual level</a:t>
            </a:r>
          </a:p>
        </p:txBody>
      </p:sp>
      <p:graphicFrame>
        <p:nvGraphicFramePr>
          <p:cNvPr id="17" name="Content Placeholder 2">
            <a:extLst>
              <a:ext uri="{FF2B5EF4-FFF2-40B4-BE49-F238E27FC236}">
                <a16:creationId xmlns:a16="http://schemas.microsoft.com/office/drawing/2014/main" id="{C8AA37C8-4518-D4BF-915C-A0CA5A1217B1}"/>
              </a:ext>
            </a:extLst>
          </p:cNvPr>
          <p:cNvGraphicFramePr>
            <a:graphicFrameLocks noGrp="1"/>
          </p:cNvGraphicFramePr>
          <p:nvPr>
            <p:ph idx="1"/>
            <p:extLst>
              <p:ext uri="{D42A27DB-BD31-4B8C-83A1-F6EECF244321}">
                <p14:modId xmlns:p14="http://schemas.microsoft.com/office/powerpoint/2010/main" val="1633355877"/>
              </p:ext>
            </p:extLst>
          </p:nvPr>
        </p:nvGraphicFramePr>
        <p:xfrm>
          <a:off x="1269353" y="2275842"/>
          <a:ext cx="9999012" cy="29427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68117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Partners &amp; Funding</a:t>
            </a:r>
          </a:p>
        </p:txBody>
      </p:sp>
      <p:sp>
        <p:nvSpPr>
          <p:cNvPr id="3" name="Content Placeholder 2"/>
          <p:cNvSpPr>
            <a:spLocks noGrp="1"/>
          </p:cNvSpPr>
          <p:nvPr>
            <p:ph idx="1"/>
          </p:nvPr>
        </p:nvSpPr>
        <p:spPr>
          <a:xfrm>
            <a:off x="345716" y="1350269"/>
            <a:ext cx="11500567" cy="3869595"/>
          </a:xfrm>
        </p:spPr>
        <p:txBody>
          <a:bodyPr/>
          <a:lstStyle/>
          <a:p>
            <a:r>
              <a:rPr lang="en-US" dirty="0"/>
              <a:t>BHIPP is supported by funding from the </a:t>
            </a:r>
            <a:r>
              <a:rPr lang="en-US" b="1" dirty="0"/>
              <a:t>Maryland Department of Health, Behavioral Health Administration </a:t>
            </a:r>
            <a:r>
              <a:rPr lang="en-US" dirty="0"/>
              <a:t>and operates as a collaboration between the </a:t>
            </a:r>
            <a:r>
              <a:rPr lang="en-US" b="1" dirty="0"/>
              <a:t>University of Maryland School of Medicine</a:t>
            </a:r>
            <a:r>
              <a:rPr lang="en-US" dirty="0"/>
              <a:t>, the </a:t>
            </a:r>
            <a:r>
              <a:rPr lang="en-US" b="1" dirty="0"/>
              <a:t>Johns Hopkins University School of Medicine</a:t>
            </a:r>
            <a:r>
              <a:rPr lang="en-US" dirty="0"/>
              <a:t>, </a:t>
            </a:r>
            <a:r>
              <a:rPr lang="en-US" b="1" dirty="0"/>
              <a:t>Salisbury University </a:t>
            </a:r>
            <a:r>
              <a:rPr lang="en-US" dirty="0"/>
              <a:t>and </a:t>
            </a:r>
            <a:r>
              <a:rPr lang="en-US" b="1" dirty="0"/>
              <a:t>Morgan State University</a:t>
            </a:r>
            <a:r>
              <a:rPr lang="en-US" dirty="0"/>
              <a:t>.</a:t>
            </a:r>
          </a:p>
          <a:p>
            <a:endParaRPr lang="en-US" dirty="0"/>
          </a:p>
          <a:p>
            <a:r>
              <a:rPr lang="en-US" i="1" dirty="0"/>
              <a:t>This program is supported by the </a:t>
            </a:r>
            <a:r>
              <a:rPr lang="en-US" b="1" i="1" dirty="0"/>
              <a:t>Health Resources and Services Administration (HRSA) </a:t>
            </a:r>
            <a:r>
              <a:rPr lang="en-US" i="1" dirty="0"/>
              <a:t>of the U.S. Department of Health and Human Services (HHS) as part of an award totaling $433,296  with approximately 20% financed by non-governmental sources. The contents of this presentation are those of the author(s) and do not necessarily represent the official views of, nor an endorsement, by HRSA, HHS or the U.S. Government. For more information, visit </a:t>
            </a:r>
            <a:r>
              <a:rPr lang="en-US" i="1" u="sng" dirty="0">
                <a:hlinkClick r:id="rId3"/>
              </a:rPr>
              <a:t>www.hrsa.gov</a:t>
            </a:r>
            <a:r>
              <a:rPr lang="en-US" i="1" dirty="0"/>
              <a:t>. </a:t>
            </a: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897" y="5219864"/>
            <a:ext cx="2461508" cy="661402"/>
          </a:xfrm>
          <a:prstGeom prst="rect">
            <a:avLst/>
          </a:prstGeom>
        </p:spPr>
      </p:pic>
      <p:pic>
        <p:nvPicPr>
          <p:cNvPr id="7" name="Picture 6"/>
          <p:cNvPicPr>
            <a:picLocks noChangeAspect="1"/>
          </p:cNvPicPr>
          <p:nvPr/>
        </p:nvPicPr>
        <p:blipFill>
          <a:blip r:embed="rId5"/>
          <a:stretch>
            <a:fillRect/>
          </a:stretch>
        </p:blipFill>
        <p:spPr>
          <a:xfrm>
            <a:off x="3834222" y="5502895"/>
            <a:ext cx="1493825" cy="75674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6263" y="5283998"/>
            <a:ext cx="1599402" cy="533134"/>
          </a:xfrm>
          <a:prstGeom prst="rect">
            <a:avLst/>
          </a:prstGeom>
        </p:spPr>
      </p:pic>
      <p:pic>
        <p:nvPicPr>
          <p:cNvPr id="9" name="Picture 8">
            <a:extLst>
              <a:ext uri="{FF2B5EF4-FFF2-40B4-BE49-F238E27FC236}">
                <a16:creationId xmlns:a16="http://schemas.microsoft.com/office/drawing/2014/main" id="{BDC5E5AB-D157-4934-A988-85D60823D2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92479" y="5143512"/>
            <a:ext cx="1268494" cy="1268494"/>
          </a:xfrm>
          <a:prstGeom prst="rect">
            <a:avLst/>
          </a:prstGeom>
        </p:spPr>
      </p:pic>
    </p:spTree>
    <p:extLst>
      <p:ext uri="{BB962C8B-B14F-4D97-AF65-F5344CB8AC3E}">
        <p14:creationId xmlns:p14="http://schemas.microsoft.com/office/powerpoint/2010/main" val="37787457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8970E-99A3-4DBA-B1C4-963037E5E7FB}"/>
              </a:ext>
            </a:extLst>
          </p:cNvPr>
          <p:cNvSpPr>
            <a:spLocks noGrp="1"/>
          </p:cNvSpPr>
          <p:nvPr>
            <p:ph type="title"/>
          </p:nvPr>
        </p:nvSpPr>
        <p:spPr>
          <a:xfrm>
            <a:off x="539496" y="563849"/>
            <a:ext cx="4671622" cy="1956841"/>
          </a:xfrm>
        </p:spPr>
        <p:txBody>
          <a:bodyPr anchor="b">
            <a:normAutofit/>
          </a:bodyPr>
          <a:lstStyle/>
          <a:p>
            <a:r>
              <a:rPr lang="en-US" sz="3600" dirty="0">
                <a:solidFill>
                  <a:schemeClr val="tx1"/>
                </a:solidFill>
              </a:rPr>
              <a:t>Why Do Doctors Neglect Their Psychological Care?</a:t>
            </a:r>
          </a:p>
        </p:txBody>
      </p:sp>
      <p:sp>
        <p:nvSpPr>
          <p:cNvPr id="3" name="Content Placeholder 2">
            <a:extLst>
              <a:ext uri="{FF2B5EF4-FFF2-40B4-BE49-F238E27FC236}">
                <a16:creationId xmlns:a16="http://schemas.microsoft.com/office/drawing/2014/main" id="{2955C1B4-D1E2-4850-BEA4-333014358B3E}"/>
              </a:ext>
            </a:extLst>
          </p:cNvPr>
          <p:cNvSpPr>
            <a:spLocks noGrp="1"/>
          </p:cNvSpPr>
          <p:nvPr>
            <p:ph idx="1"/>
          </p:nvPr>
        </p:nvSpPr>
        <p:spPr>
          <a:xfrm>
            <a:off x="640080" y="2872899"/>
            <a:ext cx="4243589" cy="3320668"/>
          </a:xfrm>
        </p:spPr>
        <p:txBody>
          <a:bodyPr>
            <a:normAutofit/>
          </a:bodyPr>
          <a:lstStyle/>
          <a:p>
            <a:r>
              <a:rPr lang="en-US" sz="2200"/>
              <a:t>Fear of possible repercussions from medical boards or employers</a:t>
            </a:r>
          </a:p>
          <a:p>
            <a:r>
              <a:rPr lang="en-US" sz="2200"/>
              <a:t>The stigma</a:t>
            </a:r>
          </a:p>
          <a:p>
            <a:r>
              <a:rPr lang="en-US" sz="2200"/>
              <a:t>A sense of failure of needing help</a:t>
            </a:r>
          </a:p>
          <a:p>
            <a:r>
              <a:rPr lang="en-US" sz="2200"/>
              <a:t>Denial</a:t>
            </a:r>
          </a:p>
          <a:p>
            <a:r>
              <a:rPr lang="en-US" sz="2200"/>
              <a:t>Lack of trust in others</a:t>
            </a:r>
          </a:p>
          <a:p>
            <a:r>
              <a:rPr lang="en-US" sz="2200"/>
              <a:t>Waiting until hitting rock bottom</a:t>
            </a:r>
          </a:p>
        </p:txBody>
      </p:sp>
      <p:pic>
        <p:nvPicPr>
          <p:cNvPr id="5" name="Picture 4" descr="People holding hands">
            <a:extLst>
              <a:ext uri="{FF2B5EF4-FFF2-40B4-BE49-F238E27FC236}">
                <a16:creationId xmlns:a16="http://schemas.microsoft.com/office/drawing/2014/main" id="{1A0F3866-D86A-A9AF-408F-DA360A1AEBB6}"/>
              </a:ext>
            </a:extLst>
          </p:cNvPr>
          <p:cNvPicPr>
            <a:picLocks noChangeAspect="1"/>
          </p:cNvPicPr>
          <p:nvPr/>
        </p:nvPicPr>
        <p:blipFill rotWithShape="1">
          <a:blip r:embed="rId3"/>
          <a:srcRect l="22604" r="10442"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cxnSp>
        <p:nvCxnSpPr>
          <p:cNvPr id="7" name="Straight Connector 6">
            <a:extLst>
              <a:ext uri="{FF2B5EF4-FFF2-40B4-BE49-F238E27FC236}">
                <a16:creationId xmlns:a16="http://schemas.microsoft.com/office/drawing/2014/main" id="{EAC13E39-F13B-8915-7296-9571094D26F7}"/>
              </a:ext>
            </a:extLst>
          </p:cNvPr>
          <p:cNvCxnSpPr/>
          <p:nvPr/>
        </p:nvCxnSpPr>
        <p:spPr>
          <a:xfrm>
            <a:off x="1156393" y="2682134"/>
            <a:ext cx="2817090" cy="0"/>
          </a:xfrm>
          <a:prstGeom prst="line">
            <a:avLst/>
          </a:prstGeom>
          <a:ln w="444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70090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ign on a window&#10;&#10;Description automatically generated with low confidence">
            <a:extLst>
              <a:ext uri="{FF2B5EF4-FFF2-40B4-BE49-F238E27FC236}">
                <a16:creationId xmlns:a16="http://schemas.microsoft.com/office/drawing/2014/main" id="{3FCDD268-F91F-4A7F-A563-D3FD11E5EA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14760209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C31A9-3BCF-4244-872B-3653FBBF7506}"/>
              </a:ext>
            </a:extLst>
          </p:cNvPr>
          <p:cNvSpPr>
            <a:spLocks noGrp="1"/>
          </p:cNvSpPr>
          <p:nvPr>
            <p:ph type="title"/>
          </p:nvPr>
        </p:nvSpPr>
        <p:spPr>
          <a:xfrm>
            <a:off x="630841" y="305554"/>
            <a:ext cx="10553627" cy="909304"/>
          </a:xfrm>
        </p:spPr>
        <p:txBody>
          <a:bodyPr anchor="ctr">
            <a:normAutofit/>
          </a:bodyPr>
          <a:lstStyle/>
          <a:p>
            <a:r>
              <a:rPr lang="en-US"/>
              <a:t>Ways To Improve Your Psychological Health</a:t>
            </a:r>
          </a:p>
        </p:txBody>
      </p:sp>
      <p:graphicFrame>
        <p:nvGraphicFramePr>
          <p:cNvPr id="5" name="Content Placeholder 2">
            <a:extLst>
              <a:ext uri="{FF2B5EF4-FFF2-40B4-BE49-F238E27FC236}">
                <a16:creationId xmlns:a16="http://schemas.microsoft.com/office/drawing/2014/main" id="{4CDF01C7-8BAF-06A1-1FFD-0A930D51F8D9}"/>
              </a:ext>
            </a:extLst>
          </p:cNvPr>
          <p:cNvGraphicFramePr>
            <a:graphicFrameLocks noGrp="1"/>
          </p:cNvGraphicFramePr>
          <p:nvPr>
            <p:ph sz="quarter" idx="13"/>
            <p:extLst>
              <p:ext uri="{D42A27DB-BD31-4B8C-83A1-F6EECF244321}">
                <p14:modId xmlns:p14="http://schemas.microsoft.com/office/powerpoint/2010/main" val="358455323"/>
              </p:ext>
            </p:extLst>
          </p:nvPr>
        </p:nvGraphicFramePr>
        <p:xfrm>
          <a:off x="210312" y="2063396"/>
          <a:ext cx="11786616" cy="35784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865621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CB7BB-12F6-4580-956B-D7E3FAEC6977}"/>
              </a:ext>
            </a:extLst>
          </p:cNvPr>
          <p:cNvSpPr>
            <a:spLocks noGrp="1"/>
          </p:cNvSpPr>
          <p:nvPr>
            <p:ph type="title"/>
          </p:nvPr>
        </p:nvSpPr>
        <p:spPr>
          <a:xfrm>
            <a:off x="348672" y="637426"/>
            <a:ext cx="3418659" cy="5583148"/>
          </a:xfrm>
        </p:spPr>
        <p:txBody>
          <a:bodyPr anchor="ctr">
            <a:normAutofit/>
          </a:bodyPr>
          <a:lstStyle/>
          <a:p>
            <a:r>
              <a:rPr lang="en-US" sz="5400" dirty="0">
                <a:solidFill>
                  <a:schemeClr val="tx1"/>
                </a:solidFill>
              </a:rPr>
              <a:t>Stress Reduction Techniques</a:t>
            </a:r>
          </a:p>
        </p:txBody>
      </p:sp>
      <p:graphicFrame>
        <p:nvGraphicFramePr>
          <p:cNvPr id="114" name="Content Placeholder 2">
            <a:extLst>
              <a:ext uri="{FF2B5EF4-FFF2-40B4-BE49-F238E27FC236}">
                <a16:creationId xmlns:a16="http://schemas.microsoft.com/office/drawing/2014/main" id="{29376C98-275A-F204-F892-95DDE606D6E8}"/>
              </a:ext>
            </a:extLst>
          </p:cNvPr>
          <p:cNvGraphicFramePr>
            <a:graphicFrameLocks noGrp="1"/>
          </p:cNvGraphicFramePr>
          <p:nvPr>
            <p:ph idx="1"/>
            <p:extLst>
              <p:ext uri="{D42A27DB-BD31-4B8C-83A1-F6EECF244321}">
                <p14:modId xmlns:p14="http://schemas.microsoft.com/office/powerpoint/2010/main" val="449270604"/>
              </p:ext>
            </p:extLst>
          </p:nvPr>
        </p:nvGraphicFramePr>
        <p:xfrm>
          <a:off x="2809981" y="1321859"/>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504602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C66A8-3DF4-438A-A3A9-A0966EA5098F}"/>
              </a:ext>
            </a:extLst>
          </p:cNvPr>
          <p:cNvSpPr>
            <a:spLocks noGrp="1"/>
          </p:cNvSpPr>
          <p:nvPr>
            <p:ph type="title"/>
          </p:nvPr>
        </p:nvSpPr>
        <p:spPr/>
        <p:txBody>
          <a:bodyPr>
            <a:normAutofit/>
          </a:bodyPr>
          <a:lstStyle/>
          <a:p>
            <a:r>
              <a:rPr lang="en-US" sz="5400" dirty="0"/>
              <a:t>Individual Prevention Strategies</a:t>
            </a:r>
          </a:p>
        </p:txBody>
      </p:sp>
      <p:graphicFrame>
        <p:nvGraphicFramePr>
          <p:cNvPr id="5" name="Content Placeholder 2">
            <a:extLst>
              <a:ext uri="{FF2B5EF4-FFF2-40B4-BE49-F238E27FC236}">
                <a16:creationId xmlns:a16="http://schemas.microsoft.com/office/drawing/2014/main" id="{E558C0F8-FAAA-DBA7-B7E0-BDCB612D44A3}"/>
              </a:ext>
            </a:extLst>
          </p:cNvPr>
          <p:cNvGraphicFramePr>
            <a:graphicFrameLocks noGrp="1"/>
          </p:cNvGraphicFramePr>
          <p:nvPr>
            <p:ph idx="1"/>
            <p:extLst>
              <p:ext uri="{D42A27DB-BD31-4B8C-83A1-F6EECF244321}">
                <p14:modId xmlns:p14="http://schemas.microsoft.com/office/powerpoint/2010/main" val="2394441006"/>
              </p:ext>
            </p:extLst>
          </p:nvPr>
        </p:nvGraphicFramePr>
        <p:xfrm>
          <a:off x="838200" y="1926335"/>
          <a:ext cx="10515600" cy="3948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112576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letter, email&#10;&#10;Description automatically generated">
            <a:extLst>
              <a:ext uri="{FF2B5EF4-FFF2-40B4-BE49-F238E27FC236}">
                <a16:creationId xmlns:a16="http://schemas.microsoft.com/office/drawing/2014/main" id="{86B30637-6299-42D1-8129-B8EDC2FADC71}"/>
              </a:ext>
            </a:extLst>
          </p:cNvPr>
          <p:cNvPicPr>
            <a:picLocks noChangeAspect="1"/>
          </p:cNvPicPr>
          <p:nvPr/>
        </p:nvPicPr>
        <p:blipFill rotWithShape="1">
          <a:blip r:embed="rId3">
            <a:extLst>
              <a:ext uri="{28A0092B-C50C-407E-A947-70E740481C1C}">
                <a14:useLocalDpi xmlns:a14="http://schemas.microsoft.com/office/drawing/2010/main" val="0"/>
              </a:ext>
            </a:extLst>
          </a:blip>
          <a:srcRect t="21104" r="1" b="27006"/>
          <a:stretch/>
        </p:blipFill>
        <p:spPr>
          <a:xfrm>
            <a:off x="1780244" y="754479"/>
            <a:ext cx="8754093" cy="4924168"/>
          </a:xfrm>
          <a:prstGeom prst="rect">
            <a:avLst/>
          </a:prstGeom>
          <a:noFill/>
        </p:spPr>
      </p:pic>
    </p:spTree>
    <p:extLst>
      <p:ext uri="{BB962C8B-B14F-4D97-AF65-F5344CB8AC3E}">
        <p14:creationId xmlns:p14="http://schemas.microsoft.com/office/powerpoint/2010/main" val="40167876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BA3A1-2618-4D42-946B-06372CE907AD}"/>
              </a:ext>
            </a:extLst>
          </p:cNvPr>
          <p:cNvSpPr>
            <a:spLocks noGrp="1"/>
          </p:cNvSpPr>
          <p:nvPr>
            <p:ph type="title"/>
          </p:nvPr>
        </p:nvSpPr>
        <p:spPr>
          <a:xfrm>
            <a:off x="492295" y="481045"/>
            <a:ext cx="10553627" cy="909304"/>
          </a:xfrm>
        </p:spPr>
        <p:txBody>
          <a:bodyPr anchor="ctr">
            <a:normAutofit/>
          </a:bodyPr>
          <a:lstStyle/>
          <a:p>
            <a:r>
              <a:rPr lang="en-US" sz="2800" dirty="0"/>
              <a:t>How Can Women Providers Cope?</a:t>
            </a:r>
            <a:br>
              <a:rPr lang="en-US" sz="2800" dirty="0"/>
            </a:br>
            <a:endParaRPr lang="en-US" sz="2800" dirty="0"/>
          </a:p>
        </p:txBody>
      </p:sp>
      <p:graphicFrame>
        <p:nvGraphicFramePr>
          <p:cNvPr id="5" name="Content Placeholder 2">
            <a:extLst>
              <a:ext uri="{FF2B5EF4-FFF2-40B4-BE49-F238E27FC236}">
                <a16:creationId xmlns:a16="http://schemas.microsoft.com/office/drawing/2014/main" id="{20C589B6-6B28-7975-184B-409A604B1C16}"/>
              </a:ext>
            </a:extLst>
          </p:cNvPr>
          <p:cNvGraphicFramePr>
            <a:graphicFrameLocks noGrp="1"/>
          </p:cNvGraphicFramePr>
          <p:nvPr>
            <p:ph idx="1"/>
            <p:extLst>
              <p:ext uri="{D42A27DB-BD31-4B8C-83A1-F6EECF244321}">
                <p14:modId xmlns:p14="http://schemas.microsoft.com/office/powerpoint/2010/main" val="185501417"/>
              </p:ext>
            </p:extLst>
          </p:nvPr>
        </p:nvGraphicFramePr>
        <p:xfrm>
          <a:off x="345715" y="1463041"/>
          <a:ext cx="11500567" cy="38695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455419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3B3A1-A4B2-4DE2-863A-290A85D51866}"/>
              </a:ext>
            </a:extLst>
          </p:cNvPr>
          <p:cNvSpPr>
            <a:spLocks noGrp="1"/>
          </p:cNvSpPr>
          <p:nvPr>
            <p:ph type="title"/>
          </p:nvPr>
        </p:nvSpPr>
        <p:spPr>
          <a:xfrm>
            <a:off x="4965429" y="93559"/>
            <a:ext cx="6586491" cy="1286160"/>
          </a:xfrm>
        </p:spPr>
        <p:txBody>
          <a:bodyPr anchor="b">
            <a:normAutofit/>
          </a:bodyPr>
          <a:lstStyle/>
          <a:p>
            <a:r>
              <a:rPr lang="en-US" sz="3600" dirty="0"/>
              <a:t>4 tools to reduce burnout </a:t>
            </a:r>
            <a:br>
              <a:rPr lang="en-US" sz="3600" dirty="0"/>
            </a:br>
            <a:r>
              <a:rPr lang="en-US" sz="3600" dirty="0"/>
              <a:t>by finding work-life balance</a:t>
            </a:r>
          </a:p>
        </p:txBody>
      </p:sp>
      <p:sp>
        <p:nvSpPr>
          <p:cNvPr id="3" name="Content Placeholder 2">
            <a:extLst>
              <a:ext uri="{FF2B5EF4-FFF2-40B4-BE49-F238E27FC236}">
                <a16:creationId xmlns:a16="http://schemas.microsoft.com/office/drawing/2014/main" id="{CCD42C77-59D8-4E63-A10E-80C95DC4C612}"/>
              </a:ext>
            </a:extLst>
          </p:cNvPr>
          <p:cNvSpPr>
            <a:spLocks noGrp="1"/>
          </p:cNvSpPr>
          <p:nvPr>
            <p:ph idx="1"/>
          </p:nvPr>
        </p:nvSpPr>
        <p:spPr>
          <a:xfrm>
            <a:off x="4965429" y="1379719"/>
            <a:ext cx="6586489" cy="3785419"/>
          </a:xfrm>
        </p:spPr>
        <p:txBody>
          <a:bodyPr>
            <a:normAutofit/>
          </a:bodyPr>
          <a:lstStyle/>
          <a:p>
            <a:r>
              <a:rPr lang="en-US" sz="2400" dirty="0"/>
              <a:t>The Life Calendar</a:t>
            </a:r>
          </a:p>
          <a:p>
            <a:r>
              <a:rPr lang="en-US" sz="2400" dirty="0"/>
              <a:t>Intentional Date nights</a:t>
            </a:r>
          </a:p>
          <a:p>
            <a:r>
              <a:rPr lang="en-US" sz="2400" dirty="0"/>
              <a:t>The BIG Bucket and the weekly bucket Lists</a:t>
            </a:r>
          </a:p>
          <a:p>
            <a:r>
              <a:rPr lang="en-US" sz="2400" dirty="0"/>
              <a:t>The Work-Life Boundary Ritual</a:t>
            </a:r>
          </a:p>
        </p:txBody>
      </p:sp>
      <p:pic>
        <p:nvPicPr>
          <p:cNvPr id="5" name="Picture 4" descr="Top view of a calendar with a red pen on top">
            <a:extLst>
              <a:ext uri="{FF2B5EF4-FFF2-40B4-BE49-F238E27FC236}">
                <a16:creationId xmlns:a16="http://schemas.microsoft.com/office/drawing/2014/main" id="{232259E9-06C2-1C45-0AFE-D6BAACF1763E}"/>
              </a:ext>
            </a:extLst>
          </p:cNvPr>
          <p:cNvPicPr>
            <a:picLocks noChangeAspect="1"/>
          </p:cNvPicPr>
          <p:nvPr/>
        </p:nvPicPr>
        <p:blipFill rotWithShape="1">
          <a:blip r:embed="rId3"/>
          <a:srcRect l="49769" r="5788"/>
          <a:stretch/>
        </p:blipFill>
        <p:spPr>
          <a:xfrm>
            <a:off x="20" y="10"/>
            <a:ext cx="4635571" cy="6857990"/>
          </a:xfrm>
          <a:prstGeom prst="rect">
            <a:avLst/>
          </a:prstGeom>
          <a:effectLst/>
        </p:spPr>
      </p:pic>
    </p:spTree>
    <p:extLst>
      <p:ext uri="{BB962C8B-B14F-4D97-AF65-F5344CB8AC3E}">
        <p14:creationId xmlns:p14="http://schemas.microsoft.com/office/powerpoint/2010/main" val="9536869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CF844-87DD-42C0-8BC5-B5202E8F060E}"/>
              </a:ext>
            </a:extLst>
          </p:cNvPr>
          <p:cNvSpPr>
            <a:spLocks noGrp="1"/>
          </p:cNvSpPr>
          <p:nvPr>
            <p:ph type="title"/>
          </p:nvPr>
        </p:nvSpPr>
        <p:spPr/>
        <p:txBody>
          <a:bodyPr>
            <a:normAutofit/>
          </a:bodyPr>
          <a:lstStyle/>
          <a:p>
            <a:r>
              <a:rPr lang="en-US" sz="5400" dirty="0"/>
              <a:t>Treatment for acute burnout</a:t>
            </a:r>
          </a:p>
        </p:txBody>
      </p:sp>
      <p:graphicFrame>
        <p:nvGraphicFramePr>
          <p:cNvPr id="12" name="Content Placeholder 2">
            <a:extLst>
              <a:ext uri="{FF2B5EF4-FFF2-40B4-BE49-F238E27FC236}">
                <a16:creationId xmlns:a16="http://schemas.microsoft.com/office/drawing/2014/main" id="{51BF79B0-7B43-AE31-8E77-C88719F4B73E}"/>
              </a:ext>
            </a:extLst>
          </p:cNvPr>
          <p:cNvGraphicFramePr>
            <a:graphicFrameLocks noGrp="1"/>
          </p:cNvGraphicFramePr>
          <p:nvPr>
            <p:ph sz="quarter" idx="13"/>
            <p:extLst>
              <p:ext uri="{D42A27DB-BD31-4B8C-83A1-F6EECF244321}">
                <p14:modId xmlns:p14="http://schemas.microsoft.com/office/powerpoint/2010/main" val="2432129871"/>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86952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448E4-64B3-43D2-98A7-85B8841BB7B4}"/>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0F4F34A0-92F1-4C88-8B2C-5F4541E24394}"/>
              </a:ext>
            </a:extLst>
          </p:cNvPr>
          <p:cNvSpPr>
            <a:spLocks noGrp="1"/>
          </p:cNvSpPr>
          <p:nvPr>
            <p:ph sz="quarter" idx="13"/>
          </p:nvPr>
        </p:nvSpPr>
        <p:spPr/>
        <p:txBody>
          <a:bodyPr>
            <a:normAutofit/>
          </a:bodyPr>
          <a:lstStyle/>
          <a:p>
            <a:pPr marL="0" indent="0">
              <a:buNone/>
            </a:pPr>
            <a:r>
              <a:rPr lang="en-US" dirty="0"/>
              <a:t>Books</a:t>
            </a:r>
          </a:p>
          <a:p>
            <a:r>
              <a:rPr lang="en-US" dirty="0"/>
              <a:t>Bernard, Rebekah. </a:t>
            </a:r>
            <a:r>
              <a:rPr lang="en-US" i="1" dirty="0"/>
              <a:t>How To Be A Rockstar Doctor. </a:t>
            </a:r>
            <a:r>
              <a:rPr lang="en-US" dirty="0"/>
              <a:t>New York: McMillan. </a:t>
            </a:r>
            <a:endParaRPr lang="en-US" i="1" dirty="0"/>
          </a:p>
          <a:p>
            <a:r>
              <a:rPr lang="en-US" dirty="0"/>
              <a:t>Dechant, Paul. </a:t>
            </a:r>
            <a:r>
              <a:rPr lang="en-US" i="1" dirty="0"/>
              <a:t>Preventing Physician Burnout: Curing the Chaos and Returning Joy to the Practice of Medicine. </a:t>
            </a:r>
            <a:r>
              <a:rPr lang="en-US" dirty="0"/>
              <a:t>New York: Psychological Press. 2014</a:t>
            </a:r>
            <a:endParaRPr lang="en-US" i="1" dirty="0"/>
          </a:p>
          <a:p>
            <a:r>
              <a:rPr lang="en-US" dirty="0"/>
              <a:t>Leiter, MP, Bakker SB, Maslach C. eds </a:t>
            </a:r>
            <a:r>
              <a:rPr lang="en-US" i="1" dirty="0"/>
              <a:t>Burnout at Work: A Psychological Perspective</a:t>
            </a:r>
            <a:r>
              <a:rPr lang="en-US" dirty="0"/>
              <a:t>. NewYork: Psychological Press. 2014</a:t>
            </a:r>
          </a:p>
          <a:p>
            <a:r>
              <a:rPr lang="en-US" dirty="0"/>
              <a:t>Murphy T. </a:t>
            </a:r>
            <a:r>
              <a:rPr lang="en-US" i="1" dirty="0"/>
              <a:t>Physician Burnout: A Guide to Recognition and Recovery</a:t>
            </a:r>
            <a:r>
              <a:rPr lang="en-US" dirty="0"/>
              <a:t>. Aloha Publishing. 2015</a:t>
            </a:r>
          </a:p>
          <a:p>
            <a:endParaRPr lang="en-US" dirty="0"/>
          </a:p>
          <a:p>
            <a:endParaRPr lang="en-US" dirty="0"/>
          </a:p>
        </p:txBody>
      </p:sp>
    </p:spTree>
    <p:extLst>
      <p:ext uri="{BB962C8B-B14F-4D97-AF65-F5344CB8AC3E}">
        <p14:creationId xmlns:p14="http://schemas.microsoft.com/office/powerpoint/2010/main" val="3201815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1C27F-13A0-4DF9-AFD7-687C19EFDD2C}"/>
              </a:ext>
            </a:extLst>
          </p:cNvPr>
          <p:cNvSpPr>
            <a:spLocks noGrp="1"/>
          </p:cNvSpPr>
          <p:nvPr>
            <p:ph type="title"/>
          </p:nvPr>
        </p:nvSpPr>
        <p:spPr>
          <a:xfrm>
            <a:off x="635614" y="300365"/>
            <a:ext cx="3225186" cy="914401"/>
          </a:xfrm>
        </p:spPr>
        <p:txBody>
          <a:bodyPr anchor="b">
            <a:normAutofit/>
          </a:bodyPr>
          <a:lstStyle/>
          <a:p>
            <a:r>
              <a:rPr lang="en-US" dirty="0">
                <a:solidFill>
                  <a:schemeClr val="bg1"/>
                </a:solidFill>
              </a:rPr>
              <a:t>Disclosures</a:t>
            </a:r>
          </a:p>
        </p:txBody>
      </p:sp>
      <p:sp>
        <p:nvSpPr>
          <p:cNvPr id="3" name="Content Placeholder 2">
            <a:extLst>
              <a:ext uri="{FF2B5EF4-FFF2-40B4-BE49-F238E27FC236}">
                <a16:creationId xmlns:a16="http://schemas.microsoft.com/office/drawing/2014/main" id="{8F62B38A-3947-4110-A4A5-B325B841EBDE}"/>
              </a:ext>
            </a:extLst>
          </p:cNvPr>
          <p:cNvSpPr>
            <a:spLocks noGrp="1"/>
          </p:cNvSpPr>
          <p:nvPr>
            <p:ph type="body" idx="1"/>
          </p:nvPr>
        </p:nvSpPr>
        <p:spPr>
          <a:xfrm>
            <a:off x="751992" y="3106466"/>
            <a:ext cx="7315200" cy="914400"/>
          </a:xfrm>
        </p:spPr>
        <p:txBody>
          <a:bodyPr anchor="t">
            <a:normAutofit/>
          </a:bodyPr>
          <a:lstStyle/>
          <a:p>
            <a:pPr marL="342900" indent="-342900">
              <a:buFont typeface="Arial" panose="020B0604020202020204" pitchFamily="34" charset="0"/>
              <a:buChar char="•"/>
            </a:pPr>
            <a:r>
              <a:rPr lang="en-US" sz="2400" dirty="0"/>
              <a:t>I am a physician with the BHIPP TAP Program</a:t>
            </a:r>
          </a:p>
          <a:p>
            <a:pPr marL="342900" indent="-342900">
              <a:buFont typeface="Arial" panose="020B0604020202020204" pitchFamily="34" charset="0"/>
              <a:buChar char="•"/>
            </a:pPr>
            <a:r>
              <a:rPr lang="en-US" sz="2400" dirty="0"/>
              <a:t>I have no conflicts of interest</a:t>
            </a:r>
          </a:p>
        </p:txBody>
      </p:sp>
    </p:spTree>
    <p:extLst>
      <p:ext uri="{BB962C8B-B14F-4D97-AF65-F5344CB8AC3E}">
        <p14:creationId xmlns:p14="http://schemas.microsoft.com/office/powerpoint/2010/main" val="21030545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0AABDA-FAA2-47B9-A7B3-7016A1B3DEF5}"/>
              </a:ext>
            </a:extLst>
          </p:cNvPr>
          <p:cNvSpPr>
            <a:spLocks noGrp="1"/>
          </p:cNvSpPr>
          <p:nvPr>
            <p:ph type="title"/>
          </p:nvPr>
        </p:nvSpPr>
        <p:spPr/>
        <p:txBody>
          <a:bodyPr/>
          <a:lstStyle/>
          <a:p>
            <a:r>
              <a:rPr lang="en-US" dirty="0"/>
              <a:t>References</a:t>
            </a:r>
          </a:p>
        </p:txBody>
      </p:sp>
      <p:sp>
        <p:nvSpPr>
          <p:cNvPr id="5" name="Content Placeholder 4">
            <a:extLst>
              <a:ext uri="{FF2B5EF4-FFF2-40B4-BE49-F238E27FC236}">
                <a16:creationId xmlns:a16="http://schemas.microsoft.com/office/drawing/2014/main" id="{A72F65D5-D5DC-4BEB-A188-FBEB90C9B32E}"/>
              </a:ext>
            </a:extLst>
          </p:cNvPr>
          <p:cNvSpPr>
            <a:spLocks noGrp="1"/>
          </p:cNvSpPr>
          <p:nvPr>
            <p:ph idx="1"/>
          </p:nvPr>
        </p:nvSpPr>
        <p:spPr>
          <a:xfrm>
            <a:off x="345716" y="1494202"/>
            <a:ext cx="11500567" cy="3869595"/>
          </a:xfrm>
        </p:spPr>
        <p:txBody>
          <a:bodyPr/>
          <a:lstStyle/>
          <a:p>
            <a:pPr marL="0" indent="0">
              <a:buNone/>
            </a:pPr>
            <a:r>
              <a:rPr lang="en-US" dirty="0"/>
              <a:t>Articles</a:t>
            </a:r>
          </a:p>
          <a:p>
            <a:r>
              <a:rPr lang="en-US" dirty="0"/>
              <a:t>J Gen Intern Med. 1992 Jul-Aug 7 (4): 424-31. The heart of darkness: the impact of perceived mistakes on physicians. Christensen, JF, Levinson W, Dunn PM.</a:t>
            </a:r>
          </a:p>
          <a:p>
            <a:r>
              <a:rPr lang="en-US" dirty="0"/>
              <a:t>Shanafelt TD, Bradley KA, Wipf JE, Black AL: Burnout and self-reported patient care in an internal medicine residency program. </a:t>
            </a:r>
            <a:r>
              <a:rPr lang="en-US" i="1" dirty="0"/>
              <a:t>Ann Intern Med</a:t>
            </a:r>
            <a:r>
              <a:rPr lang="en-US" dirty="0"/>
              <a:t>. 2002;136 (5):358-367</a:t>
            </a:r>
          </a:p>
          <a:p>
            <a:r>
              <a:rPr lang="en-US" i="1" dirty="0"/>
              <a:t>J Clin Outcomes Manage </a:t>
            </a:r>
            <a:r>
              <a:rPr lang="en-US" dirty="0"/>
              <a:t>2008 May ;15(5):240-247 Supporting health care workers after medical error: considerations for health care leaders </a:t>
            </a:r>
            <a:r>
              <a:rPr lang="en-US" i="1" dirty="0"/>
              <a:t>White AA, Waterman AD, McCotter P, Boyle DJ, Gallager TH</a:t>
            </a:r>
          </a:p>
          <a:p>
            <a:pPr marL="0" indent="0">
              <a:buNone/>
            </a:pPr>
            <a:endParaRPr lang="en-US" dirty="0"/>
          </a:p>
        </p:txBody>
      </p:sp>
    </p:spTree>
    <p:extLst>
      <p:ext uri="{BB962C8B-B14F-4D97-AF65-F5344CB8AC3E}">
        <p14:creationId xmlns:p14="http://schemas.microsoft.com/office/powerpoint/2010/main" val="40579526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17AC7-D9B5-4E97-8A70-F7A1999D2EC2}"/>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AE4DA128-E2B8-4D2F-95A4-32E9592BBF9E}"/>
              </a:ext>
            </a:extLst>
          </p:cNvPr>
          <p:cNvSpPr>
            <a:spLocks noGrp="1"/>
          </p:cNvSpPr>
          <p:nvPr>
            <p:ph idx="1"/>
          </p:nvPr>
        </p:nvSpPr>
        <p:spPr/>
        <p:txBody>
          <a:bodyPr>
            <a:normAutofit/>
          </a:bodyPr>
          <a:lstStyle/>
          <a:p>
            <a:r>
              <a:rPr lang="en-US" dirty="0"/>
              <a:t>Western J Med Jan 2001: 174 A qualitative study of physicians’ own wellness-promotion practices Eric L Weinter, Geoffrey R Swain, Mark Gottlieb</a:t>
            </a:r>
          </a:p>
          <a:p>
            <a:r>
              <a:rPr lang="en-US" dirty="0"/>
              <a:t>Psychiatric Illness in female physicians. Are high rates of depression an occupational hazard? Department of Psychiatry, Washington University School of Medicine, St. Louis 63110, USA. Postgraduate Medicine 1997 101 (5):233-6, 239-40, 242.</a:t>
            </a:r>
          </a:p>
          <a:p>
            <a:r>
              <a:rPr lang="en-US" dirty="0"/>
              <a:t>Fam Pract Manag 2016: Jan-Feb; 23(1):28-33 Four Tools for Reducing Burnout by Finding Work-Life Balance Dike Drummond</a:t>
            </a:r>
          </a:p>
          <a:p>
            <a:r>
              <a:rPr lang="en-US" dirty="0"/>
              <a:t>Fam Pract Manag 2015: Nov-Dec;22(6):13-18 Eight Ways to Lower Practice Stress and Get Home Sooner</a:t>
            </a:r>
          </a:p>
        </p:txBody>
      </p:sp>
    </p:spTree>
    <p:extLst>
      <p:ext uri="{BB962C8B-B14F-4D97-AF65-F5344CB8AC3E}">
        <p14:creationId xmlns:p14="http://schemas.microsoft.com/office/powerpoint/2010/main" val="33761861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90FFF-E437-478C-B05E-565D8C4741F8}"/>
              </a:ext>
            </a:extLst>
          </p:cNvPr>
          <p:cNvSpPr>
            <a:spLocks noGrp="1"/>
          </p:cNvSpPr>
          <p:nvPr>
            <p:ph type="title"/>
          </p:nvPr>
        </p:nvSpPr>
        <p:spPr/>
        <p:txBody>
          <a:bodyPr>
            <a:normAutofit/>
          </a:bodyPr>
          <a:lstStyle/>
          <a:p>
            <a:r>
              <a:rPr lang="en-US" sz="3600" dirty="0"/>
              <a:t>Thank you!</a:t>
            </a:r>
          </a:p>
        </p:txBody>
      </p:sp>
      <p:sp>
        <p:nvSpPr>
          <p:cNvPr id="5" name="TextBox 4">
            <a:extLst>
              <a:ext uri="{FF2B5EF4-FFF2-40B4-BE49-F238E27FC236}">
                <a16:creationId xmlns:a16="http://schemas.microsoft.com/office/drawing/2014/main" id="{3684EBDF-B302-49BD-8F33-FA1FE85734AC}"/>
              </a:ext>
            </a:extLst>
          </p:cNvPr>
          <p:cNvSpPr txBox="1"/>
          <p:nvPr/>
        </p:nvSpPr>
        <p:spPr>
          <a:xfrm>
            <a:off x="468087" y="1780496"/>
            <a:ext cx="11239500" cy="52629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Maryland Behavioral Health Integration in Pediatric Primary Care (BHIPP)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1-855-MD-BHIPP</a:t>
            </a:r>
            <a:r>
              <a:rPr kumimoji="0" lang="en-US" sz="2800" b="0"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 (632-4477)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www.mdbhipp.org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Follow us on Facebook, LinkedIn, and Twitter! @MDBHIPP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mn-cs"/>
              </a:rPr>
              <a:t>For resources related to the COVID-19 pandemic,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mn-cs"/>
              </a:rPr>
              <a:t>please visit us at </a:t>
            </a:r>
            <a:r>
              <a:rPr kumimoji="0" lang="en-US" sz="2400" b="0" i="1" u="sng" strike="noStrike" kern="1200" cap="none" spc="0" normalizeH="0" baseline="0" noProof="0">
                <a:ln>
                  <a:noFill/>
                </a:ln>
                <a:solidFill>
                  <a:srgbClr val="0563C1"/>
                </a:solidFill>
                <a:effectLst/>
                <a:uLnTx/>
                <a:uFillTx/>
                <a:latin typeface="Calibri" panose="020F0502020204030204" pitchFamily="34" charset="0"/>
                <a:ea typeface="Calibri" panose="020F0502020204030204" pitchFamily="34" charset="0"/>
                <a:cs typeface="+mn-cs"/>
                <a:hlinkClick r:id="rId3">
                  <a:extLst>
                    <a:ext uri="{A12FA001-AC4F-418D-AE19-62706E023703}">
                      <ahyp:hlinkClr xmlns:ahyp="http://schemas.microsoft.com/office/drawing/2018/hyperlinkcolor" val="tx"/>
                    </a:ext>
                  </a:extLst>
                </a:hlinkClick>
              </a:rPr>
              <a:t>BHIPP Covid-19 Resources</a:t>
            </a:r>
            <a:r>
              <a:rPr kumimoji="0" lang="en-US" sz="24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mn-cs"/>
              </a:rPr>
              <a:t>.</a:t>
            </a: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7456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B806A-FC05-48D5-949D-B099EC0FCEE9}"/>
              </a:ext>
            </a:extLst>
          </p:cNvPr>
          <p:cNvSpPr>
            <a:spLocks noGrp="1"/>
          </p:cNvSpPr>
          <p:nvPr>
            <p:ph type="ctrTitle"/>
          </p:nvPr>
        </p:nvSpPr>
        <p:spPr>
          <a:xfrm>
            <a:off x="841248" y="548640"/>
            <a:ext cx="3600860" cy="5431536"/>
          </a:xfrm>
        </p:spPr>
        <p:txBody>
          <a:bodyPr vert="horz" lIns="91440" tIns="45720" rIns="91440" bIns="45720" rtlCol="0" anchor="ctr">
            <a:normAutofit/>
          </a:bodyPr>
          <a:lstStyle/>
          <a:p>
            <a:pPr algn="l"/>
            <a:r>
              <a:rPr lang="en-US" sz="5400" kern="1200" dirty="0">
                <a:solidFill>
                  <a:schemeClr val="tx1"/>
                </a:solidFill>
                <a:latin typeface="+mj-lt"/>
                <a:ea typeface="+mj-ea"/>
                <a:cs typeface="+mj-cs"/>
              </a:rPr>
              <a:t>Objectives</a:t>
            </a:r>
          </a:p>
        </p:txBody>
      </p:sp>
      <p:sp>
        <p:nvSpPr>
          <p:cNvPr id="3" name="Subtitle 2">
            <a:extLst>
              <a:ext uri="{FF2B5EF4-FFF2-40B4-BE49-F238E27FC236}">
                <a16:creationId xmlns:a16="http://schemas.microsoft.com/office/drawing/2014/main" id="{4930A6FF-302D-4A9B-9C18-5E79D5A261A7}"/>
              </a:ext>
            </a:extLst>
          </p:cNvPr>
          <p:cNvSpPr>
            <a:spLocks noGrp="1"/>
          </p:cNvSpPr>
          <p:nvPr>
            <p:ph type="subTitle" idx="1"/>
          </p:nvPr>
        </p:nvSpPr>
        <p:spPr>
          <a:xfrm>
            <a:off x="5126418" y="552091"/>
            <a:ext cx="6224335" cy="5431536"/>
          </a:xfrm>
        </p:spPr>
        <p:txBody>
          <a:bodyPr vert="horz" lIns="91440" tIns="45720" rIns="91440" bIns="45720" rtlCol="0" anchor="ctr">
            <a:normAutofit/>
          </a:bodyPr>
          <a:lstStyle/>
          <a:p>
            <a:pPr indent="-228600" algn="l">
              <a:buFont typeface="Arial" panose="020B0604020202020204" pitchFamily="34" charset="0"/>
              <a:buChar char="•"/>
            </a:pPr>
            <a:r>
              <a:rPr lang="en-US" b="0" i="0" dirty="0">
                <a:effectLst/>
              </a:rPr>
              <a:t>Define 3-4 risk factors for provider burnout</a:t>
            </a:r>
          </a:p>
          <a:p>
            <a:pPr indent="-228600" algn="l">
              <a:buFont typeface="Arial" panose="020B0604020202020204" pitchFamily="34" charset="0"/>
              <a:buChar char="•"/>
            </a:pPr>
            <a:r>
              <a:rPr lang="en-US" b="0" i="0" dirty="0">
                <a:effectLst/>
              </a:rPr>
              <a:t>Identify three internal strategies/coping mechanisms to avoid burnout</a:t>
            </a:r>
          </a:p>
          <a:p>
            <a:pPr indent="-228600" algn="l">
              <a:buFont typeface="Arial" panose="020B0604020202020204" pitchFamily="34" charset="0"/>
              <a:buChar char="•"/>
            </a:pPr>
            <a:r>
              <a:rPr lang="en-US" b="0" i="0" dirty="0">
                <a:effectLst/>
              </a:rPr>
              <a:t>Identify three external strategies/coping mechanisms to avoid burnout</a:t>
            </a:r>
          </a:p>
          <a:p>
            <a:pPr indent="-228600" algn="l">
              <a:buFont typeface="Arial" panose="020B0604020202020204" pitchFamily="34" charset="0"/>
              <a:buChar char="•"/>
            </a:pPr>
            <a:endParaRPr lang="en-US" sz="2200" dirty="0"/>
          </a:p>
        </p:txBody>
      </p:sp>
    </p:spTree>
    <p:extLst>
      <p:ext uri="{BB962C8B-B14F-4D97-AF65-F5344CB8AC3E}">
        <p14:creationId xmlns:p14="http://schemas.microsoft.com/office/powerpoint/2010/main" val="24465462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66B11642-31B0-422C-9F99-0FEBCA5F03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2929146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52C0D-7816-431F-BE50-31D94F1EB208}"/>
              </a:ext>
            </a:extLst>
          </p:cNvPr>
          <p:cNvSpPr>
            <a:spLocks noGrp="1"/>
          </p:cNvSpPr>
          <p:nvPr>
            <p:ph type="title"/>
          </p:nvPr>
        </p:nvSpPr>
        <p:spPr>
          <a:xfrm>
            <a:off x="630841" y="305554"/>
            <a:ext cx="10553627" cy="909304"/>
          </a:xfrm>
        </p:spPr>
        <p:txBody>
          <a:bodyPr anchor="ctr">
            <a:normAutofit/>
          </a:bodyPr>
          <a:lstStyle/>
          <a:p>
            <a:r>
              <a:rPr lang="en-US"/>
              <a:t>What Is Burnout?</a:t>
            </a:r>
          </a:p>
        </p:txBody>
      </p:sp>
      <p:sp>
        <p:nvSpPr>
          <p:cNvPr id="10" name="Content Placeholder 3">
            <a:extLst>
              <a:ext uri="{FF2B5EF4-FFF2-40B4-BE49-F238E27FC236}">
                <a16:creationId xmlns:a16="http://schemas.microsoft.com/office/drawing/2014/main" id="{428140FE-D99E-F71C-824C-2B5358A2B04D}"/>
              </a:ext>
            </a:extLst>
          </p:cNvPr>
          <p:cNvSpPr>
            <a:spLocks noGrp="1"/>
          </p:cNvSpPr>
          <p:nvPr>
            <p:ph sz="half" idx="2"/>
          </p:nvPr>
        </p:nvSpPr>
        <p:spPr>
          <a:xfrm>
            <a:off x="7503621" y="1474307"/>
            <a:ext cx="4312953" cy="3155883"/>
          </a:xfrm>
        </p:spPr>
        <p:txBody>
          <a:bodyPr/>
          <a:lstStyle/>
          <a:p>
            <a:endParaRPr lang="en-US"/>
          </a:p>
        </p:txBody>
      </p:sp>
      <p:graphicFrame>
        <p:nvGraphicFramePr>
          <p:cNvPr id="5" name="Content Placeholder 2">
            <a:extLst>
              <a:ext uri="{FF2B5EF4-FFF2-40B4-BE49-F238E27FC236}">
                <a16:creationId xmlns:a16="http://schemas.microsoft.com/office/drawing/2014/main" id="{283DF186-1147-D364-BE6D-74D703109E28}"/>
              </a:ext>
            </a:extLst>
          </p:cNvPr>
          <p:cNvGraphicFramePr>
            <a:graphicFrameLocks noGrp="1"/>
          </p:cNvGraphicFramePr>
          <p:nvPr>
            <p:ph sz="half" idx="1"/>
            <p:extLst>
              <p:ext uri="{D42A27DB-BD31-4B8C-83A1-F6EECF244321}">
                <p14:modId xmlns:p14="http://schemas.microsoft.com/office/powerpoint/2010/main" val="3631839273"/>
              </p:ext>
            </p:extLst>
          </p:nvPr>
        </p:nvGraphicFramePr>
        <p:xfrm>
          <a:off x="2094498" y="1373722"/>
          <a:ext cx="7214094" cy="50781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99479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180DE-2F52-4224-95E9-0FEDBC574274}"/>
              </a:ext>
            </a:extLst>
          </p:cNvPr>
          <p:cNvSpPr>
            <a:spLocks noGrp="1"/>
          </p:cNvSpPr>
          <p:nvPr>
            <p:ph type="title"/>
          </p:nvPr>
        </p:nvSpPr>
        <p:spPr>
          <a:xfrm>
            <a:off x="839724" y="1658389"/>
            <a:ext cx="10512552" cy="4066540"/>
          </a:xfrm>
        </p:spPr>
        <p:txBody>
          <a:bodyPr vert="horz" lIns="91440" tIns="45720" rIns="91440" bIns="45720" rtlCol="0" anchor="b" anchorCtr="0">
            <a:normAutofit/>
          </a:bodyPr>
          <a:lstStyle/>
          <a:p>
            <a:r>
              <a:rPr lang="en-US" sz="3100" kern="1200" dirty="0">
                <a:solidFill>
                  <a:schemeClr val="tx1"/>
                </a:solidFill>
                <a:latin typeface="+mj-lt"/>
                <a:ea typeface="+mj-ea"/>
                <a:cs typeface="+mj-cs"/>
              </a:rPr>
              <a:t>The Maslach Burnout Inventory includes items such as “I feel emotionally exhausted because of my work” and “Working with people all day is stressful to me” and “I feel worn out at the beginning of the working day”</a:t>
            </a:r>
            <a:br>
              <a:rPr lang="en-US" sz="3100" kern="1200" dirty="0">
                <a:solidFill>
                  <a:schemeClr val="tx1"/>
                </a:solidFill>
                <a:latin typeface="+mj-lt"/>
                <a:ea typeface="+mj-ea"/>
                <a:cs typeface="+mj-cs"/>
              </a:rPr>
            </a:br>
            <a:br>
              <a:rPr lang="en-US" sz="3100" kern="1200" dirty="0">
                <a:solidFill>
                  <a:schemeClr val="tx1"/>
                </a:solidFill>
                <a:latin typeface="+mj-lt"/>
                <a:ea typeface="+mj-ea"/>
                <a:cs typeface="+mj-cs"/>
              </a:rPr>
            </a:br>
            <a:r>
              <a:rPr lang="en-US" sz="3100" kern="1200" dirty="0">
                <a:solidFill>
                  <a:schemeClr val="tx1"/>
                </a:solidFill>
                <a:latin typeface="+mj-lt"/>
                <a:ea typeface="+mj-ea"/>
                <a:cs typeface="+mj-cs"/>
              </a:rPr>
              <a:t>Primarily a research tool</a:t>
            </a:r>
            <a:br>
              <a:rPr lang="en-US" sz="3100" kern="1200" dirty="0">
                <a:solidFill>
                  <a:schemeClr val="tx1"/>
                </a:solidFill>
                <a:latin typeface="+mj-lt"/>
                <a:ea typeface="+mj-ea"/>
                <a:cs typeface="+mj-cs"/>
              </a:rPr>
            </a:br>
            <a:br>
              <a:rPr lang="en-US" sz="3100" kern="1200" dirty="0">
                <a:solidFill>
                  <a:schemeClr val="tx1"/>
                </a:solidFill>
                <a:latin typeface="+mj-lt"/>
                <a:ea typeface="+mj-ea"/>
                <a:cs typeface="+mj-cs"/>
              </a:rPr>
            </a:br>
            <a:r>
              <a:rPr lang="en-US" sz="3100" kern="1200" dirty="0">
                <a:solidFill>
                  <a:schemeClr val="tx1"/>
                </a:solidFill>
                <a:latin typeface="+mj-lt"/>
                <a:ea typeface="+mj-ea"/>
                <a:cs typeface="+mj-cs"/>
              </a:rPr>
              <a:t>Quantified by how often the individual experiences these feelings</a:t>
            </a:r>
            <a:br>
              <a:rPr lang="en-US" sz="3100" kern="1200" dirty="0">
                <a:solidFill>
                  <a:schemeClr val="tx1"/>
                </a:solidFill>
                <a:latin typeface="+mj-lt"/>
                <a:ea typeface="+mj-ea"/>
                <a:cs typeface="+mj-cs"/>
              </a:rPr>
            </a:br>
            <a:endParaRPr lang="en-US" sz="3100" kern="1200" dirty="0">
              <a:solidFill>
                <a:schemeClr val="tx1"/>
              </a:solidFill>
              <a:latin typeface="+mj-lt"/>
              <a:ea typeface="+mj-ea"/>
              <a:cs typeface="+mj-cs"/>
            </a:endParaRPr>
          </a:p>
        </p:txBody>
      </p:sp>
    </p:spTree>
    <p:extLst>
      <p:ext uri="{BB962C8B-B14F-4D97-AF65-F5344CB8AC3E}">
        <p14:creationId xmlns:p14="http://schemas.microsoft.com/office/powerpoint/2010/main" val="2360132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Flowchart: Delay 4">
            <a:extLst>
              <a:ext uri="{FF2B5EF4-FFF2-40B4-BE49-F238E27FC236}">
                <a16:creationId xmlns:a16="http://schemas.microsoft.com/office/drawing/2014/main" id="{5EEDC3CB-F68A-6E30-85EA-F9C9D397A05F}"/>
              </a:ext>
            </a:extLst>
          </p:cNvPr>
          <p:cNvSpPr/>
          <p:nvPr/>
        </p:nvSpPr>
        <p:spPr>
          <a:xfrm>
            <a:off x="321074" y="210312"/>
            <a:ext cx="3931920" cy="6199632"/>
          </a:xfrm>
          <a:prstGeom prst="flowChartDe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2EFFB9-2992-4950-92C8-9C489BD85A8A}"/>
              </a:ext>
            </a:extLst>
          </p:cNvPr>
          <p:cNvSpPr>
            <a:spLocks noGrp="1"/>
          </p:cNvSpPr>
          <p:nvPr>
            <p:ph type="title"/>
          </p:nvPr>
        </p:nvSpPr>
        <p:spPr>
          <a:xfrm>
            <a:off x="686834" y="1153572"/>
            <a:ext cx="3200400" cy="4461163"/>
          </a:xfrm>
        </p:spPr>
        <p:txBody>
          <a:bodyPr>
            <a:normAutofit/>
          </a:bodyPr>
          <a:lstStyle/>
          <a:p>
            <a:r>
              <a:rPr lang="en-US" dirty="0">
                <a:solidFill>
                  <a:schemeClr val="bg1"/>
                </a:solidFill>
              </a:rPr>
              <a:t>Alarming signs that burnout is on the rise</a:t>
            </a:r>
            <a:br>
              <a:rPr lang="en-US" dirty="0">
                <a:solidFill>
                  <a:schemeClr val="bg1"/>
                </a:solidFill>
              </a:rPr>
            </a:br>
            <a:endParaRPr lang="en-US" dirty="0">
              <a:solidFill>
                <a:schemeClr val="bg1"/>
              </a:solidFill>
            </a:endParaRPr>
          </a:p>
        </p:txBody>
      </p:sp>
      <p:sp>
        <p:nvSpPr>
          <p:cNvPr id="3" name="Content Placeholder 2">
            <a:extLst>
              <a:ext uri="{FF2B5EF4-FFF2-40B4-BE49-F238E27FC236}">
                <a16:creationId xmlns:a16="http://schemas.microsoft.com/office/drawing/2014/main" id="{801504CF-EA11-4D91-BE97-A0DD02C1E1D4}"/>
              </a:ext>
            </a:extLst>
          </p:cNvPr>
          <p:cNvSpPr>
            <a:spLocks noGrp="1"/>
          </p:cNvSpPr>
          <p:nvPr>
            <p:ph sz="quarter" idx="13"/>
          </p:nvPr>
        </p:nvSpPr>
        <p:spPr>
          <a:xfrm>
            <a:off x="4410732" y="1272381"/>
            <a:ext cx="6906491" cy="5585619"/>
          </a:xfrm>
        </p:spPr>
        <p:txBody>
          <a:bodyPr anchor="ctr">
            <a:normAutofit/>
          </a:bodyPr>
          <a:lstStyle/>
          <a:p>
            <a:r>
              <a:rPr lang="en-US" dirty="0"/>
              <a:t>Out of 7000 physicians, only 1 in 10 would recommend a career in medicine</a:t>
            </a:r>
          </a:p>
          <a:p>
            <a:r>
              <a:rPr lang="en-US" dirty="0"/>
              <a:t>In the same survey (2012), half of primary care physicians age 50 and above, planned to leave practice in 5 years</a:t>
            </a:r>
          </a:p>
          <a:p>
            <a:r>
              <a:rPr lang="en-US" dirty="0"/>
              <a:t>30 percent of PCPs ages 35-39 planned to leave practice in 5 years</a:t>
            </a:r>
          </a:p>
          <a:p>
            <a:endParaRPr lang="en-US" dirty="0"/>
          </a:p>
          <a:p>
            <a:endParaRPr lang="en-US" dirty="0"/>
          </a:p>
          <a:p>
            <a:endParaRPr lang="en-US" dirty="0"/>
          </a:p>
          <a:p>
            <a:pPr marL="0" indent="0">
              <a:buNone/>
            </a:pPr>
            <a:r>
              <a:rPr lang="en-US" i="1" dirty="0"/>
              <a:t>From A Survey from Doctors Company 2012</a:t>
            </a:r>
          </a:p>
          <a:p>
            <a:endParaRPr lang="en-US" dirty="0"/>
          </a:p>
          <a:p>
            <a:pPr marL="0" indent="0">
              <a:buNone/>
            </a:pPr>
            <a:endParaRPr lang="en-US" dirty="0"/>
          </a:p>
        </p:txBody>
      </p:sp>
    </p:spTree>
    <p:extLst>
      <p:ext uri="{BB962C8B-B14F-4D97-AF65-F5344CB8AC3E}">
        <p14:creationId xmlns:p14="http://schemas.microsoft.com/office/powerpoint/2010/main" val="3408491393"/>
      </p:ext>
    </p:extLst>
  </p:cSld>
  <p:clrMapOvr>
    <a:masterClrMapping/>
  </p:clrMapOvr>
</p:sld>
</file>

<file path=ppt/theme/theme1.xml><?xml version="1.0" encoding="utf-8"?>
<a:theme xmlns:a="http://schemas.openxmlformats.org/drawingml/2006/main" name="Frame">
  <a:themeElements>
    <a:clrScheme name="BHIPP">
      <a:dk1>
        <a:srgbClr val="000000"/>
      </a:dk1>
      <a:lt1>
        <a:srgbClr val="FFFFFF"/>
      </a:lt1>
      <a:dk2>
        <a:srgbClr val="FFFFFF"/>
      </a:dk2>
      <a:lt2>
        <a:srgbClr val="FFC000"/>
      </a:lt2>
      <a:accent1>
        <a:srgbClr val="C00000"/>
      </a:accent1>
      <a:accent2>
        <a:srgbClr val="C00000"/>
      </a:accent2>
      <a:accent3>
        <a:srgbClr val="000000"/>
      </a:accent3>
      <a:accent4>
        <a:srgbClr val="A5A5A5"/>
      </a:accent4>
      <a:accent5>
        <a:srgbClr val="BF9000"/>
      </a:accent5>
      <a:accent6>
        <a:srgbClr val="95D284"/>
      </a:accent6>
      <a:hlink>
        <a:srgbClr val="FF4040"/>
      </a:hlink>
      <a:folHlink>
        <a:srgbClr val="FFC0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HIPP Slide Template 2021 option 1" id="{02DD8833-47D6-4953-856C-E2F3A7E4478D}" vid="{96AD90CE-774B-4C32-8549-F98C039EA589}"/>
    </a:ext>
  </a:extLst>
</a:theme>
</file>

<file path=ppt/theme/theme2.xml><?xml version="1.0" encoding="utf-8"?>
<a:theme xmlns:a="http://schemas.openxmlformats.org/drawingml/2006/main" name="1_Frame">
  <a:themeElements>
    <a:clrScheme name="BHIPP">
      <a:dk1>
        <a:srgbClr val="000000"/>
      </a:dk1>
      <a:lt1>
        <a:srgbClr val="FFFFFF"/>
      </a:lt1>
      <a:dk2>
        <a:srgbClr val="FFFFFF"/>
      </a:dk2>
      <a:lt2>
        <a:srgbClr val="FFC000"/>
      </a:lt2>
      <a:accent1>
        <a:srgbClr val="C00000"/>
      </a:accent1>
      <a:accent2>
        <a:srgbClr val="C00000"/>
      </a:accent2>
      <a:accent3>
        <a:srgbClr val="000000"/>
      </a:accent3>
      <a:accent4>
        <a:srgbClr val="A5A5A5"/>
      </a:accent4>
      <a:accent5>
        <a:srgbClr val="BF9000"/>
      </a:accent5>
      <a:accent6>
        <a:srgbClr val="95D284"/>
      </a:accent6>
      <a:hlink>
        <a:srgbClr val="FF4040"/>
      </a:hlink>
      <a:folHlink>
        <a:srgbClr val="FFC0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HIPP Slide Template 2021 option 1" id="{02DD8833-47D6-4953-856C-E2F3A7E4478D}" vid="{96AD90CE-774B-4C32-8549-F98C039EA58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BHIPP Standard Overview Slides 2021  (1)</Template>
  <TotalTime>7542</TotalTime>
  <Words>12513</Words>
  <Application>Microsoft Office PowerPoint</Application>
  <PresentationFormat>Widescreen</PresentationFormat>
  <Paragraphs>564</Paragraphs>
  <Slides>42</Slides>
  <Notes>42</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42</vt:i4>
      </vt:variant>
    </vt:vector>
  </HeadingPairs>
  <TitlesOfParts>
    <vt:vector size="50" baseType="lpstr">
      <vt:lpstr>ama_icons</vt:lpstr>
      <vt:lpstr>Arial</vt:lpstr>
      <vt:lpstr>Calibri</vt:lpstr>
      <vt:lpstr>Guardian TextSans Web</vt:lpstr>
      <vt:lpstr>Roboto</vt:lpstr>
      <vt:lpstr>Wingdings 2</vt:lpstr>
      <vt:lpstr>Frame</vt:lpstr>
      <vt:lpstr>1_Frame</vt:lpstr>
      <vt:lpstr>Maryland Behavioral Health Integration in Pediatric Primary Care (MD BHIPP)  BHIPP Resilience Break:  Avoiding Provider Burnout Mary Ann Booth, M.D.</vt:lpstr>
      <vt:lpstr>Who We Are – Maryland BHIPP</vt:lpstr>
      <vt:lpstr>Partners &amp; Funding</vt:lpstr>
      <vt:lpstr>Disclosures</vt:lpstr>
      <vt:lpstr>Objectives</vt:lpstr>
      <vt:lpstr>PowerPoint Presentation</vt:lpstr>
      <vt:lpstr>What Is Burnout?</vt:lpstr>
      <vt:lpstr>The Maslach Burnout Inventory includes items such as “I feel emotionally exhausted because of my work” and “Working with people all day is stressful to me” and “I feel worn out at the beginning of the working day”  Primarily a research tool  Quantified by how often the individual experiences these feelings </vt:lpstr>
      <vt:lpstr>Alarming signs that burnout is on the rise </vt:lpstr>
      <vt:lpstr>Contributing Factors To Burnout</vt:lpstr>
      <vt:lpstr>Specialties with the highest rates of burnout: </vt:lpstr>
      <vt:lpstr>PowerPoint Presentation</vt:lpstr>
      <vt:lpstr>Special Stressors For Women Providers</vt:lpstr>
      <vt:lpstr>Workplace factors that may predict burnout</vt:lpstr>
      <vt:lpstr>Additional signs of burnout at an organizational level:</vt:lpstr>
      <vt:lpstr>From a systems perspective causes of burnout may include:</vt:lpstr>
      <vt:lpstr>Debt as a stressor for burnout</vt:lpstr>
      <vt:lpstr>Imposter Syndrome and Burnout</vt:lpstr>
      <vt:lpstr>Medical errors as a cause of burnout and mental health suffering</vt:lpstr>
      <vt:lpstr>Consequences of Burnout </vt:lpstr>
      <vt:lpstr>Burnout, Depression, and Suicide</vt:lpstr>
      <vt:lpstr>Suicide and Physicians</vt:lpstr>
      <vt:lpstr>A Central Question:</vt:lpstr>
      <vt:lpstr>Avoiding workplace drivers of burnout</vt:lpstr>
      <vt:lpstr>Strategies to Use the Patient Schedule to Your Advantage</vt:lpstr>
      <vt:lpstr>Know How to End the Patient Visit Gracefully</vt:lpstr>
      <vt:lpstr>Ways to lower practice stress and get home      sooner</vt:lpstr>
      <vt:lpstr>Additional steps to prevent burnout at an organizational level</vt:lpstr>
      <vt:lpstr>Strategies to manage, prevent and treat burnout on the individual level</vt:lpstr>
      <vt:lpstr>Why Do Doctors Neglect Their Psychological Care?</vt:lpstr>
      <vt:lpstr>PowerPoint Presentation</vt:lpstr>
      <vt:lpstr>Ways To Improve Your Psychological Health</vt:lpstr>
      <vt:lpstr>Stress Reduction Techniques</vt:lpstr>
      <vt:lpstr>Individual Prevention Strategies</vt:lpstr>
      <vt:lpstr>PowerPoint Presentation</vt:lpstr>
      <vt:lpstr>How Can Women Providers Cope? </vt:lpstr>
      <vt:lpstr>4 tools to reduce burnout  by finding work-life balance</vt:lpstr>
      <vt:lpstr>Treatment for acute burnout</vt:lpstr>
      <vt:lpstr>References</vt:lpstr>
      <vt:lpstr>References</vt:lpstr>
      <vt:lpstr>References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Avoiding Provider Burnout</dc:title>
  <dc:creator>Booth, Mary</dc:creator>
  <cp:lastModifiedBy>Rebecca Ferro</cp:lastModifiedBy>
  <cp:revision>121</cp:revision>
  <cp:lastPrinted>2022-05-15T19:28:52Z</cp:lastPrinted>
  <dcterms:created xsi:type="dcterms:W3CDTF">2022-03-26T23:27:40Z</dcterms:created>
  <dcterms:modified xsi:type="dcterms:W3CDTF">2022-05-20T23:41:40Z</dcterms:modified>
</cp:coreProperties>
</file>