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7" r:id="rId5"/>
  </p:sldMasterIdLst>
  <p:notesMasterIdLst>
    <p:notesMasterId r:id="rId52"/>
  </p:notesMasterIdLst>
  <p:handoutMasterIdLst>
    <p:handoutMasterId r:id="rId53"/>
  </p:handoutMasterIdLst>
  <p:sldIdLst>
    <p:sldId id="399" r:id="rId6"/>
    <p:sldId id="397" r:id="rId7"/>
    <p:sldId id="398" r:id="rId8"/>
    <p:sldId id="401" r:id="rId9"/>
    <p:sldId id="346" r:id="rId10"/>
    <p:sldId id="525" r:id="rId11"/>
    <p:sldId id="510" r:id="rId12"/>
    <p:sldId id="515" r:id="rId13"/>
    <p:sldId id="341" r:id="rId14"/>
    <p:sldId id="509" r:id="rId15"/>
    <p:sldId id="291" r:id="rId16"/>
    <p:sldId id="293" r:id="rId17"/>
    <p:sldId id="294" r:id="rId18"/>
    <p:sldId id="513" r:id="rId19"/>
    <p:sldId id="514" r:id="rId20"/>
    <p:sldId id="312" r:id="rId21"/>
    <p:sldId id="313" r:id="rId22"/>
    <p:sldId id="314" r:id="rId23"/>
    <p:sldId id="334" r:id="rId24"/>
    <p:sldId id="335" r:id="rId25"/>
    <p:sldId id="284" r:id="rId26"/>
    <p:sldId id="309" r:id="rId27"/>
    <p:sldId id="518" r:id="rId28"/>
    <p:sldId id="517" r:id="rId29"/>
    <p:sldId id="519" r:id="rId30"/>
    <p:sldId id="520" r:id="rId31"/>
    <p:sldId id="402" r:id="rId32"/>
    <p:sldId id="379" r:id="rId33"/>
    <p:sldId id="380" r:id="rId34"/>
    <p:sldId id="389" r:id="rId35"/>
    <p:sldId id="391" r:id="rId36"/>
    <p:sldId id="392" r:id="rId37"/>
    <p:sldId id="403" r:id="rId38"/>
    <p:sldId id="394" r:id="rId39"/>
    <p:sldId id="393" r:id="rId40"/>
    <p:sldId id="395" r:id="rId41"/>
    <p:sldId id="404" r:id="rId42"/>
    <p:sldId id="405" r:id="rId43"/>
    <p:sldId id="406" r:id="rId44"/>
    <p:sldId id="407" r:id="rId45"/>
    <p:sldId id="521" r:id="rId46"/>
    <p:sldId id="522" r:id="rId47"/>
    <p:sldId id="523" r:id="rId48"/>
    <p:sldId id="526" r:id="rId49"/>
    <p:sldId id="524" r:id="rId50"/>
    <p:sldId id="37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ie Bettencourt" initials="AB" lastIdx="3" clrIdx="0">
    <p:extLst>
      <p:ext uri="{19B8F6BF-5375-455C-9EA6-DF929625EA0E}">
        <p15:presenceInfo xmlns:p15="http://schemas.microsoft.com/office/powerpoint/2012/main" userId="S-1-5-21-1214440339-484763869-725345543-3782617" providerId="AD"/>
      </p:ext>
    </p:extLst>
  </p:cmAuthor>
  <p:cmAuthor id="2" name="Jami-Lin Williams" initials="JW" lastIdx="15" clrIdx="1">
    <p:extLst>
      <p:ext uri="{19B8F6BF-5375-455C-9EA6-DF929625EA0E}">
        <p15:presenceInfo xmlns:p15="http://schemas.microsoft.com/office/powerpoint/2012/main" userId="S-1-5-21-1214440339-484763869-725345543-41239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84" autoAdjust="0"/>
    <p:restoredTop sz="84019" autoAdjust="0"/>
  </p:normalViewPr>
  <p:slideViewPr>
    <p:cSldViewPr snapToGrid="0">
      <p:cViewPr varScale="1">
        <p:scale>
          <a:sx n="57" d="100"/>
          <a:sy n="57" d="100"/>
        </p:scale>
        <p:origin x="1072" y="36"/>
      </p:cViewPr>
      <p:guideLst>
        <p:guide orient="horz" pos="2160"/>
        <p:guide pos="3840"/>
      </p:guideLst>
    </p:cSldViewPr>
  </p:slideViewPr>
  <p:outlineViewPr>
    <p:cViewPr>
      <p:scale>
        <a:sx n="33" d="100"/>
        <a:sy n="33" d="100"/>
      </p:scale>
      <p:origin x="0" y="-6042"/>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3" d="100"/>
          <a:sy n="83" d="100"/>
        </p:scale>
        <p:origin x="393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Ferro" userId="b73e31af-beff-4e0b-816b-4f52f86033fa" providerId="ADAL" clId="{1AE3B124-D212-42A4-81D7-3D69952A1282}"/>
    <pc:docChg chg="addSld delSld modSld sldOrd">
      <pc:chgData name="Rebecca Ferro" userId="b73e31af-beff-4e0b-816b-4f52f86033fa" providerId="ADAL" clId="{1AE3B124-D212-42A4-81D7-3D69952A1282}" dt="2022-05-20T19:34:58.688" v="102"/>
      <pc:docMkLst>
        <pc:docMk/>
      </pc:docMkLst>
      <pc:sldChg chg="add">
        <pc:chgData name="Rebecca Ferro" userId="b73e31af-beff-4e0b-816b-4f52f86033fa" providerId="ADAL" clId="{1AE3B124-D212-42A4-81D7-3D69952A1282}" dt="2022-05-20T19:28:05.494" v="24"/>
        <pc:sldMkLst>
          <pc:docMk/>
          <pc:sldMk cId="1666741502" sldId="284"/>
        </pc:sldMkLst>
      </pc:sldChg>
      <pc:sldChg chg="add">
        <pc:chgData name="Rebecca Ferro" userId="b73e31af-beff-4e0b-816b-4f52f86033fa" providerId="ADAL" clId="{1AE3B124-D212-42A4-81D7-3D69952A1282}" dt="2022-05-20T19:25:32.086" v="14"/>
        <pc:sldMkLst>
          <pc:docMk/>
          <pc:sldMk cId="1266626644" sldId="291"/>
        </pc:sldMkLst>
      </pc:sldChg>
      <pc:sldChg chg="add">
        <pc:chgData name="Rebecca Ferro" userId="b73e31af-beff-4e0b-816b-4f52f86033fa" providerId="ADAL" clId="{1AE3B124-D212-42A4-81D7-3D69952A1282}" dt="2022-05-20T19:25:47.299" v="15"/>
        <pc:sldMkLst>
          <pc:docMk/>
          <pc:sldMk cId="1116014107" sldId="293"/>
        </pc:sldMkLst>
      </pc:sldChg>
      <pc:sldChg chg="add">
        <pc:chgData name="Rebecca Ferro" userId="b73e31af-beff-4e0b-816b-4f52f86033fa" providerId="ADAL" clId="{1AE3B124-D212-42A4-81D7-3D69952A1282}" dt="2022-05-20T19:26:05.444" v="16"/>
        <pc:sldMkLst>
          <pc:docMk/>
          <pc:sldMk cId="2814864907" sldId="294"/>
        </pc:sldMkLst>
      </pc:sldChg>
      <pc:sldChg chg="add">
        <pc:chgData name="Rebecca Ferro" userId="b73e31af-beff-4e0b-816b-4f52f86033fa" providerId="ADAL" clId="{1AE3B124-D212-42A4-81D7-3D69952A1282}" dt="2022-05-20T19:28:19.886" v="25"/>
        <pc:sldMkLst>
          <pc:docMk/>
          <pc:sldMk cId="0" sldId="309"/>
        </pc:sldMkLst>
      </pc:sldChg>
      <pc:sldChg chg="add">
        <pc:chgData name="Rebecca Ferro" userId="b73e31af-beff-4e0b-816b-4f52f86033fa" providerId="ADAL" clId="{1AE3B124-D212-42A4-81D7-3D69952A1282}" dt="2022-05-20T19:26:46.164" v="19"/>
        <pc:sldMkLst>
          <pc:docMk/>
          <pc:sldMk cId="0" sldId="312"/>
        </pc:sldMkLst>
      </pc:sldChg>
      <pc:sldChg chg="add">
        <pc:chgData name="Rebecca Ferro" userId="b73e31af-beff-4e0b-816b-4f52f86033fa" providerId="ADAL" clId="{1AE3B124-D212-42A4-81D7-3D69952A1282}" dt="2022-05-20T19:27:01.633" v="20"/>
        <pc:sldMkLst>
          <pc:docMk/>
          <pc:sldMk cId="0" sldId="313"/>
        </pc:sldMkLst>
      </pc:sldChg>
      <pc:sldChg chg="add">
        <pc:chgData name="Rebecca Ferro" userId="b73e31af-beff-4e0b-816b-4f52f86033fa" providerId="ADAL" clId="{1AE3B124-D212-42A4-81D7-3D69952A1282}" dt="2022-05-20T19:27:18.045" v="21"/>
        <pc:sldMkLst>
          <pc:docMk/>
          <pc:sldMk cId="0" sldId="314"/>
        </pc:sldMkLst>
      </pc:sldChg>
      <pc:sldChg chg="add">
        <pc:chgData name="Rebecca Ferro" userId="b73e31af-beff-4e0b-816b-4f52f86033fa" providerId="ADAL" clId="{1AE3B124-D212-42A4-81D7-3D69952A1282}" dt="2022-05-20T19:27:36.830" v="22"/>
        <pc:sldMkLst>
          <pc:docMk/>
          <pc:sldMk cId="3361389314" sldId="334"/>
        </pc:sldMkLst>
      </pc:sldChg>
      <pc:sldChg chg="add">
        <pc:chgData name="Rebecca Ferro" userId="b73e31af-beff-4e0b-816b-4f52f86033fa" providerId="ADAL" clId="{1AE3B124-D212-42A4-81D7-3D69952A1282}" dt="2022-05-20T19:27:52.270" v="23"/>
        <pc:sldMkLst>
          <pc:docMk/>
          <pc:sldMk cId="3559561995" sldId="335"/>
        </pc:sldMkLst>
      </pc:sldChg>
      <pc:sldChg chg="add del">
        <pc:chgData name="Rebecca Ferro" userId="b73e31af-beff-4e0b-816b-4f52f86033fa" providerId="ADAL" clId="{1AE3B124-D212-42A4-81D7-3D69952A1282}" dt="2022-05-20T19:24:56.248" v="12"/>
        <pc:sldMkLst>
          <pc:docMk/>
          <pc:sldMk cId="3899427257" sldId="341"/>
        </pc:sldMkLst>
      </pc:sldChg>
      <pc:sldChg chg="add">
        <pc:chgData name="Rebecca Ferro" userId="b73e31af-beff-4e0b-816b-4f52f86033fa" providerId="ADAL" clId="{1AE3B124-D212-42A4-81D7-3D69952A1282}" dt="2022-05-20T19:30:11.359" v="36"/>
        <pc:sldMkLst>
          <pc:docMk/>
          <pc:sldMk cId="2494062898" sldId="379"/>
        </pc:sldMkLst>
      </pc:sldChg>
      <pc:sldChg chg="add">
        <pc:chgData name="Rebecca Ferro" userId="b73e31af-beff-4e0b-816b-4f52f86033fa" providerId="ADAL" clId="{1AE3B124-D212-42A4-81D7-3D69952A1282}" dt="2022-05-20T19:30:23.607" v="37"/>
        <pc:sldMkLst>
          <pc:docMk/>
          <pc:sldMk cId="2174620213" sldId="380"/>
        </pc:sldMkLst>
      </pc:sldChg>
      <pc:sldChg chg="add">
        <pc:chgData name="Rebecca Ferro" userId="b73e31af-beff-4e0b-816b-4f52f86033fa" providerId="ADAL" clId="{1AE3B124-D212-42A4-81D7-3D69952A1282}" dt="2022-05-20T19:30:36.841" v="38"/>
        <pc:sldMkLst>
          <pc:docMk/>
          <pc:sldMk cId="3793739302" sldId="389"/>
        </pc:sldMkLst>
      </pc:sldChg>
      <pc:sldChg chg="add">
        <pc:chgData name="Rebecca Ferro" userId="b73e31af-beff-4e0b-816b-4f52f86033fa" providerId="ADAL" clId="{1AE3B124-D212-42A4-81D7-3D69952A1282}" dt="2022-05-20T19:30:53.405" v="40"/>
        <pc:sldMkLst>
          <pc:docMk/>
          <pc:sldMk cId="2551613800" sldId="391"/>
        </pc:sldMkLst>
      </pc:sldChg>
      <pc:sldChg chg="add">
        <pc:chgData name="Rebecca Ferro" userId="b73e31af-beff-4e0b-816b-4f52f86033fa" providerId="ADAL" clId="{1AE3B124-D212-42A4-81D7-3D69952A1282}" dt="2022-05-20T19:31:14.281" v="43"/>
        <pc:sldMkLst>
          <pc:docMk/>
          <pc:sldMk cId="3567832368" sldId="392"/>
        </pc:sldMkLst>
      </pc:sldChg>
      <pc:sldChg chg="add">
        <pc:chgData name="Rebecca Ferro" userId="b73e31af-beff-4e0b-816b-4f52f86033fa" providerId="ADAL" clId="{1AE3B124-D212-42A4-81D7-3D69952A1282}" dt="2022-05-20T19:32:02.522" v="47"/>
        <pc:sldMkLst>
          <pc:docMk/>
          <pc:sldMk cId="3352683601" sldId="393"/>
        </pc:sldMkLst>
      </pc:sldChg>
      <pc:sldChg chg="add">
        <pc:chgData name="Rebecca Ferro" userId="b73e31af-beff-4e0b-816b-4f52f86033fa" providerId="ADAL" clId="{1AE3B124-D212-42A4-81D7-3D69952A1282}" dt="2022-05-20T19:31:47.698" v="46"/>
        <pc:sldMkLst>
          <pc:docMk/>
          <pc:sldMk cId="493916562" sldId="394"/>
        </pc:sldMkLst>
      </pc:sldChg>
      <pc:sldChg chg="add">
        <pc:chgData name="Rebecca Ferro" userId="b73e31af-beff-4e0b-816b-4f52f86033fa" providerId="ADAL" clId="{1AE3B124-D212-42A4-81D7-3D69952A1282}" dt="2022-05-20T19:32:17.666" v="48"/>
        <pc:sldMkLst>
          <pc:docMk/>
          <pc:sldMk cId="902852806" sldId="395"/>
        </pc:sldMkLst>
      </pc:sldChg>
      <pc:sldChg chg="modSp">
        <pc:chgData name="Rebecca Ferro" userId="b73e31af-beff-4e0b-816b-4f52f86033fa" providerId="ADAL" clId="{1AE3B124-D212-42A4-81D7-3D69952A1282}" dt="2022-05-20T19:33:49.028" v="98" actId="20577"/>
        <pc:sldMkLst>
          <pc:docMk/>
          <pc:sldMk cId="1463260377" sldId="397"/>
        </pc:sldMkLst>
        <pc:spChg chg="mod">
          <ac:chgData name="Rebecca Ferro" userId="b73e31af-beff-4e0b-816b-4f52f86033fa" providerId="ADAL" clId="{1AE3B124-D212-42A4-81D7-3D69952A1282}" dt="2022-05-20T19:33:49.028" v="98" actId="20577"/>
          <ac:spMkLst>
            <pc:docMk/>
            <pc:sldMk cId="1463260377" sldId="397"/>
            <ac:spMk id="5" creationId="{78A84612-DD9B-4E5B-94A9-FC4D18CCA872}"/>
          </ac:spMkLst>
        </pc:spChg>
      </pc:sldChg>
      <pc:sldChg chg="add">
        <pc:chgData name="Rebecca Ferro" userId="b73e31af-beff-4e0b-816b-4f52f86033fa" providerId="ADAL" clId="{1AE3B124-D212-42A4-81D7-3D69952A1282}" dt="2022-05-20T19:29:58.680" v="35"/>
        <pc:sldMkLst>
          <pc:docMk/>
          <pc:sldMk cId="208859959" sldId="402"/>
        </pc:sldMkLst>
      </pc:sldChg>
      <pc:sldChg chg="add del ord">
        <pc:chgData name="Rebecca Ferro" userId="b73e31af-beff-4e0b-816b-4f52f86033fa" providerId="ADAL" clId="{1AE3B124-D212-42A4-81D7-3D69952A1282}" dt="2022-05-20T19:23:49.825" v="3" actId="2696"/>
        <pc:sldMkLst>
          <pc:docMk/>
          <pc:sldMk cId="1378688543" sldId="402"/>
        </pc:sldMkLst>
      </pc:sldChg>
      <pc:sldChg chg="add">
        <pc:chgData name="Rebecca Ferro" userId="b73e31af-beff-4e0b-816b-4f52f86033fa" providerId="ADAL" clId="{1AE3B124-D212-42A4-81D7-3D69952A1282}" dt="2022-05-20T19:31:33.568" v="45"/>
        <pc:sldMkLst>
          <pc:docMk/>
          <pc:sldMk cId="3810292474" sldId="403"/>
        </pc:sldMkLst>
      </pc:sldChg>
      <pc:sldChg chg="add">
        <pc:chgData name="Rebecca Ferro" userId="b73e31af-beff-4e0b-816b-4f52f86033fa" providerId="ADAL" clId="{1AE3B124-D212-42A4-81D7-3D69952A1282}" dt="2022-05-20T19:32:30.043" v="49"/>
        <pc:sldMkLst>
          <pc:docMk/>
          <pc:sldMk cId="2450679468" sldId="404"/>
        </pc:sldMkLst>
      </pc:sldChg>
      <pc:sldChg chg="add">
        <pc:chgData name="Rebecca Ferro" userId="b73e31af-beff-4e0b-816b-4f52f86033fa" providerId="ADAL" clId="{1AE3B124-D212-42A4-81D7-3D69952A1282}" dt="2022-05-20T19:32:43.657" v="50"/>
        <pc:sldMkLst>
          <pc:docMk/>
          <pc:sldMk cId="2152310827" sldId="405"/>
        </pc:sldMkLst>
      </pc:sldChg>
      <pc:sldChg chg="add">
        <pc:chgData name="Rebecca Ferro" userId="b73e31af-beff-4e0b-816b-4f52f86033fa" providerId="ADAL" clId="{1AE3B124-D212-42A4-81D7-3D69952A1282}" dt="2022-05-20T19:32:57.123" v="51"/>
        <pc:sldMkLst>
          <pc:docMk/>
          <pc:sldMk cId="706746619" sldId="406"/>
        </pc:sldMkLst>
      </pc:sldChg>
      <pc:sldChg chg="add">
        <pc:chgData name="Rebecca Ferro" userId="b73e31af-beff-4e0b-816b-4f52f86033fa" providerId="ADAL" clId="{1AE3B124-D212-42A4-81D7-3D69952A1282}" dt="2022-05-20T19:33:16.037" v="52"/>
        <pc:sldMkLst>
          <pc:docMk/>
          <pc:sldMk cId="3417492105" sldId="407"/>
        </pc:sldMkLst>
      </pc:sldChg>
      <pc:sldChg chg="add">
        <pc:chgData name="Rebecca Ferro" userId="b73e31af-beff-4e0b-816b-4f52f86033fa" providerId="ADAL" clId="{1AE3B124-D212-42A4-81D7-3D69952A1282}" dt="2022-05-20T19:25:13.665" v="13"/>
        <pc:sldMkLst>
          <pc:docMk/>
          <pc:sldMk cId="388580313" sldId="509"/>
        </pc:sldMkLst>
      </pc:sldChg>
      <pc:sldChg chg="add del">
        <pc:chgData name="Rebecca Ferro" userId="b73e31af-beff-4e0b-816b-4f52f86033fa" providerId="ADAL" clId="{1AE3B124-D212-42A4-81D7-3D69952A1282}" dt="2022-05-20T19:24:08.823" v="6"/>
        <pc:sldMkLst>
          <pc:docMk/>
          <pc:sldMk cId="2257647057" sldId="510"/>
        </pc:sldMkLst>
      </pc:sldChg>
      <pc:sldChg chg="add">
        <pc:chgData name="Rebecca Ferro" userId="b73e31af-beff-4e0b-816b-4f52f86033fa" providerId="ADAL" clId="{1AE3B124-D212-42A4-81D7-3D69952A1282}" dt="2022-05-20T19:26:19.937" v="17"/>
        <pc:sldMkLst>
          <pc:docMk/>
          <pc:sldMk cId="1108680477" sldId="513"/>
        </pc:sldMkLst>
      </pc:sldChg>
      <pc:sldChg chg="add">
        <pc:chgData name="Rebecca Ferro" userId="b73e31af-beff-4e0b-816b-4f52f86033fa" providerId="ADAL" clId="{1AE3B124-D212-42A4-81D7-3D69952A1282}" dt="2022-05-20T19:26:34.640" v="18"/>
        <pc:sldMkLst>
          <pc:docMk/>
          <pc:sldMk cId="1348843745" sldId="514"/>
        </pc:sldMkLst>
      </pc:sldChg>
      <pc:sldChg chg="add del">
        <pc:chgData name="Rebecca Ferro" userId="b73e31af-beff-4e0b-816b-4f52f86033fa" providerId="ADAL" clId="{1AE3B124-D212-42A4-81D7-3D69952A1282}" dt="2022-05-20T19:24:35.940" v="9"/>
        <pc:sldMkLst>
          <pc:docMk/>
          <pc:sldMk cId="880260092" sldId="515"/>
        </pc:sldMkLst>
      </pc:sldChg>
      <pc:sldChg chg="add">
        <pc:chgData name="Rebecca Ferro" userId="b73e31af-beff-4e0b-816b-4f52f86033fa" providerId="ADAL" clId="{1AE3B124-D212-42A4-81D7-3D69952A1282}" dt="2022-05-20T19:28:53.856" v="28"/>
        <pc:sldMkLst>
          <pc:docMk/>
          <pc:sldMk cId="3080735035" sldId="517"/>
        </pc:sldMkLst>
      </pc:sldChg>
      <pc:sldChg chg="add">
        <pc:chgData name="Rebecca Ferro" userId="b73e31af-beff-4e0b-816b-4f52f86033fa" providerId="ADAL" clId="{1AE3B124-D212-42A4-81D7-3D69952A1282}" dt="2022-05-20T19:28:35.922" v="26"/>
        <pc:sldMkLst>
          <pc:docMk/>
          <pc:sldMk cId="869381784" sldId="518"/>
        </pc:sldMkLst>
      </pc:sldChg>
      <pc:sldChg chg="add">
        <pc:chgData name="Rebecca Ferro" userId="b73e31af-beff-4e0b-816b-4f52f86033fa" providerId="ADAL" clId="{1AE3B124-D212-42A4-81D7-3D69952A1282}" dt="2022-05-20T19:29:13.685" v="31"/>
        <pc:sldMkLst>
          <pc:docMk/>
          <pc:sldMk cId="1648567064" sldId="519"/>
        </pc:sldMkLst>
      </pc:sldChg>
      <pc:sldChg chg="modSp add">
        <pc:chgData name="Rebecca Ferro" userId="b73e31af-beff-4e0b-816b-4f52f86033fa" providerId="ADAL" clId="{1AE3B124-D212-42A4-81D7-3D69952A1282}" dt="2022-05-20T19:29:38.595" v="34" actId="1076"/>
        <pc:sldMkLst>
          <pc:docMk/>
          <pc:sldMk cId="2207889716" sldId="520"/>
        </pc:sldMkLst>
        <pc:picChg chg="mod">
          <ac:chgData name="Rebecca Ferro" userId="b73e31af-beff-4e0b-816b-4f52f86033fa" providerId="ADAL" clId="{1AE3B124-D212-42A4-81D7-3D69952A1282}" dt="2022-05-20T19:29:38.595" v="34" actId="1076"/>
          <ac:picMkLst>
            <pc:docMk/>
            <pc:sldMk cId="2207889716" sldId="520"/>
            <ac:picMk id="5" creationId="{65B92B9C-DBC7-4BDC-9694-B3AAFA954CCE}"/>
          </ac:picMkLst>
        </pc:picChg>
      </pc:sldChg>
      <pc:sldChg chg="add">
        <pc:chgData name="Rebecca Ferro" userId="b73e31af-beff-4e0b-816b-4f52f86033fa" providerId="ADAL" clId="{1AE3B124-D212-42A4-81D7-3D69952A1282}" dt="2022-05-20T19:33:31.735" v="54"/>
        <pc:sldMkLst>
          <pc:docMk/>
          <pc:sldMk cId="1620330297" sldId="521"/>
        </pc:sldMkLst>
      </pc:sldChg>
      <pc:sldChg chg="add">
        <pc:chgData name="Rebecca Ferro" userId="b73e31af-beff-4e0b-816b-4f52f86033fa" providerId="ADAL" clId="{1AE3B124-D212-42A4-81D7-3D69952A1282}" dt="2022-05-20T19:34:20.811" v="99"/>
        <pc:sldMkLst>
          <pc:docMk/>
          <pc:sldMk cId="1008292345" sldId="522"/>
        </pc:sldMkLst>
      </pc:sldChg>
      <pc:sldChg chg="add">
        <pc:chgData name="Rebecca Ferro" userId="b73e31af-beff-4e0b-816b-4f52f86033fa" providerId="ADAL" clId="{1AE3B124-D212-42A4-81D7-3D69952A1282}" dt="2022-05-20T19:34:33.494" v="100"/>
        <pc:sldMkLst>
          <pc:docMk/>
          <pc:sldMk cId="2921418176" sldId="523"/>
        </pc:sldMkLst>
      </pc:sldChg>
      <pc:sldChg chg="add">
        <pc:chgData name="Rebecca Ferro" userId="b73e31af-beff-4e0b-816b-4f52f86033fa" providerId="ADAL" clId="{1AE3B124-D212-42A4-81D7-3D69952A1282}" dt="2022-05-20T19:34:58.688" v="102"/>
        <pc:sldMkLst>
          <pc:docMk/>
          <pc:sldMk cId="113433749" sldId="524"/>
        </pc:sldMkLst>
      </pc:sldChg>
      <pc:sldChg chg="add">
        <pc:chgData name="Rebecca Ferro" userId="b73e31af-beff-4e0b-816b-4f52f86033fa" providerId="ADAL" clId="{1AE3B124-D212-42A4-81D7-3D69952A1282}" dt="2022-05-20T19:23:41.956" v="1"/>
        <pc:sldMkLst>
          <pc:docMk/>
          <pc:sldMk cId="729661295" sldId="525"/>
        </pc:sldMkLst>
      </pc:sldChg>
      <pc:sldChg chg="add del">
        <pc:chgData name="Rebecca Ferro" userId="b73e31af-beff-4e0b-816b-4f52f86033fa" providerId="ADAL" clId="{1AE3B124-D212-42A4-81D7-3D69952A1282}" dt="2022-05-20T19:31:15.690" v="44" actId="2696"/>
        <pc:sldMkLst>
          <pc:docMk/>
          <pc:sldMk cId="1939776047" sldId="526"/>
        </pc:sldMkLst>
      </pc:sldChg>
      <pc:sldChg chg="add del">
        <pc:chgData name="Rebecca Ferro" userId="b73e31af-beff-4e0b-816b-4f52f86033fa" providerId="ADAL" clId="{1AE3B124-D212-42A4-81D7-3D69952A1282}" dt="2022-05-20T19:28:55.224" v="29" actId="2696"/>
        <pc:sldMkLst>
          <pc:docMk/>
          <pc:sldMk cId="1998228597" sldId="526"/>
        </pc:sldMkLst>
      </pc:sldChg>
      <pc:sldChg chg="add">
        <pc:chgData name="Rebecca Ferro" userId="b73e31af-beff-4e0b-816b-4f52f86033fa" providerId="ADAL" clId="{1AE3B124-D212-42A4-81D7-3D69952A1282}" dt="2022-05-20T19:34:45.530" v="101"/>
        <pc:sldMkLst>
          <pc:docMk/>
          <pc:sldMk cId="3590618250" sldId="526"/>
        </pc:sldMkLst>
      </pc:sldChg>
      <pc:sldChg chg="add del">
        <pc:chgData name="Rebecca Ferro" userId="b73e31af-beff-4e0b-816b-4f52f86033fa" providerId="ADAL" clId="{1AE3B124-D212-42A4-81D7-3D69952A1282}" dt="2022-05-20T19:33:33.284" v="55" actId="2696"/>
        <pc:sldMkLst>
          <pc:docMk/>
          <pc:sldMk cId="3836037098" sldId="526"/>
        </pc:sldMkLst>
      </pc:sldChg>
      <pc:sldChg chg="add del">
        <pc:chgData name="Rebecca Ferro" userId="b73e31af-beff-4e0b-816b-4f52f86033fa" providerId="ADAL" clId="{1AE3B124-D212-42A4-81D7-3D69952A1282}" dt="2022-05-20T19:30:54.857" v="41" actId="2696"/>
        <pc:sldMkLst>
          <pc:docMk/>
          <pc:sldMk cId="4031392948" sldId="526"/>
        </pc:sldMkLst>
      </pc:sldChg>
      <pc:sldChg chg="add del">
        <pc:chgData name="Rebecca Ferro" userId="b73e31af-beff-4e0b-816b-4f52f86033fa" providerId="ADAL" clId="{1AE3B124-D212-42A4-81D7-3D69952A1282}" dt="2022-05-20T19:29:16.017" v="32" actId="2696"/>
        <pc:sldMkLst>
          <pc:docMk/>
          <pc:sldMk cId="4269654747" sldId="52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22E83C-5157-439B-8C06-657A5C88FC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E5E3971-E1FF-4FD2-A629-491FFECFF0F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6316C7-9B95-4150-85E4-C53AE16787BB}" type="datetimeFigureOut">
              <a:rPr lang="en-US" smtClean="0"/>
              <a:t>5/20/2022</a:t>
            </a:fld>
            <a:endParaRPr lang="en-US"/>
          </a:p>
        </p:txBody>
      </p:sp>
      <p:sp>
        <p:nvSpPr>
          <p:cNvPr id="4" name="Footer Placeholder 3">
            <a:extLst>
              <a:ext uri="{FF2B5EF4-FFF2-40B4-BE49-F238E27FC236}">
                <a16:creationId xmlns:a16="http://schemas.microsoft.com/office/drawing/2014/main" id="{04BE79A8-C38D-4744-B756-A1A744C8C0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F4FF175-D15F-4FD6-A43F-BBAAACE795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C852B0-AFCE-49F2-843F-ACD7F28F8312}" type="slidenum">
              <a:rPr lang="en-US" smtClean="0"/>
              <a:t>‹#›</a:t>
            </a:fld>
            <a:endParaRPr lang="en-US"/>
          </a:p>
        </p:txBody>
      </p:sp>
    </p:spTree>
    <p:extLst>
      <p:ext uri="{BB962C8B-B14F-4D97-AF65-F5344CB8AC3E}">
        <p14:creationId xmlns:p14="http://schemas.microsoft.com/office/powerpoint/2010/main" val="2451558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BE5F71-F015-4BBB-A2DA-9B746064F79C}" type="datetimeFigureOut">
              <a:rPr lang="en-US" smtClean="0"/>
              <a:t>5/20/2022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27713-1F29-4EDB-A872-FD4C7AE3C741}" type="slidenum">
              <a:rPr lang="en-US" smtClean="0"/>
              <a:t>‹#›</a:t>
            </a:fld>
            <a:endParaRPr lang="en-US"/>
          </a:p>
        </p:txBody>
      </p:sp>
    </p:spTree>
    <p:extLst>
      <p:ext uri="{BB962C8B-B14F-4D97-AF65-F5344CB8AC3E}">
        <p14:creationId xmlns:p14="http://schemas.microsoft.com/office/powerpoint/2010/main" val="257461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r>
              <a:rPr lang="en-US" dirty="0"/>
              <a:t>Maryland Behavioral Health Integration in Pediatric Primary Care or BHIPP is a Child</a:t>
            </a:r>
            <a:r>
              <a:rPr lang="en-US" baseline="0" dirty="0"/>
              <a:t> Psychiatry Access Program</a:t>
            </a:r>
            <a:r>
              <a:rPr lang="en-US" dirty="0"/>
              <a:t> that supports the capacity of primary care providers in Maryland to manage pediatric mental health concerns. We do this, currently, in a number of ways: 1. We offer a free behavioral health telephone consultation service, including resource and referral support, 2. education and training, 3. Through our partnership with Salisbury and Morgan State University, we offer co-location of social work interns at select primary care sites, 4. Web-based longitudinal learning through Project ECHO similar to today’s event, 5. Direct telepsychiatry and </a:t>
            </a:r>
            <a:r>
              <a:rPr lang="en-US" dirty="0" err="1"/>
              <a:t>telecounseling</a:t>
            </a:r>
            <a:r>
              <a:rPr lang="en-US" dirty="0"/>
              <a:t> services (coming soon) , 6. Care Coordination (coming soon)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F27713-1F29-4EDB-A872-FD4C7AE3C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601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a copy of these slides</a:t>
            </a:r>
          </a:p>
        </p:txBody>
      </p:sp>
      <p:sp>
        <p:nvSpPr>
          <p:cNvPr id="4" name="Slide Number Placeholder 3"/>
          <p:cNvSpPr>
            <a:spLocks noGrp="1"/>
          </p:cNvSpPr>
          <p:nvPr>
            <p:ph type="sldNum" sz="quarter" idx="5"/>
          </p:nvPr>
        </p:nvSpPr>
        <p:spPr/>
        <p:txBody>
          <a:bodyPr/>
          <a:lstStyle/>
          <a:p>
            <a:fld id="{84F27713-1F29-4EDB-A872-FD4C7AE3C741}" type="slidenum">
              <a:rPr lang="en-US" smtClean="0"/>
              <a:t>46</a:t>
            </a:fld>
            <a:endParaRPr lang="en-US"/>
          </a:p>
        </p:txBody>
      </p:sp>
    </p:spTree>
    <p:extLst>
      <p:ext uri="{BB962C8B-B14F-4D97-AF65-F5344CB8AC3E}">
        <p14:creationId xmlns:p14="http://schemas.microsoft.com/office/powerpoint/2010/main" val="832615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3</a:t>
            </a:fld>
            <a:endParaRPr lang="en-US"/>
          </a:p>
        </p:txBody>
      </p:sp>
    </p:spTree>
    <p:extLst>
      <p:ext uri="{BB962C8B-B14F-4D97-AF65-F5344CB8AC3E}">
        <p14:creationId xmlns:p14="http://schemas.microsoft.com/office/powerpoint/2010/main" val="1759576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7</a:t>
            </a:fld>
            <a:endParaRPr lang="en-US"/>
          </a:p>
        </p:txBody>
      </p:sp>
    </p:spTree>
    <p:extLst>
      <p:ext uri="{BB962C8B-B14F-4D97-AF65-F5344CB8AC3E}">
        <p14:creationId xmlns:p14="http://schemas.microsoft.com/office/powerpoint/2010/main" val="2061386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a diagnosis, which is sort of the endpoint of an investigation, with self-harm this is often where our investigation has to begin</a:t>
            </a:r>
          </a:p>
        </p:txBody>
      </p:sp>
      <p:sp>
        <p:nvSpPr>
          <p:cNvPr id="4" name="Slide Number Placeholder 3"/>
          <p:cNvSpPr>
            <a:spLocks noGrp="1"/>
          </p:cNvSpPr>
          <p:nvPr>
            <p:ph type="sldNum" sz="quarter" idx="5"/>
          </p:nvPr>
        </p:nvSpPr>
        <p:spPr/>
        <p:txBody>
          <a:bodyPr/>
          <a:lstStyle/>
          <a:p>
            <a:fld id="{84F27713-1F29-4EDB-A872-FD4C7AE3C741}" type="slidenum">
              <a:rPr lang="en-US" smtClean="0"/>
              <a:t>9</a:t>
            </a:fld>
            <a:endParaRPr lang="en-US"/>
          </a:p>
        </p:txBody>
      </p:sp>
    </p:spTree>
    <p:extLst>
      <p:ext uri="{BB962C8B-B14F-4D97-AF65-F5344CB8AC3E}">
        <p14:creationId xmlns:p14="http://schemas.microsoft.com/office/powerpoint/2010/main" val="271135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Bold are the things you want to prioritize in a 15 minute visit</a:t>
            </a:r>
          </a:p>
        </p:txBody>
      </p:sp>
      <p:sp>
        <p:nvSpPr>
          <p:cNvPr id="4" name="Slide Number Placeholder 3"/>
          <p:cNvSpPr>
            <a:spLocks noGrp="1"/>
          </p:cNvSpPr>
          <p:nvPr>
            <p:ph type="sldNum" sz="quarter" idx="5"/>
          </p:nvPr>
        </p:nvSpPr>
        <p:spPr/>
        <p:txBody>
          <a:bodyPr/>
          <a:lstStyle/>
          <a:p>
            <a:fld id="{84F27713-1F29-4EDB-A872-FD4C7AE3C741}" type="slidenum">
              <a:rPr lang="en-US" smtClean="0"/>
              <a:t>16</a:t>
            </a:fld>
            <a:endParaRPr lang="en-US"/>
          </a:p>
        </p:txBody>
      </p:sp>
    </p:spTree>
    <p:extLst>
      <p:ext uri="{BB962C8B-B14F-4D97-AF65-F5344CB8AC3E}">
        <p14:creationId xmlns:p14="http://schemas.microsoft.com/office/powerpoint/2010/main" val="1841156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likely you may want a quick return visit to more deeply dive into comorbidities</a:t>
            </a:r>
          </a:p>
        </p:txBody>
      </p:sp>
      <p:sp>
        <p:nvSpPr>
          <p:cNvPr id="4" name="Slide Number Placeholder 3"/>
          <p:cNvSpPr>
            <a:spLocks noGrp="1"/>
          </p:cNvSpPr>
          <p:nvPr>
            <p:ph type="sldNum" sz="quarter" idx="5"/>
          </p:nvPr>
        </p:nvSpPr>
        <p:spPr/>
        <p:txBody>
          <a:bodyPr/>
          <a:lstStyle/>
          <a:p>
            <a:fld id="{84F27713-1F29-4EDB-A872-FD4C7AE3C741}" type="slidenum">
              <a:rPr lang="en-US" smtClean="0"/>
              <a:t>18</a:t>
            </a:fld>
            <a:endParaRPr lang="en-US"/>
          </a:p>
        </p:txBody>
      </p:sp>
    </p:spTree>
    <p:extLst>
      <p:ext uri="{BB962C8B-B14F-4D97-AF65-F5344CB8AC3E}">
        <p14:creationId xmlns:p14="http://schemas.microsoft.com/office/powerpoint/2010/main" val="1256801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treatment study of British adolescents</a:t>
            </a:r>
          </a:p>
          <a:p>
            <a:endParaRPr lang="en-US" dirty="0"/>
          </a:p>
          <a:p>
            <a:r>
              <a:rPr lang="en-US" dirty="0"/>
              <a:t>Even when depression is treated, self-harm can persist – it’s a “sticky” behavior</a:t>
            </a:r>
          </a:p>
          <a:p>
            <a:endParaRPr lang="en-US" dirty="0"/>
          </a:p>
          <a:p>
            <a:r>
              <a:rPr lang="en-US" dirty="0"/>
              <a:t>When self-injury and depression co-occur, we need to really emphasize safety planning around suicidal thoughts and urges</a:t>
            </a:r>
          </a:p>
        </p:txBody>
      </p:sp>
      <p:sp>
        <p:nvSpPr>
          <p:cNvPr id="4" name="Slide Number Placeholder 3"/>
          <p:cNvSpPr>
            <a:spLocks noGrp="1"/>
          </p:cNvSpPr>
          <p:nvPr>
            <p:ph type="sldNum" sz="quarter" idx="5"/>
          </p:nvPr>
        </p:nvSpPr>
        <p:spPr/>
        <p:txBody>
          <a:bodyPr/>
          <a:lstStyle/>
          <a:p>
            <a:fld id="{84F27713-1F29-4EDB-A872-FD4C7AE3C741}" type="slidenum">
              <a:rPr lang="en-US" smtClean="0"/>
              <a:t>21</a:t>
            </a:fld>
            <a:endParaRPr lang="en-US"/>
          </a:p>
        </p:txBody>
      </p:sp>
    </p:spTree>
    <p:extLst>
      <p:ext uri="{BB962C8B-B14F-4D97-AF65-F5344CB8AC3E}">
        <p14:creationId xmlns:p14="http://schemas.microsoft.com/office/powerpoint/2010/main" val="3930420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Highest odds</a:t>
            </a:r>
            <a:r>
              <a:rPr lang="en-US" baseline="0" dirty="0"/>
              <a:t> ratio for seizure disorder, then depression, then psychosis, then SUD</a:t>
            </a:r>
            <a:endParaRPr lang="en-US" dirty="0"/>
          </a:p>
        </p:txBody>
      </p:sp>
      <p:sp>
        <p:nvSpPr>
          <p:cNvPr id="4" name="Slide Number Placeholder 3"/>
          <p:cNvSpPr>
            <a:spLocks noGrp="1"/>
          </p:cNvSpPr>
          <p:nvPr>
            <p:ph type="sldNum" sz="quarter" idx="10"/>
          </p:nvPr>
        </p:nvSpPr>
        <p:spPr/>
        <p:txBody>
          <a:bodyPr/>
          <a:lstStyle/>
          <a:p>
            <a:fld id="{84F27713-1F29-4EDB-A872-FD4C7AE3C741}" type="slidenum">
              <a:rPr lang="en-US" smtClean="0"/>
              <a:t>28</a:t>
            </a:fld>
            <a:endParaRPr lang="en-US"/>
          </a:p>
        </p:txBody>
      </p:sp>
    </p:spTree>
    <p:extLst>
      <p:ext uri="{BB962C8B-B14F-4D97-AF65-F5344CB8AC3E}">
        <p14:creationId xmlns:p14="http://schemas.microsoft.com/office/powerpoint/2010/main" val="2009978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assessment is four page document that includes risk assessment, safety planning, and disposition planning</a:t>
            </a:r>
          </a:p>
        </p:txBody>
      </p:sp>
      <p:sp>
        <p:nvSpPr>
          <p:cNvPr id="4" name="Slide Number Placeholder 3"/>
          <p:cNvSpPr>
            <a:spLocks noGrp="1"/>
          </p:cNvSpPr>
          <p:nvPr>
            <p:ph type="sldNum" sz="quarter" idx="10"/>
          </p:nvPr>
        </p:nvSpPr>
        <p:spPr/>
        <p:txBody>
          <a:bodyPr/>
          <a:lstStyle/>
          <a:p>
            <a:fld id="{84F27713-1F29-4EDB-A872-FD4C7AE3C741}" type="slidenum">
              <a:rPr lang="en-US" smtClean="0"/>
              <a:t>34</a:t>
            </a:fld>
            <a:endParaRPr lang="en-US"/>
          </a:p>
        </p:txBody>
      </p:sp>
    </p:spTree>
    <p:extLst>
      <p:ext uri="{BB962C8B-B14F-4D97-AF65-F5344CB8AC3E}">
        <p14:creationId xmlns:p14="http://schemas.microsoft.com/office/powerpoint/2010/main" val="931926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8" name="Rectangle 7"/>
          <p:cNvSpPr/>
          <p:nvPr/>
        </p:nvSpPr>
        <p:spPr>
          <a:xfrm rot="5400000">
            <a:off x="7065767" y="1527802"/>
            <a:ext cx="1927239" cy="7460705"/>
          </a:xfrm>
          <a:prstGeom prst="rect">
            <a:avLst/>
          </a:prstGeom>
          <a:solidFill>
            <a:schemeClr val="tx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7" name="Rectangle 6"/>
          <p:cNvSpPr/>
          <p:nvPr/>
        </p:nvSpPr>
        <p:spPr>
          <a:xfrm>
            <a:off x="397594" y="282945"/>
            <a:ext cx="11362145" cy="38762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818707" y="596830"/>
            <a:ext cx="10458893" cy="3255264"/>
          </a:xfrm>
        </p:spPr>
        <p:txBody>
          <a:bodyPr anchor="t">
            <a:normAutofit/>
          </a:bodyPr>
          <a:lstStyle>
            <a:lvl1pPr algn="l">
              <a:defRPr sz="6000" b="0" i="0" spc="-100" baseline="0">
                <a:solidFill>
                  <a:srgbClr val="FFFFFF"/>
                </a:solidFill>
              </a:defRPr>
            </a:lvl1pPr>
          </a:lstStyle>
          <a:p>
            <a:br>
              <a:rPr lang="en-US" dirty="0"/>
            </a:br>
            <a:r>
              <a:rPr lang="en-US" dirty="0"/>
              <a:t>Maryland BHIPP</a:t>
            </a:r>
            <a:br>
              <a:rPr lang="en-US" dirty="0"/>
            </a:br>
            <a:endParaRPr lang="en-US" dirty="0"/>
          </a:p>
        </p:txBody>
      </p:sp>
      <p:sp>
        <p:nvSpPr>
          <p:cNvPr id="3" name="Subtitle 2"/>
          <p:cNvSpPr>
            <a:spLocks noGrp="1"/>
          </p:cNvSpPr>
          <p:nvPr>
            <p:ph type="subTitle" idx="1" hasCustomPrompt="1"/>
          </p:nvPr>
        </p:nvSpPr>
        <p:spPr>
          <a:xfrm>
            <a:off x="4505325" y="4550734"/>
            <a:ext cx="4943475" cy="1392865"/>
          </a:xfrm>
        </p:spPr>
        <p:txBody>
          <a:bodyPr anchor="ctr">
            <a:normAutofit/>
          </a:bodyPr>
          <a:lstStyle>
            <a:lvl1pPr marL="0" indent="0" algn="l">
              <a:buNone/>
              <a:defRPr sz="2400" b="0" cap="none" spc="0" baseline="0">
                <a:solidFill>
                  <a:schemeClr val="bg1"/>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1-855-MD-BHIPP (632-4477)</a:t>
            </a:r>
          </a:p>
          <a:p>
            <a:r>
              <a:rPr lang="en-US" dirty="0"/>
              <a:t>www.mdbhipp.org</a:t>
            </a:r>
          </a:p>
        </p:txBody>
      </p:sp>
      <p:sp>
        <p:nvSpPr>
          <p:cNvPr id="4" name="Date Placeholder 3"/>
          <p:cNvSpPr>
            <a:spLocks noGrp="1"/>
          </p:cNvSpPr>
          <p:nvPr>
            <p:ph type="dt" sz="half" idx="10"/>
          </p:nvPr>
        </p:nvSpPr>
        <p:spPr/>
        <p:txBody>
          <a:bodyPr/>
          <a:lstStyle/>
          <a:p>
            <a:fld id="{3C352946-8834-419D-873E-83A2D53642A5}"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
        <p:nvSpPr>
          <p:cNvPr id="12" name="Media Placeholder 11">
            <a:extLst>
              <a:ext uri="{FF2B5EF4-FFF2-40B4-BE49-F238E27FC236}">
                <a16:creationId xmlns:a16="http://schemas.microsoft.com/office/drawing/2014/main" id="{26D3E6F9-57D3-4558-AA96-57463CB32C60}"/>
              </a:ext>
            </a:extLst>
          </p:cNvPr>
          <p:cNvSpPr>
            <a:spLocks noGrp="1"/>
          </p:cNvSpPr>
          <p:nvPr>
            <p:ph type="media" sz="quarter" idx="13"/>
          </p:nvPr>
        </p:nvSpPr>
        <p:spPr>
          <a:xfrm>
            <a:off x="413607" y="4294535"/>
            <a:ext cx="3623277" cy="1927963"/>
          </a:xfrm>
        </p:spPr>
        <p:txBody>
          <a:bodyPr/>
          <a:lstStyle/>
          <a:p>
            <a:r>
              <a:rPr lang="en-US" dirty="0"/>
              <a:t>Click icon to add media</a:t>
            </a:r>
          </a:p>
        </p:txBody>
      </p:sp>
      <p:pic>
        <p:nvPicPr>
          <p:cNvPr id="11" name="Picture 10">
            <a:extLst>
              <a:ext uri="{FF2B5EF4-FFF2-40B4-BE49-F238E27FC236}">
                <a16:creationId xmlns:a16="http://schemas.microsoft.com/office/drawing/2014/main" id="{BD6DD11F-E10B-42AB-8D9E-FBF01463E1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310" y="4418698"/>
            <a:ext cx="3313870" cy="1656935"/>
          </a:xfrm>
          <a:prstGeom prst="rect">
            <a:avLst/>
          </a:prstGeom>
        </p:spPr>
      </p:pic>
    </p:spTree>
    <p:extLst>
      <p:ext uri="{BB962C8B-B14F-4D97-AF65-F5344CB8AC3E}">
        <p14:creationId xmlns:p14="http://schemas.microsoft.com/office/powerpoint/2010/main" val="244740428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57046" y="1494203"/>
            <a:ext cx="11500567" cy="386959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2946-8834-419D-873E-83A2D53642A5}" type="datetimeFigureOut">
              <a:rPr lang="en-US" smtClean="0"/>
              <a:t>5/20/2022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35660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1471352"/>
            <a:ext cx="2819400" cy="447224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1471353"/>
            <a:ext cx="7315200" cy="382385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2946-8834-419D-873E-83A2D53642A5}" type="datetimeFigureOut">
              <a:rPr lang="en-US" smtClean="0"/>
              <a:t>5/20/2022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51331584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352946-8834-419D-873E-83A2D53642A5}"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722173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8" name="Rectangle 7"/>
          <p:cNvSpPr/>
          <p:nvPr/>
        </p:nvSpPr>
        <p:spPr>
          <a:xfrm rot="5400000">
            <a:off x="7065767" y="1527802"/>
            <a:ext cx="1927239" cy="7460705"/>
          </a:xfrm>
          <a:prstGeom prst="rect">
            <a:avLst/>
          </a:prstGeom>
          <a:solidFill>
            <a:schemeClr val="tx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7" name="Rectangle 6"/>
          <p:cNvSpPr/>
          <p:nvPr/>
        </p:nvSpPr>
        <p:spPr>
          <a:xfrm>
            <a:off x="397594" y="282945"/>
            <a:ext cx="11362145" cy="38762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818707" y="596830"/>
            <a:ext cx="10458893" cy="3255264"/>
          </a:xfrm>
        </p:spPr>
        <p:txBody>
          <a:bodyPr anchor="t">
            <a:normAutofit/>
          </a:bodyPr>
          <a:lstStyle>
            <a:lvl1pPr algn="l">
              <a:defRPr sz="6000" b="0" i="0" spc="-100" baseline="0">
                <a:solidFill>
                  <a:srgbClr val="FFFFFF"/>
                </a:solidFill>
              </a:defRPr>
            </a:lvl1pPr>
          </a:lstStyle>
          <a:p>
            <a:br>
              <a:rPr lang="en-US" dirty="0"/>
            </a:br>
            <a:r>
              <a:rPr lang="en-US" dirty="0"/>
              <a:t>Maryland BHIPP</a:t>
            </a:r>
            <a:br>
              <a:rPr lang="en-US" dirty="0"/>
            </a:br>
            <a:endParaRPr lang="en-US" dirty="0"/>
          </a:p>
        </p:txBody>
      </p:sp>
      <p:sp>
        <p:nvSpPr>
          <p:cNvPr id="3" name="Subtitle 2"/>
          <p:cNvSpPr>
            <a:spLocks noGrp="1"/>
          </p:cNvSpPr>
          <p:nvPr>
            <p:ph type="subTitle" idx="1" hasCustomPrompt="1"/>
          </p:nvPr>
        </p:nvSpPr>
        <p:spPr>
          <a:xfrm>
            <a:off x="4505325" y="4550734"/>
            <a:ext cx="4943475" cy="1392865"/>
          </a:xfrm>
        </p:spPr>
        <p:txBody>
          <a:bodyPr anchor="ctr">
            <a:normAutofit/>
          </a:bodyPr>
          <a:lstStyle>
            <a:lvl1pPr marL="0" indent="0" algn="l">
              <a:buNone/>
              <a:defRPr sz="2400" b="0" cap="none" spc="0" baseline="0">
                <a:solidFill>
                  <a:schemeClr val="bg1"/>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1-855-MD-BHIPP (632-4477)</a:t>
            </a:r>
          </a:p>
          <a:p>
            <a:r>
              <a:rPr lang="en-US" dirty="0"/>
              <a:t>www.mdbhipp.org</a:t>
            </a:r>
          </a:p>
        </p:txBody>
      </p:sp>
      <p:sp>
        <p:nvSpPr>
          <p:cNvPr id="4" name="Date Placeholder 3"/>
          <p:cNvSpPr>
            <a:spLocks noGrp="1"/>
          </p:cNvSpPr>
          <p:nvPr>
            <p:ph type="dt" sz="half" idx="10"/>
          </p:nvPr>
        </p:nvSpPr>
        <p:spPr/>
        <p:txBody>
          <a:bodyPr/>
          <a:lstStyle/>
          <a:p>
            <a:fld id="{3C352946-8834-419D-873E-83A2D53642A5}"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
        <p:nvSpPr>
          <p:cNvPr id="12" name="Media Placeholder 11">
            <a:extLst>
              <a:ext uri="{FF2B5EF4-FFF2-40B4-BE49-F238E27FC236}">
                <a16:creationId xmlns:a16="http://schemas.microsoft.com/office/drawing/2014/main" id="{26D3E6F9-57D3-4558-AA96-57463CB32C60}"/>
              </a:ext>
            </a:extLst>
          </p:cNvPr>
          <p:cNvSpPr>
            <a:spLocks noGrp="1"/>
          </p:cNvSpPr>
          <p:nvPr>
            <p:ph type="media" sz="quarter" idx="13"/>
          </p:nvPr>
        </p:nvSpPr>
        <p:spPr>
          <a:xfrm>
            <a:off x="413607" y="4294535"/>
            <a:ext cx="3623277" cy="1927963"/>
          </a:xfrm>
        </p:spPr>
        <p:txBody>
          <a:bodyPr/>
          <a:lstStyle/>
          <a:p>
            <a:r>
              <a:rPr lang="en-US"/>
              <a:t>Click icon to add media</a:t>
            </a:r>
            <a:endParaRPr lang="en-US" dirty="0"/>
          </a:p>
        </p:txBody>
      </p:sp>
      <p:pic>
        <p:nvPicPr>
          <p:cNvPr id="11" name="Picture 10">
            <a:extLst>
              <a:ext uri="{FF2B5EF4-FFF2-40B4-BE49-F238E27FC236}">
                <a16:creationId xmlns:a16="http://schemas.microsoft.com/office/drawing/2014/main" id="{BD6DD11F-E10B-42AB-8D9E-FBF01463E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310" y="4418698"/>
            <a:ext cx="3313870" cy="1656935"/>
          </a:xfrm>
          <a:prstGeom prst="rect">
            <a:avLst/>
          </a:prstGeom>
        </p:spPr>
      </p:pic>
    </p:spTree>
    <p:extLst>
      <p:ext uri="{BB962C8B-B14F-4D97-AF65-F5344CB8AC3E}">
        <p14:creationId xmlns:p14="http://schemas.microsoft.com/office/powerpoint/2010/main" val="1552427765"/>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352946-8834-419D-873E-83A2D53642A5}" type="datetimeFigureOut">
              <a:rPr lang="en-US" smtClean="0"/>
              <a:t>5/20/2022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
        <p:nvSpPr>
          <p:cNvPr id="6" name="Rectangle 5"/>
          <p:cNvSpPr/>
          <p:nvPr/>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69F37B-7937-4058-B605-F43136191AF7}"/>
              </a:ext>
            </a:extLst>
          </p:cNvPr>
          <p:cNvSpPr/>
          <p:nvPr userDrawn="1"/>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86F38F19-4BDE-4745-A12D-71D7A8F275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1098" y="5332451"/>
            <a:ext cx="4714754" cy="1389025"/>
          </a:xfrm>
          <a:prstGeom prst="rect">
            <a:avLst/>
          </a:prstGeom>
        </p:spPr>
      </p:pic>
    </p:spTree>
    <p:extLst>
      <p:ext uri="{BB962C8B-B14F-4D97-AF65-F5344CB8AC3E}">
        <p14:creationId xmlns:p14="http://schemas.microsoft.com/office/powerpoint/2010/main" val="144435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352946-8834-419D-873E-83A2D53642A5}"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pic>
        <p:nvPicPr>
          <p:cNvPr id="7" name="Picture 6" descr="A close up of a sign&#10;&#10;Description automatically generated">
            <a:extLst>
              <a:ext uri="{FF2B5EF4-FFF2-40B4-BE49-F238E27FC236}">
                <a16:creationId xmlns:a16="http://schemas.microsoft.com/office/drawing/2014/main" id="{BF2270E1-68FA-449A-87B5-DBE2EC9F1E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9523" y="5332451"/>
            <a:ext cx="4714754" cy="1389025"/>
          </a:xfrm>
          <a:prstGeom prst="rect">
            <a:avLst/>
          </a:prstGeom>
        </p:spPr>
      </p:pic>
    </p:spTree>
    <p:extLst>
      <p:ext uri="{BB962C8B-B14F-4D97-AF65-F5344CB8AC3E}">
        <p14:creationId xmlns:p14="http://schemas.microsoft.com/office/powerpoint/2010/main" val="4220010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232" y="1506266"/>
            <a:ext cx="73152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6232" y="5063282"/>
            <a:ext cx="73152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352946-8834-419D-873E-83A2D53642A5}"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pic>
        <p:nvPicPr>
          <p:cNvPr id="7" name="Picture 6" descr="A close up of a sign&#10;&#10;Description automatically generated">
            <a:extLst>
              <a:ext uri="{FF2B5EF4-FFF2-40B4-BE49-F238E27FC236}">
                <a16:creationId xmlns:a16="http://schemas.microsoft.com/office/drawing/2014/main" id="{29ED8DD3-BA99-411E-A4DE-2534797EEE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9523" y="5332451"/>
            <a:ext cx="4714754" cy="1389025"/>
          </a:xfrm>
          <a:prstGeom prst="rect">
            <a:avLst/>
          </a:prstGeom>
        </p:spPr>
      </p:pic>
    </p:spTree>
    <p:extLst>
      <p:ext uri="{BB962C8B-B14F-4D97-AF65-F5344CB8AC3E}">
        <p14:creationId xmlns:p14="http://schemas.microsoft.com/office/powerpoint/2010/main" val="2235658322"/>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5426" y="1474306"/>
            <a:ext cx="6740269" cy="451501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03621" y="1474307"/>
            <a:ext cx="4312953" cy="315588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C352946-8834-419D-873E-83A2D53642A5}" type="datetimeFigureOut">
              <a:rPr lang="en-US" smtClean="0"/>
              <a:t>5/20/2022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689268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75148" y="1380679"/>
            <a:ext cx="347472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93192" y="228901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1740" y="1380679"/>
            <a:ext cx="347472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81740" y="2338832"/>
            <a:ext cx="3474720" cy="3973545"/>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3C352946-8834-419D-873E-83A2D53642A5}" type="datetimeFigureOut">
              <a:rPr lang="en-US" smtClean="0"/>
              <a:t>5/20/2022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116624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5/20/2022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289978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5/20/2022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
        <p:nvSpPr>
          <p:cNvPr id="6" name="Rectangle 5"/>
          <p:cNvSpPr/>
          <p:nvPr userDrawn="1"/>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962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500447"/>
            <a:ext cx="283464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867912" y="1512916"/>
            <a:ext cx="7902909" cy="3815542"/>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2924" y="3851686"/>
            <a:ext cx="2834640" cy="2341296"/>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C352946-8834-419D-873E-83A2D53642A5}" type="datetimeFigureOut">
              <a:rPr lang="en-US" smtClean="0"/>
              <a:t>5/20/2022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916049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376794"/>
            <a:ext cx="283464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12772" y="1487978"/>
            <a:ext cx="8028275" cy="3699165"/>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75425" y="3664798"/>
            <a:ext cx="283464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C352946-8834-419D-873E-83A2D53642A5}" type="datetimeFigureOut">
              <a:rPr lang="en-US" smtClean="0"/>
              <a:t>5/20/2022</a:t>
            </a:fld>
            <a:endParaRPr lang="en-US"/>
          </a:p>
        </p:txBody>
      </p:sp>
      <p:sp>
        <p:nvSpPr>
          <p:cNvPr id="9" name="Footer Placeholder 8"/>
          <p:cNvSpPr>
            <a:spLocks noGrp="1"/>
          </p:cNvSpPr>
          <p:nvPr>
            <p:ph type="ftr" sz="quarter" idx="11"/>
          </p:nvPr>
        </p:nvSpPr>
        <p:spPr>
          <a:xfrm>
            <a:off x="3499102" y="6356352"/>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286960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57046" y="1494203"/>
            <a:ext cx="11500567" cy="386959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2946-8834-419D-873E-83A2D53642A5}" type="datetimeFigureOut">
              <a:rPr lang="en-US" smtClean="0"/>
              <a:t>5/20/2022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749552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1471352"/>
            <a:ext cx="2819400" cy="447224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1471353"/>
            <a:ext cx="7315200" cy="382385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2946-8834-419D-873E-83A2D53642A5}" type="datetimeFigureOut">
              <a:rPr lang="en-US" smtClean="0"/>
              <a:t>5/20/2022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4097316351"/>
      </p:ext>
    </p:extLst>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352946-8834-419D-873E-83A2D53642A5}"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026653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352946-8834-419D-873E-83A2D53642A5}" type="datetimeFigureOut">
              <a:rPr lang="en-US" smtClean="0"/>
              <a:t>5/20/2022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
        <p:nvSpPr>
          <p:cNvPr id="6" name="Rectangle 5"/>
          <p:cNvSpPr/>
          <p:nvPr userDrawn="1"/>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sign&#10;&#10;Description automatically generated">
            <a:extLst>
              <a:ext uri="{FF2B5EF4-FFF2-40B4-BE49-F238E27FC236}">
                <a16:creationId xmlns:a16="http://schemas.microsoft.com/office/drawing/2014/main" id="{75C27E0D-D276-4288-8393-A670898719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1098" y="5332451"/>
            <a:ext cx="4714754" cy="1389025"/>
          </a:xfrm>
          <a:prstGeom prst="rect">
            <a:avLst/>
          </a:prstGeom>
        </p:spPr>
      </p:pic>
    </p:spTree>
    <p:extLst>
      <p:ext uri="{BB962C8B-B14F-4D97-AF65-F5344CB8AC3E}">
        <p14:creationId xmlns:p14="http://schemas.microsoft.com/office/powerpoint/2010/main" val="1481009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352946-8834-419D-873E-83A2D53642A5}"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pic>
        <p:nvPicPr>
          <p:cNvPr id="11" name="Picture 10" descr="A close up of a sign&#10;&#10;Description automatically generated">
            <a:extLst>
              <a:ext uri="{FF2B5EF4-FFF2-40B4-BE49-F238E27FC236}">
                <a16:creationId xmlns:a16="http://schemas.microsoft.com/office/drawing/2014/main" id="{7321CE89-9B24-44A1-92A3-B297BB898C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9523" y="5332451"/>
            <a:ext cx="4714754" cy="1389025"/>
          </a:xfrm>
          <a:prstGeom prst="rect">
            <a:avLst/>
          </a:prstGeom>
        </p:spPr>
      </p:pic>
    </p:spTree>
    <p:extLst>
      <p:ext uri="{BB962C8B-B14F-4D97-AF65-F5344CB8AC3E}">
        <p14:creationId xmlns:p14="http://schemas.microsoft.com/office/powerpoint/2010/main" val="29510625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52946-8834-419D-873E-83A2D53642A5}" type="datetimeFigureOut">
              <a:rPr lang="en-US" smtClean="0"/>
              <a:t>5/20/2022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1D474C43-4828-4D61-9CE3-F878A80C0143}" type="slidenum">
              <a:rPr lang="en-US" smtClean="0"/>
              <a:t>‹#›</a:t>
            </a:fld>
            <a:endParaRPr lang="en-US"/>
          </a:p>
        </p:txBody>
      </p:sp>
      <p:pic>
        <p:nvPicPr>
          <p:cNvPr id="6" name="Picture 5" descr="A close up of a sign&#10;&#10;Description automatically generated">
            <a:extLst>
              <a:ext uri="{FF2B5EF4-FFF2-40B4-BE49-F238E27FC236}">
                <a16:creationId xmlns:a16="http://schemas.microsoft.com/office/drawing/2014/main" id="{1AD1DE2F-0CBE-4866-A375-69AA680591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9523" y="5332451"/>
            <a:ext cx="4714754" cy="1389025"/>
          </a:xfrm>
          <a:prstGeom prst="rect">
            <a:avLst/>
          </a:prstGeom>
        </p:spPr>
      </p:pic>
    </p:spTree>
    <p:extLst>
      <p:ext uri="{BB962C8B-B14F-4D97-AF65-F5344CB8AC3E}">
        <p14:creationId xmlns:p14="http://schemas.microsoft.com/office/powerpoint/2010/main" val="215195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5/20/2022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857581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352946-8834-419D-873E-83A2D53642A5}"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114524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232" y="1506266"/>
            <a:ext cx="73152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6232" y="5063282"/>
            <a:ext cx="73152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352946-8834-419D-873E-83A2D53642A5}"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93946792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5426" y="1474306"/>
            <a:ext cx="6740269" cy="451501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03621" y="1474307"/>
            <a:ext cx="4312953" cy="315588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C352946-8834-419D-873E-83A2D53642A5}" type="datetimeFigureOut">
              <a:rPr lang="en-US" smtClean="0"/>
              <a:t>5/20/2022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4194358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75148" y="1380679"/>
            <a:ext cx="347472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93192" y="228901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1740" y="1380679"/>
            <a:ext cx="347472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81740" y="2338832"/>
            <a:ext cx="3474720" cy="3973545"/>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3C352946-8834-419D-873E-83A2D53642A5}" type="datetimeFigureOut">
              <a:rPr lang="en-US" smtClean="0"/>
              <a:t>5/20/2022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837509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5/20/2022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776056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500447"/>
            <a:ext cx="283464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867912" y="1512916"/>
            <a:ext cx="7902909" cy="3815542"/>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2924" y="3851686"/>
            <a:ext cx="2834640" cy="2341296"/>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C352946-8834-419D-873E-83A2D53642A5}" type="datetimeFigureOut">
              <a:rPr lang="en-US" smtClean="0"/>
              <a:t>5/20/2022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49570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376794"/>
            <a:ext cx="283464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12772" y="1487978"/>
            <a:ext cx="8028275" cy="3699165"/>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75425" y="3664798"/>
            <a:ext cx="283464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C352946-8834-419D-873E-83A2D53642A5}" type="datetimeFigureOut">
              <a:rPr lang="en-US" smtClean="0"/>
              <a:t>5/20/2022</a:t>
            </a:fld>
            <a:endParaRPr lang="en-US"/>
          </a:p>
        </p:txBody>
      </p:sp>
      <p:sp>
        <p:nvSpPr>
          <p:cNvPr id="9" name="Footer Placeholder 8"/>
          <p:cNvSpPr>
            <a:spLocks noGrp="1"/>
          </p:cNvSpPr>
          <p:nvPr>
            <p:ph type="ftr" sz="quarter" idx="11"/>
          </p:nvPr>
        </p:nvSpPr>
        <p:spPr>
          <a:xfrm>
            <a:off x="3499102" y="6356352"/>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656374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5551108" y="-4990077"/>
            <a:ext cx="1089785" cy="11500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Placeholder 1"/>
          <p:cNvSpPr>
            <a:spLocks noGrp="1"/>
          </p:cNvSpPr>
          <p:nvPr>
            <p:ph type="title"/>
          </p:nvPr>
        </p:nvSpPr>
        <p:spPr>
          <a:xfrm>
            <a:off x="630841" y="305554"/>
            <a:ext cx="10553627" cy="90930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5715" y="1463041"/>
            <a:ext cx="11500567" cy="38695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88777" y="6412006"/>
            <a:ext cx="1883668" cy="309470"/>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3C352946-8834-419D-873E-83A2D53642A5}" type="datetimeFigureOut">
              <a:rPr lang="en-US" smtClean="0"/>
              <a:t>5/20/2022</a:t>
            </a:fld>
            <a:endParaRPr lang="en-US"/>
          </a:p>
        </p:txBody>
      </p:sp>
      <p:sp>
        <p:nvSpPr>
          <p:cNvPr id="5" name="Footer Placeholder 4"/>
          <p:cNvSpPr>
            <a:spLocks noGrp="1"/>
          </p:cNvSpPr>
          <p:nvPr>
            <p:ph type="ftr" sz="quarter" idx="3"/>
          </p:nvPr>
        </p:nvSpPr>
        <p:spPr>
          <a:xfrm>
            <a:off x="3869268" y="6412006"/>
            <a:ext cx="5911517" cy="309470"/>
          </a:xfrm>
          <a:prstGeom prst="rect">
            <a:avLst/>
          </a:prstGeom>
        </p:spPr>
        <p:txBody>
          <a:bodyPr vert="horz" lIns="91440" tIns="45720" rIns="91440" bIns="45720" rtlCol="0" anchor="ctr"/>
          <a:lstStyle>
            <a:lvl1pPr algn="l">
              <a:defRPr sz="1800">
                <a:solidFill>
                  <a:schemeClr val="tx1"/>
                </a:solidFill>
              </a:defRPr>
            </a:lvl1pPr>
          </a:lstStyle>
          <a:p>
            <a:endParaRPr lang="en-US"/>
          </a:p>
        </p:txBody>
      </p:sp>
      <p:sp>
        <p:nvSpPr>
          <p:cNvPr id="6" name="Slide Number Placeholder 5"/>
          <p:cNvSpPr>
            <a:spLocks noGrp="1"/>
          </p:cNvSpPr>
          <p:nvPr>
            <p:ph type="sldNum" sz="quarter" idx="4"/>
          </p:nvPr>
        </p:nvSpPr>
        <p:spPr>
          <a:xfrm>
            <a:off x="375426" y="6412006"/>
            <a:ext cx="1154116" cy="309470"/>
          </a:xfrm>
          <a:prstGeom prst="rect">
            <a:avLst/>
          </a:prstGeom>
        </p:spPr>
        <p:txBody>
          <a:bodyPr vert="horz" lIns="91440" tIns="45720" rIns="91440" bIns="45720" rtlCol="0" anchor="ctr"/>
          <a:lstStyle>
            <a:lvl1pPr algn="r">
              <a:defRPr sz="1100" b="1">
                <a:solidFill>
                  <a:schemeClr val="accent1"/>
                </a:solidFill>
              </a:defRPr>
            </a:lvl1pPr>
          </a:lstStyle>
          <a:p>
            <a:fld id="{1D474C43-4828-4D61-9CE3-F878A80C0143}" type="slidenum">
              <a:rPr lang="en-US" smtClean="0"/>
              <a:t>‹#›</a:t>
            </a:fld>
            <a:endParaRPr lang="en-US"/>
          </a:p>
        </p:txBody>
      </p:sp>
      <p:pic>
        <p:nvPicPr>
          <p:cNvPr id="9" name="Picture 8">
            <a:extLst>
              <a:ext uri="{FF2B5EF4-FFF2-40B4-BE49-F238E27FC236}">
                <a16:creationId xmlns:a16="http://schemas.microsoft.com/office/drawing/2014/main" id="{D56B457A-4BDE-4814-B81C-F2BDBAD80550}"/>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9769169" y="5620201"/>
            <a:ext cx="2202549" cy="1101275"/>
          </a:xfrm>
          <a:prstGeom prst="rect">
            <a:avLst/>
          </a:prstGeom>
        </p:spPr>
      </p:pic>
    </p:spTree>
    <p:extLst>
      <p:ext uri="{BB962C8B-B14F-4D97-AF65-F5344CB8AC3E}">
        <p14:creationId xmlns:p14="http://schemas.microsoft.com/office/powerpoint/2010/main" val="1971270487"/>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74" r:id="rId3"/>
    <p:sldLayoutId id="2147483675" r:id="rId4"/>
    <p:sldLayoutId id="2147483676" r:id="rId5"/>
    <p:sldLayoutId id="2147483677" r:id="rId6"/>
    <p:sldLayoutId id="2147483686"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5551108" y="-4990077"/>
            <a:ext cx="1089785" cy="11500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Placeholder 1"/>
          <p:cNvSpPr>
            <a:spLocks noGrp="1"/>
          </p:cNvSpPr>
          <p:nvPr>
            <p:ph type="title"/>
          </p:nvPr>
        </p:nvSpPr>
        <p:spPr>
          <a:xfrm>
            <a:off x="630841" y="305554"/>
            <a:ext cx="10553627" cy="90930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5715" y="1463041"/>
            <a:ext cx="11500567" cy="38695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88777" y="6412006"/>
            <a:ext cx="1883668" cy="309470"/>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3C352946-8834-419D-873E-83A2D53642A5}" type="datetimeFigureOut">
              <a:rPr lang="en-US" smtClean="0"/>
              <a:t>5/20/2022</a:t>
            </a:fld>
            <a:endParaRPr lang="en-US"/>
          </a:p>
        </p:txBody>
      </p:sp>
      <p:sp>
        <p:nvSpPr>
          <p:cNvPr id="5" name="Footer Placeholder 4"/>
          <p:cNvSpPr>
            <a:spLocks noGrp="1"/>
          </p:cNvSpPr>
          <p:nvPr>
            <p:ph type="ftr" sz="quarter" idx="3"/>
          </p:nvPr>
        </p:nvSpPr>
        <p:spPr>
          <a:xfrm>
            <a:off x="3869268" y="6412006"/>
            <a:ext cx="5911517" cy="309470"/>
          </a:xfrm>
          <a:prstGeom prst="rect">
            <a:avLst/>
          </a:prstGeom>
        </p:spPr>
        <p:txBody>
          <a:bodyPr vert="horz" lIns="91440" tIns="45720" rIns="91440" bIns="45720" rtlCol="0" anchor="ctr"/>
          <a:lstStyle>
            <a:lvl1pPr algn="l">
              <a:defRPr sz="1800">
                <a:solidFill>
                  <a:schemeClr val="tx1"/>
                </a:solidFill>
              </a:defRPr>
            </a:lvl1pPr>
          </a:lstStyle>
          <a:p>
            <a:endParaRPr lang="en-US"/>
          </a:p>
        </p:txBody>
      </p:sp>
      <p:sp>
        <p:nvSpPr>
          <p:cNvPr id="6" name="Slide Number Placeholder 5"/>
          <p:cNvSpPr>
            <a:spLocks noGrp="1"/>
          </p:cNvSpPr>
          <p:nvPr>
            <p:ph type="sldNum" sz="quarter" idx="4"/>
          </p:nvPr>
        </p:nvSpPr>
        <p:spPr>
          <a:xfrm>
            <a:off x="375426" y="6412006"/>
            <a:ext cx="1154116" cy="309470"/>
          </a:xfrm>
          <a:prstGeom prst="rect">
            <a:avLst/>
          </a:prstGeom>
        </p:spPr>
        <p:txBody>
          <a:bodyPr vert="horz" lIns="91440" tIns="45720" rIns="91440" bIns="45720" rtlCol="0" anchor="ctr"/>
          <a:lstStyle>
            <a:lvl1pPr algn="r">
              <a:defRPr sz="1100" b="1">
                <a:solidFill>
                  <a:schemeClr val="accent1"/>
                </a:solidFill>
              </a:defRPr>
            </a:lvl1pPr>
          </a:lstStyle>
          <a:p>
            <a:fld id="{1D474C43-4828-4D61-9CE3-F878A80C0143}" type="slidenum">
              <a:rPr lang="en-US" smtClean="0"/>
              <a:t>‹#›</a:t>
            </a:fld>
            <a:endParaRPr lang="en-US"/>
          </a:p>
        </p:txBody>
      </p:sp>
      <p:pic>
        <p:nvPicPr>
          <p:cNvPr id="9" name="Picture 8">
            <a:extLst>
              <a:ext uri="{FF2B5EF4-FFF2-40B4-BE49-F238E27FC236}">
                <a16:creationId xmlns:a16="http://schemas.microsoft.com/office/drawing/2014/main" id="{D56B457A-4BDE-4814-B81C-F2BDBAD80550}"/>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9769169" y="5620201"/>
            <a:ext cx="2202549" cy="1101275"/>
          </a:xfrm>
          <a:prstGeom prst="rect">
            <a:avLst/>
          </a:prstGeom>
        </p:spPr>
      </p:pic>
      <p:pic>
        <p:nvPicPr>
          <p:cNvPr id="10" name="Picture 9" descr="A close up of a sign&#10;&#10;Description automatically generated">
            <a:extLst>
              <a:ext uri="{FF2B5EF4-FFF2-40B4-BE49-F238E27FC236}">
                <a16:creationId xmlns:a16="http://schemas.microsoft.com/office/drawing/2014/main" id="{E13C153C-1F59-4D38-899B-50C7BF0DBADC}"/>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309523" y="5332451"/>
            <a:ext cx="4714754" cy="1389025"/>
          </a:xfrm>
          <a:prstGeom prst="rect">
            <a:avLst/>
          </a:prstGeom>
        </p:spPr>
      </p:pic>
    </p:spTree>
    <p:extLst>
      <p:ext uri="{BB962C8B-B14F-4D97-AF65-F5344CB8AC3E}">
        <p14:creationId xmlns:p14="http://schemas.microsoft.com/office/powerpoint/2010/main" val="149059566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nam02.safelinks.protection.outlook.com/?url=http%3A%2F%2Fwww.hrsa.gov%2F&amp;data=02%7C01%7Cjwill218%40jhu.edu%7C61e8a63f8f2d4d3007d608d82e781ebc%7C9fa4f438b1e6473b803f86f8aedf0dec%7C0%7C0%7C637310441043761056&amp;sdata=8wy%2B5rHqwU4ZsIebiR%2BqzT8Ro8XW9NbP0cBGLBQr0wQ%3D&amp;reserved=0" TargetMode="External"/><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hyperlink" Target="https://suicidepreventionlifeline.org/current-events/the-lifeline-and-988/"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mdbhipp.org/covid-19-resources.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95" y="845937"/>
            <a:ext cx="7995937" cy="3255264"/>
          </a:xfrm>
        </p:spPr>
        <p:txBody>
          <a:bodyPr anchor="ctr">
            <a:normAutofit fontScale="90000"/>
          </a:bodyPr>
          <a:lstStyle/>
          <a:p>
            <a:r>
              <a:rPr lang="en-US" sz="3600" dirty="0"/>
              <a:t>Maryland Behavioral Health Integration in Pediatric Primary Care (MD BHIPP) Crisis Training</a:t>
            </a:r>
            <a:br>
              <a:rPr lang="en-US" sz="2700" dirty="0"/>
            </a:br>
            <a:r>
              <a:rPr lang="en-US" sz="2700" i="1" dirty="0"/>
              <a:t>May 19</a:t>
            </a:r>
            <a:r>
              <a:rPr lang="en-US" sz="2700" i="1" baseline="30000" dirty="0"/>
              <a:t>th</a:t>
            </a:r>
            <a:r>
              <a:rPr lang="en-US" sz="2700" i="1" dirty="0"/>
              <a:t>, 2022</a:t>
            </a:r>
            <a:br>
              <a:rPr lang="en-US" sz="3600" i="1" dirty="0"/>
            </a:br>
            <a:r>
              <a:rPr lang="en-US" sz="3600" i="1" dirty="0"/>
              <a:t>Suicide Prevention Part 1: Active Suicidality and </a:t>
            </a:r>
            <a:r>
              <a:rPr lang="en-US" sz="3600" i="1" dirty="0" err="1"/>
              <a:t>Nonsuicial</a:t>
            </a:r>
            <a:r>
              <a:rPr lang="en-US" sz="3600" i="1" dirty="0"/>
              <a:t> Self-Injury</a:t>
            </a:r>
            <a:br>
              <a:rPr lang="en-US" sz="3100" i="1" dirty="0">
                <a:solidFill>
                  <a:schemeClr val="bg1"/>
                </a:solidFill>
              </a:rPr>
            </a:br>
            <a:r>
              <a:rPr lang="en-US" sz="3100" i="1" dirty="0">
                <a:solidFill>
                  <a:schemeClr val="bg1"/>
                </a:solidFill>
              </a:rPr>
              <a:t>Robert Paine, DO </a:t>
            </a:r>
            <a:endParaRPr lang="en-US" sz="4400" i="1" dirty="0"/>
          </a:p>
        </p:txBody>
      </p:sp>
      <p:sp>
        <p:nvSpPr>
          <p:cNvPr id="7" name="TextBox 6">
            <a:extLst>
              <a:ext uri="{FF2B5EF4-FFF2-40B4-BE49-F238E27FC236}">
                <a16:creationId xmlns:a16="http://schemas.microsoft.com/office/drawing/2014/main" id="{8EB51E28-E959-4DFE-B15C-2F01D4124E3D}"/>
              </a:ext>
            </a:extLst>
          </p:cNvPr>
          <p:cNvSpPr txBox="1"/>
          <p:nvPr/>
        </p:nvSpPr>
        <p:spPr>
          <a:xfrm>
            <a:off x="4009292" y="4384431"/>
            <a:ext cx="7537939"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DC40940-32D1-4B23-9656-FB8D40F3F9BC}"/>
              </a:ext>
            </a:extLst>
          </p:cNvPr>
          <p:cNvSpPr/>
          <p:nvPr/>
        </p:nvSpPr>
        <p:spPr>
          <a:xfrm>
            <a:off x="4653064" y="4683364"/>
            <a:ext cx="6096000" cy="911019"/>
          </a:xfrm>
          <a:prstGeom prst="rect">
            <a:avLst/>
          </a:prstGeom>
        </p:spPr>
        <p:txBody>
          <a:bodyPr>
            <a:spAutoFit/>
          </a:bodyPr>
          <a:lstStyle/>
          <a:p>
            <a:pPr marL="0" marR="0" lvl="0" indent="0" algn="l" defTabSz="914400" rtl="0" eaLnBrk="1" fontAlgn="auto" latinLnBrk="0" hangingPunct="1">
              <a:lnSpc>
                <a:spcPct val="90000"/>
              </a:lnSpc>
              <a:spcBef>
                <a:spcPts val="1200"/>
              </a:spcBef>
              <a:spcAft>
                <a:spcPts val="0"/>
              </a:spcAft>
              <a:buClr>
                <a:srgbClr val="C00000"/>
              </a:buClr>
              <a:buSzTx/>
              <a:buFontTx/>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855-MD-BHIPP (632-4477)</a:t>
            </a:r>
          </a:p>
          <a:p>
            <a:pPr marL="0" marR="0" lvl="0" indent="0" algn="l" defTabSz="914400" rtl="0" eaLnBrk="1" fontAlgn="auto" latinLnBrk="0" hangingPunct="1">
              <a:lnSpc>
                <a:spcPct val="90000"/>
              </a:lnSpc>
              <a:spcBef>
                <a:spcPts val="1200"/>
              </a:spcBef>
              <a:spcAft>
                <a:spcPts val="0"/>
              </a:spcAft>
              <a:buClr>
                <a:srgbClr val="C00000"/>
              </a:buClr>
              <a:buSzTx/>
              <a:buFontTx/>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www.mdbhipp.org</a:t>
            </a:r>
          </a:p>
        </p:txBody>
      </p:sp>
    </p:spTree>
    <p:extLst>
      <p:ext uri="{BB962C8B-B14F-4D97-AF65-F5344CB8AC3E}">
        <p14:creationId xmlns:p14="http://schemas.microsoft.com/office/powerpoint/2010/main" val="785981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4A524A-FD5F-4E5E-9C34-FC60404BE947}"/>
              </a:ext>
            </a:extLst>
          </p:cNvPr>
          <p:cNvSpPr>
            <a:spLocks noGrp="1"/>
          </p:cNvSpPr>
          <p:nvPr>
            <p:ph type="title"/>
          </p:nvPr>
        </p:nvSpPr>
        <p:spPr>
          <a:xfrm>
            <a:off x="427641" y="367635"/>
            <a:ext cx="10553627" cy="909304"/>
          </a:xfrm>
        </p:spPr>
        <p:txBody>
          <a:bodyPr>
            <a:normAutofit/>
          </a:bodyPr>
          <a:lstStyle/>
          <a:p>
            <a:r>
              <a:rPr lang="en-US" sz="2800" dirty="0"/>
              <a:t>    Triad of Goal-Directed Behaviors </a:t>
            </a:r>
          </a:p>
        </p:txBody>
      </p:sp>
      <p:pic>
        <p:nvPicPr>
          <p:cNvPr id="4" name="Content Placeholder 3">
            <a:extLst>
              <a:ext uri="{FF2B5EF4-FFF2-40B4-BE49-F238E27FC236}">
                <a16:creationId xmlns:a16="http://schemas.microsoft.com/office/drawing/2014/main" id="{FBFAAD47-C5CC-4DEC-957F-3106F175A219}"/>
              </a:ext>
            </a:extLst>
          </p:cNvPr>
          <p:cNvPicPr>
            <a:picLocks noGrp="1" noChangeAspect="1"/>
          </p:cNvPicPr>
          <p:nvPr>
            <p:ph idx="1"/>
          </p:nvPr>
        </p:nvPicPr>
        <p:blipFill>
          <a:blip r:embed="rId2"/>
          <a:stretch>
            <a:fillRect/>
          </a:stretch>
        </p:blipFill>
        <p:spPr>
          <a:xfrm>
            <a:off x="2499048" y="2416503"/>
            <a:ext cx="7193903" cy="1963082"/>
          </a:xfrm>
          <a:prstGeom prst="rect">
            <a:avLst/>
          </a:prstGeom>
        </p:spPr>
      </p:pic>
      <p:pic>
        <p:nvPicPr>
          <p:cNvPr id="5" name="Content Placeholder 1">
            <a:extLst>
              <a:ext uri="{FF2B5EF4-FFF2-40B4-BE49-F238E27FC236}">
                <a16:creationId xmlns:a16="http://schemas.microsoft.com/office/drawing/2014/main" id="{5787CB61-61D0-4356-BD2E-3E63AE267698}"/>
              </a:ext>
            </a:extLst>
          </p:cNvPr>
          <p:cNvPicPr>
            <a:picLocks noChangeAspect="1"/>
          </p:cNvPicPr>
          <p:nvPr/>
        </p:nvPicPr>
        <p:blipFill>
          <a:blip r:embed="rId3"/>
          <a:stretch>
            <a:fillRect/>
          </a:stretch>
        </p:blipFill>
        <p:spPr>
          <a:xfrm>
            <a:off x="630841" y="5817498"/>
            <a:ext cx="6301612" cy="493819"/>
          </a:xfrm>
          <a:prstGeom prst="rect">
            <a:avLst/>
          </a:prstGeom>
        </p:spPr>
      </p:pic>
    </p:spTree>
    <p:extLst>
      <p:ext uri="{BB962C8B-B14F-4D97-AF65-F5344CB8AC3E}">
        <p14:creationId xmlns:p14="http://schemas.microsoft.com/office/powerpoint/2010/main" val="388580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Do Kids Self-Harm?</a:t>
            </a:r>
          </a:p>
        </p:txBody>
      </p:sp>
      <p:sp>
        <p:nvSpPr>
          <p:cNvPr id="6" name="Text Placeholder 5"/>
          <p:cNvSpPr>
            <a:spLocks noGrp="1"/>
          </p:cNvSpPr>
          <p:nvPr>
            <p:ph type="body" idx="1"/>
          </p:nvPr>
        </p:nvSpPr>
        <p:spPr/>
        <p:txBody>
          <a:bodyPr/>
          <a:lstStyle/>
          <a:p>
            <a:r>
              <a:rPr lang="en-US" dirty="0"/>
              <a:t>Understanding the problem more fully</a:t>
            </a:r>
          </a:p>
        </p:txBody>
      </p:sp>
    </p:spTree>
    <p:extLst>
      <p:ext uri="{BB962C8B-B14F-4D97-AF65-F5344CB8AC3E}">
        <p14:creationId xmlns:p14="http://schemas.microsoft.com/office/powerpoint/2010/main" val="1266626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Self Harm’s Four Outcomes</a:t>
            </a:r>
          </a:p>
        </p:txBody>
      </p:sp>
      <p:sp>
        <p:nvSpPr>
          <p:cNvPr id="3" name="Content Placeholder 2"/>
          <p:cNvSpPr>
            <a:spLocks noGrp="1"/>
          </p:cNvSpPr>
          <p:nvPr>
            <p:ph idx="1"/>
          </p:nvPr>
        </p:nvSpPr>
        <p:spPr>
          <a:xfrm>
            <a:off x="482183" y="2621292"/>
            <a:ext cx="11227633" cy="3296414"/>
          </a:xfrm>
        </p:spPr>
        <p:txBody>
          <a:bodyPr>
            <a:normAutofit/>
          </a:bodyPr>
          <a:lstStyle/>
          <a:p>
            <a:r>
              <a:rPr lang="en-US" sz="2600" dirty="0"/>
              <a:t>Increase in desired feelings: self-punishment , self-stimulation, “endorphin release”</a:t>
            </a:r>
          </a:p>
          <a:p>
            <a:r>
              <a:rPr lang="en-US" sz="2600" dirty="0"/>
              <a:t>Decrease undesired feelings: feel less overwhelmed or sad or angry, reduce the feeling of emptiness</a:t>
            </a:r>
          </a:p>
          <a:p>
            <a:r>
              <a:rPr lang="en-US" sz="2600" dirty="0"/>
              <a:t>Increase a desired social response: gain attention or support (“manipulation”)</a:t>
            </a:r>
          </a:p>
          <a:p>
            <a:r>
              <a:rPr lang="en-US" sz="2600" dirty="0"/>
              <a:t>Decrease undesired social response: stop bullying or fighting</a:t>
            </a:r>
            <a:endParaRPr lang="en-US" dirty="0"/>
          </a:p>
          <a:p>
            <a:endParaRPr lang="en-US" dirty="0"/>
          </a:p>
        </p:txBody>
      </p:sp>
      <p:sp>
        <p:nvSpPr>
          <p:cNvPr id="4" name="Rectangle 3">
            <a:extLst>
              <a:ext uri="{FF2B5EF4-FFF2-40B4-BE49-F238E27FC236}">
                <a16:creationId xmlns:a16="http://schemas.microsoft.com/office/drawing/2014/main" id="{B4CE14BD-DB7F-475E-A59D-620AB7A8D037}"/>
              </a:ext>
            </a:extLst>
          </p:cNvPr>
          <p:cNvSpPr/>
          <p:nvPr/>
        </p:nvSpPr>
        <p:spPr>
          <a:xfrm>
            <a:off x="581192" y="1783020"/>
            <a:ext cx="9956602" cy="584775"/>
          </a:xfrm>
          <a:prstGeom prst="rect">
            <a:avLst/>
          </a:prstGeom>
        </p:spPr>
        <p:txBody>
          <a:bodyPr wrap="square">
            <a:spAutoFit/>
          </a:bodyPr>
          <a:lstStyle/>
          <a:p>
            <a:pPr algn="ctr"/>
            <a:r>
              <a:rPr lang="en-US" sz="3200" dirty="0"/>
              <a:t>How does self-harm “work”?</a:t>
            </a:r>
          </a:p>
        </p:txBody>
      </p:sp>
      <p:sp>
        <p:nvSpPr>
          <p:cNvPr id="5" name="Rectangle 4">
            <a:extLst>
              <a:ext uri="{FF2B5EF4-FFF2-40B4-BE49-F238E27FC236}">
                <a16:creationId xmlns:a16="http://schemas.microsoft.com/office/drawing/2014/main" id="{4D110149-A39D-4FC5-BC82-F1960B2E00A4}"/>
              </a:ext>
            </a:extLst>
          </p:cNvPr>
          <p:cNvSpPr/>
          <p:nvPr/>
        </p:nvSpPr>
        <p:spPr>
          <a:xfrm>
            <a:off x="581192" y="6017314"/>
            <a:ext cx="6096000" cy="307777"/>
          </a:xfrm>
          <a:prstGeom prst="rect">
            <a:avLst/>
          </a:prstGeom>
        </p:spPr>
        <p:txBody>
          <a:bodyPr>
            <a:spAutoFit/>
          </a:bodyPr>
          <a:lstStyle/>
          <a:p>
            <a:r>
              <a:rPr lang="en-US" sz="1400" dirty="0"/>
              <a:t>Nock, M. K. (2010). Self-injury. </a:t>
            </a:r>
            <a:r>
              <a:rPr lang="en-US" sz="1400" i="1" dirty="0"/>
              <a:t>Annual review of clinical psychology</a:t>
            </a:r>
            <a:r>
              <a:rPr lang="en-US" sz="1400" dirty="0"/>
              <a:t>, </a:t>
            </a:r>
            <a:r>
              <a:rPr lang="en-US" sz="1400" i="1" dirty="0"/>
              <a:t>6</a:t>
            </a:r>
            <a:r>
              <a:rPr lang="en-US" sz="1400" dirty="0"/>
              <a:t>, 339-363.</a:t>
            </a:r>
          </a:p>
        </p:txBody>
      </p:sp>
    </p:spTree>
    <p:extLst>
      <p:ext uri="{BB962C8B-B14F-4D97-AF65-F5344CB8AC3E}">
        <p14:creationId xmlns:p14="http://schemas.microsoft.com/office/powerpoint/2010/main" val="111601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Kids Report</a:t>
            </a:r>
          </a:p>
        </p:txBody>
      </p:sp>
      <p:sp>
        <p:nvSpPr>
          <p:cNvPr id="3" name="Content Placeholder 2"/>
          <p:cNvSpPr>
            <a:spLocks noGrp="1"/>
          </p:cNvSpPr>
          <p:nvPr>
            <p:ph idx="1"/>
          </p:nvPr>
        </p:nvSpPr>
        <p:spPr>
          <a:xfrm>
            <a:off x="434715" y="1873771"/>
            <a:ext cx="11242623" cy="3781306"/>
          </a:xfrm>
        </p:spPr>
        <p:txBody>
          <a:bodyPr>
            <a:normAutofit lnSpcReduction="10000"/>
          </a:bodyPr>
          <a:lstStyle/>
          <a:p>
            <a:r>
              <a:rPr lang="en-US" sz="3100" dirty="0"/>
              <a:t>25% to increase a desired feeling</a:t>
            </a:r>
          </a:p>
          <a:p>
            <a:r>
              <a:rPr lang="en-US" sz="3100" dirty="0"/>
              <a:t>65% to decrease an unpleasant feeling</a:t>
            </a:r>
          </a:p>
          <a:p>
            <a:pPr lvl="1"/>
            <a:r>
              <a:rPr lang="en-US" sz="2700" dirty="0"/>
              <a:t>35% to escape anxiety (feeling “overwhelmed”)</a:t>
            </a:r>
          </a:p>
          <a:p>
            <a:pPr lvl="1"/>
            <a:r>
              <a:rPr lang="en-US" sz="2700" dirty="0"/>
              <a:t>24% to escape sadness</a:t>
            </a:r>
          </a:p>
          <a:p>
            <a:pPr lvl="1"/>
            <a:r>
              <a:rPr lang="en-US" sz="2700" dirty="0"/>
              <a:t>20% to escape anger</a:t>
            </a:r>
          </a:p>
          <a:p>
            <a:pPr lvl="1"/>
            <a:r>
              <a:rPr lang="en-US" sz="2700" dirty="0"/>
              <a:t>29% to escape a “bad thought” or “bad memory”</a:t>
            </a:r>
          </a:p>
          <a:p>
            <a:r>
              <a:rPr lang="en-US" sz="3100" dirty="0"/>
              <a:t>4% to create a desired interpersonal outcome </a:t>
            </a:r>
          </a:p>
          <a:p>
            <a:r>
              <a:rPr lang="en-US" sz="3100" dirty="0"/>
              <a:t>15% to decrease a negative interpersonal outcome</a:t>
            </a:r>
          </a:p>
        </p:txBody>
      </p:sp>
      <p:sp>
        <p:nvSpPr>
          <p:cNvPr id="4" name="Rectangle 3">
            <a:extLst>
              <a:ext uri="{FF2B5EF4-FFF2-40B4-BE49-F238E27FC236}">
                <a16:creationId xmlns:a16="http://schemas.microsoft.com/office/drawing/2014/main" id="{9BFE10DA-77E9-4E88-9755-134BB6F481DF}"/>
              </a:ext>
            </a:extLst>
          </p:cNvPr>
          <p:cNvSpPr/>
          <p:nvPr/>
        </p:nvSpPr>
        <p:spPr>
          <a:xfrm>
            <a:off x="0" y="6044609"/>
            <a:ext cx="7244179" cy="738664"/>
          </a:xfrm>
          <a:prstGeom prst="rect">
            <a:avLst/>
          </a:prstGeom>
        </p:spPr>
        <p:txBody>
          <a:bodyPr wrap="square">
            <a:spAutoFit/>
          </a:bodyPr>
          <a:lstStyle/>
          <a:p>
            <a:r>
              <a:rPr lang="en-US" sz="1400" dirty="0"/>
              <a:t>Nock, M. K., </a:t>
            </a:r>
            <a:r>
              <a:rPr lang="en-US" sz="1400" dirty="0" err="1"/>
              <a:t>Prinstein</a:t>
            </a:r>
            <a:r>
              <a:rPr lang="en-US" sz="1400" dirty="0"/>
              <a:t>, M. J., &amp; </a:t>
            </a:r>
            <a:r>
              <a:rPr lang="en-US" sz="1400" dirty="0" err="1"/>
              <a:t>Sterba</a:t>
            </a:r>
            <a:r>
              <a:rPr lang="en-US" sz="1400" dirty="0"/>
              <a:t>, S. K. (2009). Revealing the form and function of self-injurious thoughts and behaviors: A real-time ecological assessment study among adolescents and young adults. </a:t>
            </a:r>
            <a:r>
              <a:rPr lang="en-US" sz="1400" i="1" dirty="0"/>
              <a:t>Journal of abnormal psychology</a:t>
            </a:r>
            <a:r>
              <a:rPr lang="en-US" sz="1400" dirty="0"/>
              <a:t>, </a:t>
            </a:r>
            <a:r>
              <a:rPr lang="en-US" sz="1400" i="1" dirty="0"/>
              <a:t>118</a:t>
            </a:r>
            <a:r>
              <a:rPr lang="en-US" sz="1400" dirty="0"/>
              <a:t>(4), 816.</a:t>
            </a:r>
          </a:p>
        </p:txBody>
      </p:sp>
    </p:spTree>
    <p:extLst>
      <p:ext uri="{BB962C8B-B14F-4D97-AF65-F5344CB8AC3E}">
        <p14:creationId xmlns:p14="http://schemas.microsoft.com/office/powerpoint/2010/main" val="2814864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E9477-590A-45ED-AF0F-26242A9F9117}"/>
              </a:ext>
            </a:extLst>
          </p:cNvPr>
          <p:cNvSpPr>
            <a:spLocks noGrp="1"/>
          </p:cNvSpPr>
          <p:nvPr>
            <p:ph type="title"/>
          </p:nvPr>
        </p:nvSpPr>
        <p:spPr/>
        <p:txBody>
          <a:bodyPr/>
          <a:lstStyle/>
          <a:p>
            <a:r>
              <a:rPr lang="en-US" dirty="0"/>
              <a:t>NSSI or Suicide Attempt? </a:t>
            </a:r>
          </a:p>
        </p:txBody>
      </p:sp>
      <p:sp>
        <p:nvSpPr>
          <p:cNvPr id="3" name="Content Placeholder 2">
            <a:extLst>
              <a:ext uri="{FF2B5EF4-FFF2-40B4-BE49-F238E27FC236}">
                <a16:creationId xmlns:a16="http://schemas.microsoft.com/office/drawing/2014/main" id="{D59D7FA8-6D48-4988-BF0A-8AB3EE7631D1}"/>
              </a:ext>
            </a:extLst>
          </p:cNvPr>
          <p:cNvSpPr>
            <a:spLocks noGrp="1"/>
          </p:cNvSpPr>
          <p:nvPr>
            <p:ph idx="1"/>
          </p:nvPr>
        </p:nvSpPr>
        <p:spPr/>
        <p:txBody>
          <a:bodyPr>
            <a:normAutofit/>
          </a:bodyPr>
          <a:lstStyle/>
          <a:p>
            <a:r>
              <a:rPr lang="en-US" sz="3600" dirty="0"/>
              <a:t>The key distinction between a suicide attempt and NSSI is the intent underlying the act. </a:t>
            </a:r>
          </a:p>
          <a:p>
            <a:r>
              <a:rPr lang="en-US" sz="3600" dirty="0"/>
              <a:t>In NSSI, the person’s intent is to feel better in some way. </a:t>
            </a:r>
          </a:p>
          <a:p>
            <a:r>
              <a:rPr lang="en-US" sz="3600" dirty="0"/>
              <a:t>In a suicide attempt, the person has at least some intent to die, even if considerable ambivalence is present.  </a:t>
            </a:r>
          </a:p>
          <a:p>
            <a:endParaRPr lang="en-US" sz="3600" dirty="0"/>
          </a:p>
        </p:txBody>
      </p:sp>
    </p:spTree>
    <p:extLst>
      <p:ext uri="{BB962C8B-B14F-4D97-AF65-F5344CB8AC3E}">
        <p14:creationId xmlns:p14="http://schemas.microsoft.com/office/powerpoint/2010/main" val="1108680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4702A-BD5F-4FFC-BA41-898DA43D4236}"/>
              </a:ext>
            </a:extLst>
          </p:cNvPr>
          <p:cNvSpPr>
            <a:spLocks noGrp="1"/>
          </p:cNvSpPr>
          <p:nvPr>
            <p:ph type="title"/>
          </p:nvPr>
        </p:nvSpPr>
        <p:spPr/>
        <p:txBody>
          <a:bodyPr/>
          <a:lstStyle/>
          <a:p>
            <a:r>
              <a:rPr lang="en-US" dirty="0"/>
              <a:t>Assessment of NSSI </a:t>
            </a:r>
          </a:p>
        </p:txBody>
      </p:sp>
      <p:sp>
        <p:nvSpPr>
          <p:cNvPr id="3" name="Content Placeholder 2">
            <a:extLst>
              <a:ext uri="{FF2B5EF4-FFF2-40B4-BE49-F238E27FC236}">
                <a16:creationId xmlns:a16="http://schemas.microsoft.com/office/drawing/2014/main" id="{5D5DEEAC-10EB-4D6A-B40B-A6A1036C794C}"/>
              </a:ext>
            </a:extLst>
          </p:cNvPr>
          <p:cNvSpPr>
            <a:spLocks noGrp="1"/>
          </p:cNvSpPr>
          <p:nvPr>
            <p:ph idx="1"/>
          </p:nvPr>
        </p:nvSpPr>
        <p:spPr/>
        <p:txBody>
          <a:bodyPr>
            <a:normAutofit/>
          </a:bodyPr>
          <a:lstStyle/>
          <a:p>
            <a:r>
              <a:rPr lang="en-US" sz="2800" dirty="0"/>
              <a:t>Physical Examination</a:t>
            </a:r>
          </a:p>
          <a:p>
            <a:pPr lvl="1"/>
            <a:r>
              <a:rPr lang="en-US" sz="2600" dirty="0"/>
              <a:t>Signs of infection?</a:t>
            </a:r>
          </a:p>
          <a:p>
            <a:pPr lvl="1"/>
            <a:r>
              <a:rPr lang="en-US" sz="2600" dirty="0"/>
              <a:t>Tetanus Vaccine Status</a:t>
            </a:r>
          </a:p>
          <a:p>
            <a:pPr lvl="1"/>
            <a:r>
              <a:rPr lang="en-US" sz="2600" dirty="0"/>
              <a:t>Necessity of Somatic Treatment</a:t>
            </a:r>
          </a:p>
          <a:p>
            <a:r>
              <a:rPr lang="en-US" sz="2800" dirty="0"/>
              <a:t>Taking the History </a:t>
            </a:r>
          </a:p>
        </p:txBody>
      </p:sp>
    </p:spTree>
    <p:extLst>
      <p:ext uri="{BB962C8B-B14F-4D97-AF65-F5344CB8AC3E}">
        <p14:creationId xmlns:p14="http://schemas.microsoft.com/office/powerpoint/2010/main" val="1348843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“What” of Cutting</a:t>
            </a:r>
          </a:p>
        </p:txBody>
      </p:sp>
      <p:sp>
        <p:nvSpPr>
          <p:cNvPr id="3" name="Content Placeholder 2"/>
          <p:cNvSpPr>
            <a:spLocks noGrp="1"/>
          </p:cNvSpPr>
          <p:nvPr>
            <p:ph idx="1"/>
          </p:nvPr>
        </p:nvSpPr>
        <p:spPr>
          <a:xfrm>
            <a:off x="302895" y="1550504"/>
            <a:ext cx="11027712" cy="4970218"/>
          </a:xfrm>
        </p:spPr>
        <p:txBody>
          <a:bodyPr>
            <a:normAutofit/>
          </a:bodyPr>
          <a:lstStyle/>
          <a:p>
            <a:r>
              <a:rPr lang="en-US" sz="2400" dirty="0"/>
              <a:t>When did it start?</a:t>
            </a:r>
          </a:p>
          <a:p>
            <a:r>
              <a:rPr lang="en-US" sz="2400" dirty="0"/>
              <a:t>How do you self-harm?</a:t>
            </a:r>
          </a:p>
          <a:p>
            <a:pPr lvl="1"/>
            <a:r>
              <a:rPr lang="en-US" sz="2400" b="1" dirty="0"/>
              <a:t>Cutting?  Burning?  Scratching?  Purging?  Using drugs?  How many different ways?</a:t>
            </a:r>
          </a:p>
          <a:p>
            <a:pPr lvl="1"/>
            <a:r>
              <a:rPr lang="en-US" sz="2400" b="1" dirty="0"/>
              <a:t>How often?</a:t>
            </a:r>
          </a:p>
          <a:p>
            <a:pPr lvl="1"/>
            <a:r>
              <a:rPr lang="en-US" sz="2400" dirty="0"/>
              <a:t>Where do you self-harm?</a:t>
            </a:r>
          </a:p>
          <a:p>
            <a:pPr lvl="1"/>
            <a:r>
              <a:rPr lang="en-US" sz="2400" dirty="0"/>
              <a:t>With what?</a:t>
            </a:r>
          </a:p>
          <a:p>
            <a:pPr lvl="1"/>
            <a:r>
              <a:rPr lang="en-US" sz="2400" b="1" dirty="0"/>
              <a:t>Ask to see scars</a:t>
            </a:r>
          </a:p>
          <a:p>
            <a:r>
              <a:rPr lang="en-US" sz="2400" b="1" dirty="0"/>
              <a:t>Who knows?</a:t>
            </a:r>
          </a:p>
          <a:p>
            <a:pPr lvl="1"/>
            <a:r>
              <a:rPr lang="en-US" sz="2400" b="1" dirty="0"/>
              <a:t>How do those people feel about it?</a:t>
            </a:r>
          </a:p>
          <a:p>
            <a:pPr lvl="1"/>
            <a:r>
              <a:rPr lang="en-US" sz="2400" b="1" dirty="0"/>
              <a:t>What do your parents know about your self-harm?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“Why” of Cutting</a:t>
            </a:r>
          </a:p>
        </p:txBody>
      </p:sp>
      <p:sp>
        <p:nvSpPr>
          <p:cNvPr id="3" name="Content Placeholder 2"/>
          <p:cNvSpPr>
            <a:spLocks noGrp="1"/>
          </p:cNvSpPr>
          <p:nvPr>
            <p:ph idx="1"/>
          </p:nvPr>
        </p:nvSpPr>
        <p:spPr/>
        <p:txBody>
          <a:bodyPr>
            <a:normAutofit/>
          </a:bodyPr>
          <a:lstStyle/>
          <a:p>
            <a:r>
              <a:rPr lang="en-US" sz="3200" dirty="0"/>
              <a:t>In general, how are you feeling before you cut?</a:t>
            </a:r>
          </a:p>
          <a:p>
            <a:r>
              <a:rPr lang="en-US" sz="3200" b="1" dirty="0"/>
              <a:t>What does it do for you?</a:t>
            </a:r>
          </a:p>
          <a:p>
            <a:pPr lvl="1"/>
            <a:r>
              <a:rPr lang="en-US" sz="3200" b="1" dirty="0"/>
              <a:t>Does it help you feel more or less of a particular emotion?</a:t>
            </a:r>
          </a:p>
          <a:p>
            <a:r>
              <a:rPr lang="en-US" sz="3200" dirty="0"/>
              <a:t>How do other people react to your cutting?</a:t>
            </a:r>
          </a:p>
          <a:p>
            <a:pPr lvl="1"/>
            <a:r>
              <a:rPr lang="en-US" sz="3200" dirty="0"/>
              <a:t>How do you feel about that reaction?</a:t>
            </a:r>
          </a:p>
          <a:p>
            <a:r>
              <a:rPr lang="en-US" sz="3200" dirty="0"/>
              <a:t>How “well” does it work?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“What Next” of Cutting</a:t>
            </a:r>
          </a:p>
        </p:txBody>
      </p:sp>
      <p:sp>
        <p:nvSpPr>
          <p:cNvPr id="3" name="Content Placeholder 2"/>
          <p:cNvSpPr>
            <a:spLocks noGrp="1"/>
          </p:cNvSpPr>
          <p:nvPr>
            <p:ph idx="1"/>
          </p:nvPr>
        </p:nvSpPr>
        <p:spPr/>
        <p:txBody>
          <a:bodyPr>
            <a:normAutofit/>
          </a:bodyPr>
          <a:lstStyle/>
          <a:p>
            <a:r>
              <a:rPr lang="en-US" sz="2800" b="1" u="sng" dirty="0"/>
              <a:t>Assess suicidality (self-harm may not be a suicide attempt, but the person self-harming may still be suicidal)</a:t>
            </a:r>
          </a:p>
          <a:p>
            <a:pPr lvl="1"/>
            <a:r>
              <a:rPr lang="en-US" sz="2600" i="1" dirty="0"/>
              <a:t>How much did you want to die when you hurt yourself?</a:t>
            </a:r>
          </a:p>
          <a:p>
            <a:pPr lvl="1"/>
            <a:r>
              <a:rPr lang="en-US" sz="2600" i="1" dirty="0"/>
              <a:t>What did you want to happen when you hurt yourself?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4BD212-3864-40D3-9A2F-1B7236D511CD}"/>
              </a:ext>
            </a:extLst>
          </p:cNvPr>
          <p:cNvSpPr>
            <a:spLocks noGrp="1"/>
          </p:cNvSpPr>
          <p:nvPr>
            <p:ph type="title"/>
          </p:nvPr>
        </p:nvSpPr>
        <p:spPr/>
        <p:txBody>
          <a:bodyPr/>
          <a:lstStyle/>
          <a:p>
            <a:r>
              <a:rPr lang="en-US" dirty="0"/>
              <a:t>NSSI and Suicide</a:t>
            </a:r>
          </a:p>
        </p:txBody>
      </p:sp>
      <p:sp>
        <p:nvSpPr>
          <p:cNvPr id="5" name="Text Placeholder 4">
            <a:extLst>
              <a:ext uri="{FF2B5EF4-FFF2-40B4-BE49-F238E27FC236}">
                <a16:creationId xmlns:a16="http://schemas.microsoft.com/office/drawing/2014/main" id="{94AC3164-EF8C-4852-8F63-935D8369CD26}"/>
              </a:ext>
            </a:extLst>
          </p:cNvPr>
          <p:cNvSpPr>
            <a:spLocks noGrp="1"/>
          </p:cNvSpPr>
          <p:nvPr>
            <p:ph type="body" idx="1"/>
          </p:nvPr>
        </p:nvSpPr>
        <p:spPr/>
        <p:txBody>
          <a:bodyPr/>
          <a:lstStyle/>
          <a:p>
            <a:r>
              <a:rPr lang="en-US" dirty="0"/>
              <a:t>Just how worried should we be?</a:t>
            </a:r>
          </a:p>
        </p:txBody>
      </p:sp>
    </p:spTree>
    <p:extLst>
      <p:ext uri="{BB962C8B-B14F-4D97-AF65-F5344CB8AC3E}">
        <p14:creationId xmlns:p14="http://schemas.microsoft.com/office/powerpoint/2010/main" val="3361389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36A18-C217-48A9-8C62-448232C84EC2}"/>
              </a:ext>
            </a:extLst>
          </p:cNvPr>
          <p:cNvSpPr>
            <a:spLocks noGrp="1"/>
          </p:cNvSpPr>
          <p:nvPr>
            <p:ph type="title"/>
          </p:nvPr>
        </p:nvSpPr>
        <p:spPr/>
        <p:txBody>
          <a:bodyPr>
            <a:normAutofit/>
          </a:bodyPr>
          <a:lstStyle/>
          <a:p>
            <a:r>
              <a:rPr lang="en-US" sz="3600" dirty="0"/>
              <a:t>Who We Are – Maryland BHIPP</a:t>
            </a:r>
          </a:p>
        </p:txBody>
      </p:sp>
      <p:sp>
        <p:nvSpPr>
          <p:cNvPr id="5" name="Rectangle 4">
            <a:extLst>
              <a:ext uri="{FF2B5EF4-FFF2-40B4-BE49-F238E27FC236}">
                <a16:creationId xmlns:a16="http://schemas.microsoft.com/office/drawing/2014/main" id="{78A84612-DD9B-4E5B-94A9-FC4D18CCA872}"/>
              </a:ext>
            </a:extLst>
          </p:cNvPr>
          <p:cNvSpPr/>
          <p:nvPr/>
        </p:nvSpPr>
        <p:spPr>
          <a:xfrm>
            <a:off x="5397387" y="1674673"/>
            <a:ext cx="6311787" cy="424731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Offering support to emergency medicine and pediatric primary care professionals through free: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Telephone consultation (855-MD-BHIPP)</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Resource &amp; referral support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Training &amp; education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Regionally specific social work co-location (Salisbury University and Morgan State University)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Project ECHO®</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Direct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Telespsychiatry</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&amp;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Telecounseling</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Services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Care coordination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BB3F87AA-8841-4D6A-8F4B-1D90D131CA07}"/>
              </a:ext>
            </a:extLst>
          </p:cNvPr>
          <p:cNvPicPr>
            <a:picLocks noGrp="1" noChangeAspect="1"/>
          </p:cNvPicPr>
          <p:nvPr>
            <p:ph idx="1"/>
          </p:nvPr>
        </p:nvPicPr>
        <p:blipFill>
          <a:blip r:embed="rId3"/>
          <a:stretch>
            <a:fillRect/>
          </a:stretch>
        </p:blipFill>
        <p:spPr>
          <a:xfrm>
            <a:off x="482826" y="1957287"/>
            <a:ext cx="4720954" cy="4281672"/>
          </a:xfrm>
          <a:prstGeom prst="rect">
            <a:avLst/>
          </a:prstGeom>
        </p:spPr>
      </p:pic>
    </p:spTree>
    <p:extLst>
      <p:ext uri="{BB962C8B-B14F-4D97-AF65-F5344CB8AC3E}">
        <p14:creationId xmlns:p14="http://schemas.microsoft.com/office/powerpoint/2010/main" val="1463260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AF893-FB9B-4D78-AD64-B1F578C205CD}"/>
              </a:ext>
            </a:extLst>
          </p:cNvPr>
          <p:cNvSpPr>
            <a:spLocks noGrp="1"/>
          </p:cNvSpPr>
          <p:nvPr>
            <p:ph type="title"/>
          </p:nvPr>
        </p:nvSpPr>
        <p:spPr/>
        <p:txBody>
          <a:bodyPr/>
          <a:lstStyle/>
          <a:p>
            <a:r>
              <a:rPr lang="en-US" dirty="0"/>
              <a:t>Self-harm and suicide</a:t>
            </a:r>
          </a:p>
        </p:txBody>
      </p:sp>
      <p:sp>
        <p:nvSpPr>
          <p:cNvPr id="3" name="Content Placeholder 2">
            <a:extLst>
              <a:ext uri="{FF2B5EF4-FFF2-40B4-BE49-F238E27FC236}">
                <a16:creationId xmlns:a16="http://schemas.microsoft.com/office/drawing/2014/main" id="{70EA652B-959A-4B99-9753-1EC0471ED8B8}"/>
              </a:ext>
            </a:extLst>
          </p:cNvPr>
          <p:cNvSpPr>
            <a:spLocks noGrp="1"/>
          </p:cNvSpPr>
          <p:nvPr>
            <p:ph idx="1"/>
          </p:nvPr>
        </p:nvSpPr>
        <p:spPr>
          <a:xfrm>
            <a:off x="646294" y="1589848"/>
            <a:ext cx="11029616" cy="3678303"/>
          </a:xfrm>
        </p:spPr>
        <p:txBody>
          <a:bodyPr>
            <a:normAutofit/>
          </a:bodyPr>
          <a:lstStyle/>
          <a:p>
            <a:r>
              <a:rPr lang="en-US" sz="3200" dirty="0"/>
              <a:t>Predictors of self-harm and suicide attempts:</a:t>
            </a:r>
          </a:p>
          <a:p>
            <a:pPr lvl="1"/>
            <a:r>
              <a:rPr lang="en-US" sz="2800" dirty="0"/>
              <a:t>Multiple methods of self-injury</a:t>
            </a:r>
          </a:p>
          <a:p>
            <a:pPr lvl="1"/>
            <a:r>
              <a:rPr lang="en-US" sz="2800" dirty="0"/>
              <a:t>Hopelessness</a:t>
            </a:r>
          </a:p>
          <a:p>
            <a:pPr lvl="1"/>
            <a:r>
              <a:rPr lang="en-US" sz="2800" dirty="0"/>
              <a:t>Parental conflict</a:t>
            </a:r>
          </a:p>
          <a:p>
            <a:pPr lvl="1"/>
            <a:r>
              <a:rPr lang="en-US" sz="2800" b="1" dirty="0"/>
              <a:t>Depressive symptoms</a:t>
            </a:r>
          </a:p>
        </p:txBody>
      </p:sp>
      <p:sp>
        <p:nvSpPr>
          <p:cNvPr id="5" name="Rectangle 4">
            <a:extLst>
              <a:ext uri="{FF2B5EF4-FFF2-40B4-BE49-F238E27FC236}">
                <a16:creationId xmlns:a16="http://schemas.microsoft.com/office/drawing/2014/main" id="{E410BE00-33C0-47BE-A26A-B3099FCA388D}"/>
              </a:ext>
            </a:extLst>
          </p:cNvPr>
          <p:cNvSpPr/>
          <p:nvPr/>
        </p:nvSpPr>
        <p:spPr>
          <a:xfrm>
            <a:off x="274608" y="5643141"/>
            <a:ext cx="6907427" cy="954107"/>
          </a:xfrm>
          <a:prstGeom prst="rect">
            <a:avLst/>
          </a:prstGeom>
        </p:spPr>
        <p:txBody>
          <a:bodyPr wrap="square">
            <a:spAutoFit/>
          </a:bodyPr>
          <a:lstStyle/>
          <a:p>
            <a:r>
              <a:rPr lang="en-US" sz="1400" dirty="0" err="1"/>
              <a:t>Asarnow</a:t>
            </a:r>
            <a:r>
              <a:rPr lang="en-US" sz="1400" dirty="0"/>
              <a:t>, J. R., Porta, G., </a:t>
            </a:r>
            <a:r>
              <a:rPr lang="en-US" sz="1400" dirty="0" err="1"/>
              <a:t>Spirito</a:t>
            </a:r>
            <a:r>
              <a:rPr lang="en-US" sz="1400" dirty="0"/>
              <a:t>, A., Emslie, G., Clarke, G., Wagner, K. D., ... &amp; Mayes, T. (2011). Suicide attempts and </a:t>
            </a:r>
            <a:r>
              <a:rPr lang="en-US" sz="1400" dirty="0" err="1"/>
              <a:t>nonsuicidal</a:t>
            </a:r>
            <a:r>
              <a:rPr lang="en-US" sz="1400" dirty="0"/>
              <a:t> self-injury in the treatment of resistant depression in adolescents: findings from the TORDIA study. </a:t>
            </a:r>
            <a:r>
              <a:rPr lang="en-US" sz="1400" i="1" dirty="0"/>
              <a:t>Journal of the American Academy of Child &amp; Adolescent Psychiatry</a:t>
            </a:r>
            <a:r>
              <a:rPr lang="en-US" sz="1400" dirty="0"/>
              <a:t>, 50(8), 772-781.</a:t>
            </a:r>
          </a:p>
        </p:txBody>
      </p:sp>
    </p:spTree>
    <p:extLst>
      <p:ext uri="{BB962C8B-B14F-4D97-AF65-F5344CB8AC3E}">
        <p14:creationId xmlns:p14="http://schemas.microsoft.com/office/powerpoint/2010/main" val="3559561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2EC6DCD-347A-40F0-A76B-49F45B839058}"/>
              </a:ext>
            </a:extLst>
          </p:cNvPr>
          <p:cNvSpPr>
            <a:spLocks noGrp="1"/>
          </p:cNvSpPr>
          <p:nvPr>
            <p:ph type="title"/>
          </p:nvPr>
        </p:nvSpPr>
        <p:spPr>
          <a:xfrm>
            <a:off x="394594" y="282290"/>
            <a:ext cx="11029950" cy="1014413"/>
          </a:xfrm>
        </p:spPr>
        <p:txBody>
          <a:bodyPr/>
          <a:lstStyle/>
          <a:p>
            <a:r>
              <a:rPr lang="en-US" dirty="0"/>
              <a:t>Self-harm and suicide</a:t>
            </a: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70772" y="1795219"/>
            <a:ext cx="4359497" cy="4174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a:extLst>
              <a:ext uri="{FF2B5EF4-FFF2-40B4-BE49-F238E27FC236}">
                <a16:creationId xmlns:a16="http://schemas.microsoft.com/office/drawing/2014/main" id="{008747D3-E9D3-4C45-AE17-48BE07B30133}"/>
              </a:ext>
            </a:extLst>
          </p:cNvPr>
          <p:cNvSpPr txBox="1">
            <a:spLocks/>
          </p:cNvSpPr>
          <p:nvPr/>
        </p:nvSpPr>
        <p:spPr>
          <a:xfrm>
            <a:off x="5442751" y="1521447"/>
            <a:ext cx="5591008" cy="4261535"/>
          </a:xfrm>
          <a:prstGeom prst="rect">
            <a:avLst/>
          </a:prstGeom>
        </p:spPr>
        <p:txBody>
          <a:bodyPr vert="horz" lIns="91440" tIns="45720" rIns="91440" bIns="45720" rtlCol="0" anchor="ctr">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2400" dirty="0">
                <a:solidFill>
                  <a:schemeClr val="tx1"/>
                </a:solidFill>
              </a:rPr>
              <a:t>Study of depressed adolescents on SSRI treatment</a:t>
            </a:r>
          </a:p>
          <a:p>
            <a:r>
              <a:rPr lang="en-US" sz="2400" dirty="0">
                <a:solidFill>
                  <a:schemeClr val="tx1"/>
                </a:solidFill>
              </a:rPr>
              <a:t>Six months after assessment:</a:t>
            </a:r>
          </a:p>
          <a:p>
            <a:pPr lvl="1"/>
            <a:r>
              <a:rPr lang="en-US" sz="2400" dirty="0">
                <a:solidFill>
                  <a:schemeClr val="tx1"/>
                </a:solidFill>
              </a:rPr>
              <a:t>No history of self-harm</a:t>
            </a:r>
          </a:p>
          <a:p>
            <a:pPr lvl="2"/>
            <a:r>
              <a:rPr lang="en-US" sz="2400" dirty="0">
                <a:solidFill>
                  <a:schemeClr val="tx1"/>
                </a:solidFill>
              </a:rPr>
              <a:t>1 in 5 self-harm </a:t>
            </a:r>
          </a:p>
          <a:p>
            <a:pPr lvl="2"/>
            <a:r>
              <a:rPr lang="en-US" sz="2400" dirty="0">
                <a:solidFill>
                  <a:schemeClr val="tx1"/>
                </a:solidFill>
              </a:rPr>
              <a:t>1 in 5 attempt suicide</a:t>
            </a:r>
          </a:p>
          <a:p>
            <a:pPr lvl="1"/>
            <a:r>
              <a:rPr lang="en-US" sz="2400" dirty="0">
                <a:solidFill>
                  <a:schemeClr val="tx1"/>
                </a:solidFill>
              </a:rPr>
              <a:t>History of self-harm</a:t>
            </a:r>
          </a:p>
          <a:p>
            <a:pPr lvl="2"/>
            <a:r>
              <a:rPr lang="en-US" sz="2400" dirty="0">
                <a:solidFill>
                  <a:schemeClr val="tx1"/>
                </a:solidFill>
              </a:rPr>
              <a:t>3x risk of self-harming again</a:t>
            </a:r>
          </a:p>
          <a:p>
            <a:pPr lvl="2"/>
            <a:r>
              <a:rPr lang="en-US" sz="2400" dirty="0">
                <a:solidFill>
                  <a:schemeClr val="tx1"/>
                </a:solidFill>
              </a:rPr>
              <a:t>2x risk of suicide attempt</a:t>
            </a:r>
          </a:p>
        </p:txBody>
      </p:sp>
      <p:sp>
        <p:nvSpPr>
          <p:cNvPr id="2" name="Rectangle 1">
            <a:extLst>
              <a:ext uri="{FF2B5EF4-FFF2-40B4-BE49-F238E27FC236}">
                <a16:creationId xmlns:a16="http://schemas.microsoft.com/office/drawing/2014/main" id="{AB1AEE7F-78C0-4463-BD98-722AB73EFCC4}"/>
              </a:ext>
            </a:extLst>
          </p:cNvPr>
          <p:cNvSpPr/>
          <p:nvPr/>
        </p:nvSpPr>
        <p:spPr>
          <a:xfrm>
            <a:off x="0" y="6155844"/>
            <a:ext cx="7217546" cy="600164"/>
          </a:xfrm>
          <a:prstGeom prst="rect">
            <a:avLst/>
          </a:prstGeom>
        </p:spPr>
        <p:txBody>
          <a:bodyPr wrap="square">
            <a:spAutoFit/>
          </a:bodyPr>
          <a:lstStyle/>
          <a:p>
            <a:r>
              <a:rPr lang="en-US" sz="1100" dirty="0"/>
              <a:t>Wilkinson, P., Kelvin, R., Roberts, C., </a:t>
            </a:r>
            <a:r>
              <a:rPr lang="en-US" sz="1100" dirty="0" err="1"/>
              <a:t>Dubicka</a:t>
            </a:r>
            <a:r>
              <a:rPr lang="en-US" sz="1100" dirty="0"/>
              <a:t>, B., &amp; Goodyer, I. (2011). Clinical and psychosocial predictors of suicide attempts and </a:t>
            </a:r>
            <a:r>
              <a:rPr lang="en-US" sz="1100" dirty="0" err="1"/>
              <a:t>nonsuicidal</a:t>
            </a:r>
            <a:r>
              <a:rPr lang="en-US" sz="1100" dirty="0"/>
              <a:t> self-injury in the Adolescent Depression Antidepressants and Psychotherapy Trial (ADAPT). </a:t>
            </a:r>
            <a:r>
              <a:rPr lang="en-US" sz="1100" i="1" dirty="0"/>
              <a:t>American Journal of Psychiatry</a:t>
            </a:r>
            <a:r>
              <a:rPr lang="en-US" sz="1100" dirty="0"/>
              <a:t>.</a:t>
            </a:r>
          </a:p>
        </p:txBody>
      </p:sp>
    </p:spTree>
    <p:extLst>
      <p:ext uri="{BB962C8B-B14F-4D97-AF65-F5344CB8AC3E}">
        <p14:creationId xmlns:p14="http://schemas.microsoft.com/office/powerpoint/2010/main" val="1666741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Take-Home Points</a:t>
            </a:r>
          </a:p>
        </p:txBody>
      </p:sp>
      <p:sp>
        <p:nvSpPr>
          <p:cNvPr id="3" name="Content Placeholder 2"/>
          <p:cNvSpPr>
            <a:spLocks noGrp="1"/>
          </p:cNvSpPr>
          <p:nvPr>
            <p:ph sz="half" idx="1"/>
          </p:nvPr>
        </p:nvSpPr>
        <p:spPr>
          <a:xfrm>
            <a:off x="581194" y="1686466"/>
            <a:ext cx="5422390" cy="4359228"/>
          </a:xfrm>
        </p:spPr>
        <p:txBody>
          <a:bodyPr>
            <a:normAutofit/>
          </a:bodyPr>
          <a:lstStyle/>
          <a:p>
            <a:pPr marL="0" indent="0">
              <a:buNone/>
            </a:pPr>
            <a:r>
              <a:rPr lang="en-US" sz="2000" dirty="0" err="1"/>
              <a:t>Whats</a:t>
            </a:r>
            <a:endParaRPr lang="en-US" sz="2000" dirty="0"/>
          </a:p>
          <a:p>
            <a:r>
              <a:rPr lang="en-US" sz="2000" dirty="0"/>
              <a:t>Cutting alone doesn't tell us everything about diagnosis</a:t>
            </a:r>
          </a:p>
          <a:p>
            <a:r>
              <a:rPr lang="en-US" sz="2000" dirty="0"/>
              <a:t>Kids who cut rarely engage in more than 10 discrete episodes in their lives</a:t>
            </a:r>
          </a:p>
          <a:p>
            <a:r>
              <a:rPr lang="en-US" sz="2000" dirty="0"/>
              <a:t>Kids who self-harm struggle more with strong emotions </a:t>
            </a:r>
          </a:p>
          <a:p>
            <a:r>
              <a:rPr lang="en-US" sz="2000" dirty="0"/>
              <a:t>Kids who self-harm can have poor social judgment</a:t>
            </a:r>
          </a:p>
          <a:p>
            <a:r>
              <a:rPr lang="en-US" sz="2000" dirty="0"/>
              <a:t>Non-suicidal self injury is strongly associated with future suicide attempts</a:t>
            </a:r>
          </a:p>
        </p:txBody>
      </p:sp>
      <p:sp>
        <p:nvSpPr>
          <p:cNvPr id="4" name="Content Placeholder 3">
            <a:extLst>
              <a:ext uri="{FF2B5EF4-FFF2-40B4-BE49-F238E27FC236}">
                <a16:creationId xmlns:a16="http://schemas.microsoft.com/office/drawing/2014/main" id="{68CBDB49-FCAC-41A2-B8B2-7705CF8AC503}"/>
              </a:ext>
            </a:extLst>
          </p:cNvPr>
          <p:cNvSpPr>
            <a:spLocks noGrp="1"/>
          </p:cNvSpPr>
          <p:nvPr>
            <p:ph sz="half" idx="2"/>
          </p:nvPr>
        </p:nvSpPr>
        <p:spPr>
          <a:xfrm>
            <a:off x="6188418" y="1402380"/>
            <a:ext cx="5422392" cy="4359228"/>
          </a:xfrm>
        </p:spPr>
        <p:txBody>
          <a:bodyPr>
            <a:normAutofit/>
          </a:bodyPr>
          <a:lstStyle/>
          <a:p>
            <a:pPr marL="0" indent="0">
              <a:buNone/>
            </a:pPr>
            <a:r>
              <a:rPr lang="en-US" sz="2000" dirty="0"/>
              <a:t>Whys</a:t>
            </a:r>
          </a:p>
          <a:p>
            <a:pPr lvl="1"/>
            <a:r>
              <a:rPr lang="en-US" sz="2000" dirty="0"/>
              <a:t>Most kids typically self-harm to make a feeling go away</a:t>
            </a:r>
          </a:p>
          <a:p>
            <a:pPr lvl="1"/>
            <a:r>
              <a:rPr lang="en-US" sz="2000" dirty="0"/>
              <a:t>Self-harm is rarely “for attention”</a:t>
            </a:r>
          </a:p>
          <a:p>
            <a:pPr marL="0" indent="0">
              <a:buNone/>
            </a:pPr>
            <a:r>
              <a:rPr lang="en-US" sz="2000" dirty="0"/>
              <a:t>What </a:t>
            </a:r>
            <a:r>
              <a:rPr lang="en-US" sz="2000" dirty="0" err="1"/>
              <a:t>nows</a:t>
            </a:r>
            <a:endParaRPr lang="en-US" sz="2000" dirty="0"/>
          </a:p>
          <a:p>
            <a:pPr lvl="1"/>
            <a:r>
              <a:rPr lang="en-US" sz="2000" dirty="0"/>
              <a:t>Assess suicidality</a:t>
            </a:r>
          </a:p>
          <a:p>
            <a:pPr lvl="1"/>
            <a:r>
              <a:rPr lang="en-US" sz="2000" dirty="0"/>
              <a:t>Determine the function of the self-harm</a:t>
            </a:r>
          </a:p>
          <a:p>
            <a:pPr lvl="1"/>
            <a:r>
              <a:rPr lang="en-US" sz="2000" dirty="0"/>
              <a:t>Identify comorbidities</a:t>
            </a:r>
          </a:p>
          <a:p>
            <a:pPr marL="0" indent="0">
              <a:buNone/>
            </a:pPr>
            <a:r>
              <a:rPr lang="en-US" sz="2000" dirty="0"/>
              <a:t>What next</a:t>
            </a:r>
          </a:p>
          <a:p>
            <a:pPr lvl="1"/>
            <a:r>
              <a:rPr lang="en-US" sz="2000" dirty="0"/>
              <a:t>Treatments work!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D08418-0636-4DA1-B581-9046A78676DF}"/>
              </a:ext>
            </a:extLst>
          </p:cNvPr>
          <p:cNvSpPr>
            <a:spLocks noGrp="1"/>
          </p:cNvSpPr>
          <p:nvPr>
            <p:ph type="title"/>
          </p:nvPr>
        </p:nvSpPr>
        <p:spPr/>
        <p:txBody>
          <a:bodyPr/>
          <a:lstStyle/>
          <a:p>
            <a:r>
              <a:rPr lang="en-US" dirty="0"/>
              <a:t>Youth Suicide: A Public Health Crisis </a:t>
            </a:r>
          </a:p>
        </p:txBody>
      </p:sp>
      <p:sp>
        <p:nvSpPr>
          <p:cNvPr id="6" name="Content Placeholder 5">
            <a:extLst>
              <a:ext uri="{FF2B5EF4-FFF2-40B4-BE49-F238E27FC236}">
                <a16:creationId xmlns:a16="http://schemas.microsoft.com/office/drawing/2014/main" id="{6D901E38-FEA8-4FB5-9740-0B265A664568}"/>
              </a:ext>
            </a:extLst>
          </p:cNvPr>
          <p:cNvSpPr>
            <a:spLocks noGrp="1"/>
          </p:cNvSpPr>
          <p:nvPr>
            <p:ph idx="1"/>
          </p:nvPr>
        </p:nvSpPr>
        <p:spPr/>
        <p:txBody>
          <a:bodyPr>
            <a:normAutofit/>
          </a:bodyPr>
          <a:lstStyle/>
          <a:p>
            <a:r>
              <a:rPr lang="en-US" sz="3200" dirty="0"/>
              <a:t>In the United States, youth suicide is a growing public health problem that contributes to health care costs, lost productivity, morbidity, and premature death.  </a:t>
            </a:r>
          </a:p>
          <a:p>
            <a:r>
              <a:rPr lang="en-US" sz="3200" dirty="0"/>
              <a:t>Suicide is preventable, and we all have a role in its prevention.</a:t>
            </a:r>
          </a:p>
        </p:txBody>
      </p:sp>
    </p:spTree>
    <p:extLst>
      <p:ext uri="{BB962C8B-B14F-4D97-AF65-F5344CB8AC3E}">
        <p14:creationId xmlns:p14="http://schemas.microsoft.com/office/powerpoint/2010/main" val="869381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CADEF-9BE2-4506-9B79-959A4631BB9E}"/>
              </a:ext>
            </a:extLst>
          </p:cNvPr>
          <p:cNvSpPr>
            <a:spLocks noGrp="1"/>
          </p:cNvSpPr>
          <p:nvPr>
            <p:ph type="title"/>
          </p:nvPr>
        </p:nvSpPr>
        <p:spPr/>
        <p:txBody>
          <a:bodyPr/>
          <a:lstStyle/>
          <a:p>
            <a:r>
              <a:rPr lang="en-US" dirty="0"/>
              <a:t>Suicidal Behavior-Definitions </a:t>
            </a:r>
          </a:p>
        </p:txBody>
      </p:sp>
      <p:sp>
        <p:nvSpPr>
          <p:cNvPr id="3" name="Content Placeholder 2">
            <a:extLst>
              <a:ext uri="{FF2B5EF4-FFF2-40B4-BE49-F238E27FC236}">
                <a16:creationId xmlns:a16="http://schemas.microsoft.com/office/drawing/2014/main" id="{682A4130-3812-49CA-97CF-1AD7094A753F}"/>
              </a:ext>
            </a:extLst>
          </p:cNvPr>
          <p:cNvSpPr>
            <a:spLocks noGrp="1"/>
          </p:cNvSpPr>
          <p:nvPr>
            <p:ph idx="1"/>
          </p:nvPr>
        </p:nvSpPr>
        <p:spPr/>
        <p:txBody>
          <a:bodyPr>
            <a:normAutofit/>
          </a:bodyPr>
          <a:lstStyle/>
          <a:p>
            <a:r>
              <a:rPr lang="en-US" sz="3200" dirty="0"/>
              <a:t>Suicidal Behavior Includes:</a:t>
            </a:r>
          </a:p>
          <a:p>
            <a:pPr lvl="1"/>
            <a:r>
              <a:rPr lang="en-US" sz="3000" dirty="0"/>
              <a:t>Suicidal Ideation: thinking about ending one’s life</a:t>
            </a:r>
          </a:p>
          <a:p>
            <a:pPr lvl="1"/>
            <a:r>
              <a:rPr lang="en-US" sz="3000" dirty="0"/>
              <a:t>Suicide Attempt: non-fatal suicidal behavior</a:t>
            </a:r>
          </a:p>
          <a:p>
            <a:pPr lvl="1"/>
            <a:r>
              <a:rPr lang="en-US" sz="3000" dirty="0"/>
              <a:t>Suicide: ending one’s life </a:t>
            </a:r>
          </a:p>
        </p:txBody>
      </p:sp>
    </p:spTree>
    <p:extLst>
      <p:ext uri="{BB962C8B-B14F-4D97-AF65-F5344CB8AC3E}">
        <p14:creationId xmlns:p14="http://schemas.microsoft.com/office/powerpoint/2010/main" val="3080735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78E2C-E424-40CD-8EA8-8683DA5B6D74}"/>
              </a:ext>
            </a:extLst>
          </p:cNvPr>
          <p:cNvSpPr>
            <a:spLocks noGrp="1"/>
          </p:cNvSpPr>
          <p:nvPr>
            <p:ph type="title"/>
          </p:nvPr>
        </p:nvSpPr>
        <p:spPr/>
        <p:txBody>
          <a:bodyPr/>
          <a:lstStyle/>
          <a:p>
            <a:r>
              <a:rPr lang="en-US" dirty="0"/>
              <a:t>Suicidal Behavior in the DSM-5TR</a:t>
            </a:r>
          </a:p>
        </p:txBody>
      </p:sp>
      <p:sp>
        <p:nvSpPr>
          <p:cNvPr id="3" name="Content Placeholder 2">
            <a:extLst>
              <a:ext uri="{FF2B5EF4-FFF2-40B4-BE49-F238E27FC236}">
                <a16:creationId xmlns:a16="http://schemas.microsoft.com/office/drawing/2014/main" id="{F1B65256-B3A7-4CA5-8A9B-46F2CC39B0FB}"/>
              </a:ext>
            </a:extLst>
          </p:cNvPr>
          <p:cNvSpPr>
            <a:spLocks noGrp="1"/>
          </p:cNvSpPr>
          <p:nvPr>
            <p:ph idx="1"/>
          </p:nvPr>
        </p:nvSpPr>
        <p:spPr>
          <a:xfrm>
            <a:off x="264693" y="1527858"/>
            <a:ext cx="11500567" cy="4001548"/>
          </a:xfrm>
        </p:spPr>
        <p:txBody>
          <a:bodyPr/>
          <a:lstStyle/>
          <a:p>
            <a:pPr algn="l"/>
            <a:r>
              <a:rPr lang="en-US" b="0" i="0" dirty="0">
                <a:solidFill>
                  <a:srgbClr val="000000"/>
                </a:solidFill>
                <a:effectLst/>
                <a:latin typeface="Georgia" panose="02040502050405020303" pitchFamily="18" charset="0"/>
              </a:rPr>
              <a:t>This category may be used for individuals who have engaged in potentially self-injurious behavior with at least some intent to die as a result of the act. Evidence of intent to end one’s life can be explicit or inferred from the behavior or circumstances. A suicide attempt may or may not result in actual self-injury. If the individual is dissuaded by another person or changes his or her mind before initiating the behavior, this category does not apply.</a:t>
            </a:r>
          </a:p>
          <a:p>
            <a:pPr algn="l"/>
            <a:r>
              <a:rPr lang="en-US" b="1" i="0" dirty="0">
                <a:solidFill>
                  <a:srgbClr val="000000"/>
                </a:solidFill>
                <a:effectLst/>
                <a:latin typeface="Georgia" panose="02040502050405020303" pitchFamily="18" charset="0"/>
              </a:rPr>
              <a:t>Current Suicidal Behavior</a:t>
            </a:r>
            <a:endParaRPr lang="en-US" b="0" i="0" dirty="0">
              <a:solidFill>
                <a:srgbClr val="000000"/>
              </a:solidFill>
              <a:effectLst/>
              <a:latin typeface="Georgia" panose="02040502050405020303" pitchFamily="18" charset="0"/>
            </a:endParaRPr>
          </a:p>
          <a:p>
            <a:pPr algn="l"/>
            <a:r>
              <a:rPr lang="en-US" b="1" i="0" dirty="0">
                <a:solidFill>
                  <a:srgbClr val="000000"/>
                </a:solidFill>
                <a:effectLst/>
                <a:latin typeface="Georgia" panose="02040502050405020303" pitchFamily="18" charset="0"/>
              </a:rPr>
              <a:t>(T14.91A) </a:t>
            </a:r>
            <a:r>
              <a:rPr lang="en-US" b="0" i="0" dirty="0">
                <a:solidFill>
                  <a:srgbClr val="000000"/>
                </a:solidFill>
                <a:effectLst/>
                <a:latin typeface="Georgia" panose="02040502050405020303" pitchFamily="18" charset="0"/>
              </a:rPr>
              <a:t>Initial encounter: If suicidal behavior is part of the initial encounter with the clinical presentation</a:t>
            </a:r>
          </a:p>
          <a:p>
            <a:pPr algn="l"/>
            <a:r>
              <a:rPr lang="en-US" b="1" i="0" dirty="0">
                <a:solidFill>
                  <a:srgbClr val="000000"/>
                </a:solidFill>
                <a:effectLst/>
                <a:latin typeface="Georgia" panose="02040502050405020303" pitchFamily="18" charset="0"/>
              </a:rPr>
              <a:t>(T14.91D) </a:t>
            </a:r>
            <a:r>
              <a:rPr lang="en-US" b="0" i="0" dirty="0">
                <a:solidFill>
                  <a:srgbClr val="000000"/>
                </a:solidFill>
                <a:effectLst/>
                <a:latin typeface="Georgia" panose="02040502050405020303" pitchFamily="18" charset="0"/>
              </a:rPr>
              <a:t>Subsequent encounter: If suicidal behavior is part of subsequent encounters with the clinical presentation</a:t>
            </a:r>
          </a:p>
          <a:p>
            <a:pPr algn="l"/>
            <a:r>
              <a:rPr lang="en-US" b="1" i="0" dirty="0">
                <a:solidFill>
                  <a:srgbClr val="000000"/>
                </a:solidFill>
                <a:effectLst/>
                <a:latin typeface="Georgia" panose="02040502050405020303" pitchFamily="18" charset="0"/>
              </a:rPr>
              <a:t>(Z91.51) History of </a:t>
            </a:r>
            <a:r>
              <a:rPr lang="en-US" b="1" i="0">
                <a:solidFill>
                  <a:srgbClr val="000000"/>
                </a:solidFill>
                <a:effectLst/>
                <a:latin typeface="Georgia" panose="02040502050405020303" pitchFamily="18" charset="0"/>
              </a:rPr>
              <a:t>Suicidal Behavior: </a:t>
            </a:r>
            <a:r>
              <a:rPr lang="en-US" b="0" i="0">
                <a:solidFill>
                  <a:srgbClr val="000000"/>
                </a:solidFill>
                <a:effectLst/>
                <a:latin typeface="Georgia" panose="02040502050405020303" pitchFamily="18" charset="0"/>
              </a:rPr>
              <a:t>If </a:t>
            </a:r>
            <a:r>
              <a:rPr lang="en-US" b="0" i="0" dirty="0">
                <a:solidFill>
                  <a:srgbClr val="000000"/>
                </a:solidFill>
                <a:effectLst/>
                <a:latin typeface="Georgia" panose="02040502050405020303" pitchFamily="18" charset="0"/>
              </a:rPr>
              <a:t>suicidal behavior has occurred during the individual’s lifetime</a:t>
            </a:r>
          </a:p>
          <a:p>
            <a:endParaRPr lang="en-US" dirty="0"/>
          </a:p>
        </p:txBody>
      </p:sp>
      <p:sp>
        <p:nvSpPr>
          <p:cNvPr id="4" name="TextBox 3">
            <a:extLst>
              <a:ext uri="{FF2B5EF4-FFF2-40B4-BE49-F238E27FC236}">
                <a16:creationId xmlns:a16="http://schemas.microsoft.com/office/drawing/2014/main" id="{40911638-7BC3-444F-B4A4-F0EB3E314496}"/>
              </a:ext>
            </a:extLst>
          </p:cNvPr>
          <p:cNvSpPr txBox="1"/>
          <p:nvPr/>
        </p:nvSpPr>
        <p:spPr>
          <a:xfrm>
            <a:off x="480370" y="6183114"/>
            <a:ext cx="1770036" cy="369332"/>
          </a:xfrm>
          <a:prstGeom prst="rect">
            <a:avLst/>
          </a:prstGeom>
          <a:noFill/>
        </p:spPr>
        <p:txBody>
          <a:bodyPr wrap="none" rtlCol="0">
            <a:spAutoFit/>
          </a:bodyPr>
          <a:lstStyle/>
          <a:p>
            <a:r>
              <a:rPr lang="en-US" dirty="0"/>
              <a:t>DSM-5 TR (2022)</a:t>
            </a:r>
          </a:p>
        </p:txBody>
      </p:sp>
    </p:spTree>
    <p:extLst>
      <p:ext uri="{BB962C8B-B14F-4D97-AF65-F5344CB8AC3E}">
        <p14:creationId xmlns:p14="http://schemas.microsoft.com/office/powerpoint/2010/main" val="1648567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65B92B9C-DBC7-4BDC-9694-B3AAFA954C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658" y="188938"/>
            <a:ext cx="11574683" cy="5497479"/>
          </a:xfrm>
          <a:noFill/>
        </p:spPr>
      </p:pic>
      <p:sp>
        <p:nvSpPr>
          <p:cNvPr id="6" name="TextBox 5">
            <a:extLst>
              <a:ext uri="{FF2B5EF4-FFF2-40B4-BE49-F238E27FC236}">
                <a16:creationId xmlns:a16="http://schemas.microsoft.com/office/drawing/2014/main" id="{5AAA2208-B3AB-4941-B247-760CA8484992}"/>
              </a:ext>
            </a:extLst>
          </p:cNvPr>
          <p:cNvSpPr txBox="1"/>
          <p:nvPr/>
        </p:nvSpPr>
        <p:spPr>
          <a:xfrm>
            <a:off x="381965" y="6470248"/>
            <a:ext cx="1638975" cy="369332"/>
          </a:xfrm>
          <a:prstGeom prst="rect">
            <a:avLst/>
          </a:prstGeom>
          <a:noFill/>
        </p:spPr>
        <p:txBody>
          <a:bodyPr wrap="none" rtlCol="0">
            <a:spAutoFit/>
          </a:bodyPr>
          <a:lstStyle/>
          <a:p>
            <a:r>
              <a:rPr lang="en-US" dirty="0" err="1"/>
              <a:t>Raue</a:t>
            </a:r>
            <a:r>
              <a:rPr lang="en-US" dirty="0"/>
              <a:t> et al 2006</a:t>
            </a:r>
          </a:p>
        </p:txBody>
      </p:sp>
    </p:spTree>
    <p:extLst>
      <p:ext uri="{BB962C8B-B14F-4D97-AF65-F5344CB8AC3E}">
        <p14:creationId xmlns:p14="http://schemas.microsoft.com/office/powerpoint/2010/main" val="2207889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Home from the Data</a:t>
            </a:r>
          </a:p>
        </p:txBody>
      </p:sp>
      <p:sp>
        <p:nvSpPr>
          <p:cNvPr id="3" name="Content Placeholder 2"/>
          <p:cNvSpPr>
            <a:spLocks noGrp="1"/>
          </p:cNvSpPr>
          <p:nvPr>
            <p:ph idx="1"/>
          </p:nvPr>
        </p:nvSpPr>
        <p:spPr/>
        <p:txBody>
          <a:bodyPr>
            <a:normAutofit/>
          </a:bodyPr>
          <a:lstStyle/>
          <a:p>
            <a:r>
              <a:rPr lang="en-US" sz="2400" dirty="0"/>
              <a:t>Per: Curtin SC, </a:t>
            </a:r>
            <a:r>
              <a:rPr lang="en-US" sz="2400" dirty="0" err="1"/>
              <a:t>Hedegaard</a:t>
            </a:r>
            <a:r>
              <a:rPr lang="en-US" sz="2400" dirty="0"/>
              <a:t> H. Suicide rates for females and males by race and ethnicity: United States, 1999 and 2017. NCHS Health E-Stat. 2019.</a:t>
            </a:r>
          </a:p>
          <a:p>
            <a:pPr lvl="1"/>
            <a:r>
              <a:rPr lang="en-US" sz="2000" dirty="0"/>
              <a:t>Suicide rates are much lower among kids 10-14 compared with kids 15-21</a:t>
            </a:r>
          </a:p>
          <a:p>
            <a:pPr lvl="1"/>
            <a:r>
              <a:rPr lang="en-US" sz="2000" dirty="0"/>
              <a:t>Suicide rates among kids 10-14 saw a much larger increase relative to older kids from 1999 to 2017</a:t>
            </a:r>
          </a:p>
          <a:p>
            <a:pPr lvl="1"/>
            <a:r>
              <a:rPr lang="en-US" sz="2000" dirty="0"/>
              <a:t>Males are at higher risk for ending their lives by suicide than females</a:t>
            </a:r>
          </a:p>
          <a:p>
            <a:pPr lvl="1"/>
            <a:r>
              <a:rPr lang="en-US" sz="2000" dirty="0"/>
              <a:t>Suicide rates do vary significantly by race</a:t>
            </a:r>
          </a:p>
          <a:p>
            <a:pPr lvl="2"/>
            <a:r>
              <a:rPr lang="en-US" sz="1800" dirty="0"/>
              <a:t>American Indian and Alaska Natives are at highest risk for suicide by a factor of 2</a:t>
            </a:r>
          </a:p>
        </p:txBody>
      </p:sp>
    </p:spTree>
    <p:extLst>
      <p:ext uri="{BB962C8B-B14F-4D97-AF65-F5344CB8AC3E}">
        <p14:creationId xmlns:p14="http://schemas.microsoft.com/office/powerpoint/2010/main" val="208859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a:t>
            </a:r>
          </a:p>
        </p:txBody>
      </p:sp>
      <p:sp>
        <p:nvSpPr>
          <p:cNvPr id="3" name="Content Placeholder 2"/>
          <p:cNvSpPr>
            <a:spLocks noGrp="1"/>
          </p:cNvSpPr>
          <p:nvPr>
            <p:ph idx="1"/>
          </p:nvPr>
        </p:nvSpPr>
        <p:spPr>
          <a:xfrm>
            <a:off x="4684142" y="1463041"/>
            <a:ext cx="7162139" cy="3869595"/>
          </a:xfrm>
        </p:spPr>
        <p:txBody>
          <a:bodyPr>
            <a:normAutofit/>
          </a:bodyPr>
          <a:lstStyle/>
          <a:p>
            <a:pPr marL="0" indent="0">
              <a:buNone/>
            </a:pPr>
            <a:r>
              <a:rPr lang="en-US" dirty="0"/>
              <a:t>Case-control study of Medicaid data of youth 10-18</a:t>
            </a:r>
          </a:p>
          <a:p>
            <a:r>
              <a:rPr lang="en-US" dirty="0"/>
              <a:t>More mental health visits w/in 30 days of a crisis decreased odds of suicide</a:t>
            </a:r>
          </a:p>
          <a:p>
            <a:r>
              <a:rPr lang="en-US" dirty="0"/>
              <a:t>Suicide most highly associated with MDD, psychotic illness, substance use disorder, bipolar disorder, and seizure disorder</a:t>
            </a:r>
          </a:p>
          <a:p>
            <a:pPr marL="0" indent="0">
              <a:buNone/>
            </a:pPr>
            <a:endParaRPr lang="en-US" dirty="0"/>
          </a:p>
          <a:p>
            <a:pPr marL="0" indent="0">
              <a:buNone/>
            </a:pPr>
            <a:r>
              <a:rPr lang="en-US" sz="1200" dirty="0" err="1"/>
              <a:t>Fontanella</a:t>
            </a:r>
            <a:r>
              <a:rPr lang="en-US" sz="1200" dirty="0"/>
              <a:t> CA, Warner LA, </a:t>
            </a:r>
            <a:r>
              <a:rPr lang="en-US" sz="1200" dirty="0" err="1"/>
              <a:t>Steelesmith</a:t>
            </a:r>
            <a:r>
              <a:rPr lang="en-US" sz="1200" dirty="0"/>
              <a:t> D, Bridge JA, Sweeney HA, Campo JV. Clinical Profiles and Health Services Patterns of Medicaid-Enrolled Youths Who Died by Suicide. </a:t>
            </a:r>
            <a:r>
              <a:rPr lang="en-US" sz="1200" i="1" dirty="0"/>
              <a:t>JAMA </a:t>
            </a:r>
            <a:r>
              <a:rPr lang="en-US" sz="1200" i="1" dirty="0" err="1"/>
              <a:t>Pediatr</a:t>
            </a:r>
            <a:r>
              <a:rPr lang="en-US" sz="1200" i="1" dirty="0"/>
              <a:t>.</a:t>
            </a:r>
            <a:r>
              <a:rPr lang="en-US" sz="1200" dirty="0"/>
              <a:t> 2020;174(5):470–477. doi:10.1001/jamapediatrics.2020.0002</a:t>
            </a:r>
          </a:p>
          <a:p>
            <a:pPr marL="0" indent="0">
              <a:buNone/>
            </a:pPr>
            <a:endParaRPr lang="en-US" dirty="0"/>
          </a:p>
        </p:txBody>
      </p:sp>
      <p:pic>
        <p:nvPicPr>
          <p:cNvPr id="3074" name="Picture 2" descr="Estimated Odds of the Association Among Health Care Visits, Clinical Characteristics, and Suic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005" y="1354347"/>
            <a:ext cx="3673590" cy="5392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062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a:t>
            </a:r>
          </a:p>
        </p:txBody>
      </p:sp>
      <p:sp>
        <p:nvSpPr>
          <p:cNvPr id="3" name="Content Placeholder 2"/>
          <p:cNvSpPr>
            <a:spLocks noGrp="1"/>
          </p:cNvSpPr>
          <p:nvPr>
            <p:ph idx="1"/>
          </p:nvPr>
        </p:nvSpPr>
        <p:spPr>
          <a:xfrm>
            <a:off x="345715" y="1463041"/>
            <a:ext cx="11500567" cy="5171439"/>
          </a:xfrm>
        </p:spPr>
        <p:txBody>
          <a:bodyPr>
            <a:normAutofit/>
          </a:bodyPr>
          <a:lstStyle/>
          <a:p>
            <a:pPr marL="0" indent="0">
              <a:buNone/>
            </a:pPr>
            <a:r>
              <a:rPr lang="en-US" dirty="0"/>
              <a:t>Static Risk Factors</a:t>
            </a:r>
          </a:p>
          <a:p>
            <a:r>
              <a:rPr lang="en-US" dirty="0"/>
              <a:t>LGBTQ+ youth have more than 2x rate of suicidal ideation</a:t>
            </a:r>
          </a:p>
          <a:p>
            <a:r>
              <a:rPr lang="en-US" dirty="0"/>
              <a:t>Family history of suicide attempts</a:t>
            </a:r>
          </a:p>
          <a:p>
            <a:r>
              <a:rPr lang="en-US" dirty="0"/>
              <a:t>History of physical or sexual abuse</a:t>
            </a:r>
          </a:p>
          <a:p>
            <a:r>
              <a:rPr lang="en-US" dirty="0"/>
              <a:t>Previous suicide attempt</a:t>
            </a:r>
          </a:p>
          <a:p>
            <a:r>
              <a:rPr lang="en-US" dirty="0"/>
              <a:t>History of non-suicidal self-injury</a:t>
            </a:r>
          </a:p>
          <a:p>
            <a:pPr marL="0" indent="0">
              <a:buNone/>
            </a:pPr>
            <a:r>
              <a:rPr lang="en-US" dirty="0"/>
              <a:t>Modifiable Risk Factors</a:t>
            </a:r>
          </a:p>
          <a:p>
            <a:r>
              <a:rPr lang="en-US" dirty="0"/>
              <a:t>Firearms in the home (regardless of how they are stored)</a:t>
            </a:r>
          </a:p>
          <a:p>
            <a:r>
              <a:rPr lang="en-US" dirty="0"/>
              <a:t>Pathologic internet use (such as visiting </a:t>
            </a:r>
            <a:r>
              <a:rPr lang="en-US" dirty="0" err="1"/>
              <a:t>prosuicide</a:t>
            </a:r>
            <a:r>
              <a:rPr lang="en-US" dirty="0"/>
              <a:t> websites)</a:t>
            </a:r>
          </a:p>
          <a:p>
            <a:r>
              <a:rPr lang="en-US" dirty="0"/>
              <a:t>Family conflict</a:t>
            </a:r>
          </a:p>
          <a:p>
            <a:r>
              <a:rPr lang="en-US" dirty="0"/>
              <a:t>Academic stressors</a:t>
            </a:r>
          </a:p>
          <a:p>
            <a:endParaRPr lang="en-US" dirty="0"/>
          </a:p>
        </p:txBody>
      </p:sp>
    </p:spTree>
    <p:extLst>
      <p:ext uri="{BB962C8B-B14F-4D97-AF65-F5344CB8AC3E}">
        <p14:creationId xmlns:p14="http://schemas.microsoft.com/office/powerpoint/2010/main" val="2174620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Partners &amp; Funding</a:t>
            </a:r>
          </a:p>
        </p:txBody>
      </p:sp>
      <p:sp>
        <p:nvSpPr>
          <p:cNvPr id="3" name="Content Placeholder 2"/>
          <p:cNvSpPr>
            <a:spLocks noGrp="1"/>
          </p:cNvSpPr>
          <p:nvPr>
            <p:ph idx="1"/>
          </p:nvPr>
        </p:nvSpPr>
        <p:spPr>
          <a:xfrm>
            <a:off x="345716" y="1350269"/>
            <a:ext cx="11500567" cy="3869595"/>
          </a:xfrm>
        </p:spPr>
        <p:txBody>
          <a:bodyPr/>
          <a:lstStyle/>
          <a:p>
            <a:r>
              <a:rPr lang="en-US" dirty="0"/>
              <a:t>BHIPP is supported by funding from the </a:t>
            </a:r>
            <a:r>
              <a:rPr lang="en-US" b="1" dirty="0"/>
              <a:t>Maryland Department of Health, Behavioral Health Administration </a:t>
            </a:r>
            <a:r>
              <a:rPr lang="en-US" dirty="0"/>
              <a:t>and operates as a collaboration between the </a:t>
            </a:r>
            <a:r>
              <a:rPr lang="en-US" b="1" dirty="0"/>
              <a:t>University of Maryland School of Medicine</a:t>
            </a:r>
            <a:r>
              <a:rPr lang="en-US" dirty="0"/>
              <a:t>, the </a:t>
            </a:r>
            <a:r>
              <a:rPr lang="en-US" b="1" dirty="0"/>
              <a:t>Johns Hopkins University School of Medicine</a:t>
            </a:r>
            <a:r>
              <a:rPr lang="en-US" dirty="0"/>
              <a:t>, </a:t>
            </a:r>
            <a:r>
              <a:rPr lang="en-US" b="1" dirty="0"/>
              <a:t>Salisbury University </a:t>
            </a:r>
            <a:r>
              <a:rPr lang="en-US" dirty="0"/>
              <a:t>and </a:t>
            </a:r>
            <a:r>
              <a:rPr lang="en-US" b="1" dirty="0"/>
              <a:t>Morgan State University</a:t>
            </a:r>
            <a:r>
              <a:rPr lang="en-US" dirty="0"/>
              <a:t>.</a:t>
            </a:r>
          </a:p>
          <a:p>
            <a:endParaRPr lang="en-US" dirty="0"/>
          </a:p>
          <a:p>
            <a:r>
              <a:rPr lang="en-US" i="1" dirty="0"/>
              <a:t>This program is supported by the </a:t>
            </a:r>
            <a:r>
              <a:rPr lang="en-US" b="1" i="1" dirty="0"/>
              <a:t>Health Resources and Services Administration (HRSA) </a:t>
            </a:r>
            <a:r>
              <a:rPr lang="en-US" i="1" dirty="0"/>
              <a:t>of the U.S. Department of Health and Human Services (HHS) as part of an award totaling $433,296  with approximately 20% financed by non-governmental sources. The contents of this presentation are those of the author(s) and do not necessarily represent the official views of, nor an endorsement, by HRSA, HHS or the U.S. Government. For more information, visit </a:t>
            </a:r>
            <a:r>
              <a:rPr lang="en-US" i="1" u="sng" dirty="0">
                <a:hlinkClick r:id="rId3"/>
              </a:rPr>
              <a:t>www.hrsa.gov</a:t>
            </a:r>
            <a:r>
              <a:rPr lang="en-US" i="1" dirty="0"/>
              <a:t>. </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897" y="5219864"/>
            <a:ext cx="2461508" cy="661402"/>
          </a:xfrm>
          <a:prstGeom prst="rect">
            <a:avLst/>
          </a:prstGeom>
        </p:spPr>
      </p:pic>
      <p:pic>
        <p:nvPicPr>
          <p:cNvPr id="7" name="Picture 6"/>
          <p:cNvPicPr>
            <a:picLocks noChangeAspect="1"/>
          </p:cNvPicPr>
          <p:nvPr/>
        </p:nvPicPr>
        <p:blipFill>
          <a:blip r:embed="rId5"/>
          <a:stretch>
            <a:fillRect/>
          </a:stretch>
        </p:blipFill>
        <p:spPr>
          <a:xfrm>
            <a:off x="3834222" y="5502895"/>
            <a:ext cx="1493825" cy="75674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6263" y="5283998"/>
            <a:ext cx="1599402" cy="533134"/>
          </a:xfrm>
          <a:prstGeom prst="rect">
            <a:avLst/>
          </a:prstGeom>
        </p:spPr>
      </p:pic>
      <p:pic>
        <p:nvPicPr>
          <p:cNvPr id="9" name="Picture 8">
            <a:extLst>
              <a:ext uri="{FF2B5EF4-FFF2-40B4-BE49-F238E27FC236}">
                <a16:creationId xmlns:a16="http://schemas.microsoft.com/office/drawing/2014/main" id="{BDC5E5AB-D157-4934-A988-85D60823D2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92479" y="5143512"/>
            <a:ext cx="1268494" cy="1268494"/>
          </a:xfrm>
          <a:prstGeom prst="rect">
            <a:avLst/>
          </a:prstGeom>
        </p:spPr>
      </p:pic>
    </p:spTree>
    <p:extLst>
      <p:ext uri="{BB962C8B-B14F-4D97-AF65-F5344CB8AC3E}">
        <p14:creationId xmlns:p14="http://schemas.microsoft.com/office/powerpoint/2010/main" val="3778745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1F7C87-4AFD-48E2-BC5A-31E94C81BF86}"/>
              </a:ext>
            </a:extLst>
          </p:cNvPr>
          <p:cNvSpPr>
            <a:spLocks noGrp="1"/>
          </p:cNvSpPr>
          <p:nvPr>
            <p:ph type="title"/>
          </p:nvPr>
        </p:nvSpPr>
        <p:spPr/>
        <p:txBody>
          <a:bodyPr/>
          <a:lstStyle/>
          <a:p>
            <a:r>
              <a:rPr lang="en-US" dirty="0"/>
              <a:t>Suicide Screening Tools</a:t>
            </a:r>
          </a:p>
        </p:txBody>
      </p:sp>
      <p:sp>
        <p:nvSpPr>
          <p:cNvPr id="7" name="Text Placeholder 6">
            <a:extLst>
              <a:ext uri="{FF2B5EF4-FFF2-40B4-BE49-F238E27FC236}">
                <a16:creationId xmlns:a16="http://schemas.microsoft.com/office/drawing/2014/main" id="{0CD6D9B4-2439-474F-958B-29716E1A385E}"/>
              </a:ext>
            </a:extLst>
          </p:cNvPr>
          <p:cNvSpPr>
            <a:spLocks noGrp="1"/>
          </p:cNvSpPr>
          <p:nvPr>
            <p:ph type="body" idx="1"/>
          </p:nvPr>
        </p:nvSpPr>
        <p:spPr/>
        <p:txBody>
          <a:bodyPr/>
          <a:lstStyle/>
          <a:p>
            <a:r>
              <a:rPr lang="en-US" dirty="0"/>
              <a:t>Pros and Cons</a:t>
            </a:r>
          </a:p>
        </p:txBody>
      </p:sp>
    </p:spTree>
    <p:extLst>
      <p:ext uri="{BB962C8B-B14F-4D97-AF65-F5344CB8AC3E}">
        <p14:creationId xmlns:p14="http://schemas.microsoft.com/office/powerpoint/2010/main" val="3793739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CF5362-0139-430C-9E0E-5E4A0601B688}"/>
              </a:ext>
            </a:extLst>
          </p:cNvPr>
          <p:cNvSpPr>
            <a:spLocks noGrp="1"/>
          </p:cNvSpPr>
          <p:nvPr>
            <p:ph type="title"/>
          </p:nvPr>
        </p:nvSpPr>
        <p:spPr/>
        <p:txBody>
          <a:bodyPr/>
          <a:lstStyle/>
          <a:p>
            <a:r>
              <a:rPr lang="en-US" dirty="0"/>
              <a:t>PHQ-9A</a:t>
            </a:r>
          </a:p>
        </p:txBody>
      </p:sp>
      <p:sp>
        <p:nvSpPr>
          <p:cNvPr id="5" name="Content Placeholder 4">
            <a:extLst>
              <a:ext uri="{FF2B5EF4-FFF2-40B4-BE49-F238E27FC236}">
                <a16:creationId xmlns:a16="http://schemas.microsoft.com/office/drawing/2014/main" id="{8BE3CE42-27B8-4598-B5F0-4280C2757358}"/>
              </a:ext>
            </a:extLst>
          </p:cNvPr>
          <p:cNvSpPr>
            <a:spLocks noGrp="1"/>
          </p:cNvSpPr>
          <p:nvPr>
            <p:ph idx="1"/>
          </p:nvPr>
        </p:nvSpPr>
        <p:spPr>
          <a:xfrm>
            <a:off x="345715" y="1463041"/>
            <a:ext cx="11500567" cy="2123537"/>
          </a:xfrm>
        </p:spPr>
        <p:txBody>
          <a:bodyPr>
            <a:normAutofit/>
          </a:bodyPr>
          <a:lstStyle/>
          <a:p>
            <a:r>
              <a:rPr lang="en-US" sz="2400" dirty="0"/>
              <a:t>The PHQ-9A (recommended by the GLAD-PC guidelines) also has suicide screening questions (below)</a:t>
            </a:r>
          </a:p>
          <a:p>
            <a:pPr lvl="1"/>
            <a:r>
              <a:rPr lang="en-US" sz="2000" dirty="0"/>
              <a:t>In a large study in pediatric primary care use, 8.6% of kids were positive on the suicide screen and </a:t>
            </a:r>
            <a:r>
              <a:rPr lang="en-US" sz="2000" b="1" dirty="0"/>
              <a:t>half </a:t>
            </a:r>
            <a:r>
              <a:rPr lang="en-US" sz="2000" dirty="0"/>
              <a:t>of those kids did not meet the threshold to screen positive for depression (Farley et al 2020)</a:t>
            </a:r>
          </a:p>
          <a:p>
            <a:pPr lvl="1"/>
            <a:endParaRPr lang="en-US" sz="2000" dirty="0"/>
          </a:p>
        </p:txBody>
      </p:sp>
      <p:pic>
        <p:nvPicPr>
          <p:cNvPr id="7" name="Picture 6">
            <a:extLst>
              <a:ext uri="{FF2B5EF4-FFF2-40B4-BE49-F238E27FC236}">
                <a16:creationId xmlns:a16="http://schemas.microsoft.com/office/drawing/2014/main" id="{73CDB110-3572-4408-89F9-F0ABE498128A}"/>
              </a:ext>
            </a:extLst>
          </p:cNvPr>
          <p:cNvPicPr>
            <a:picLocks noChangeAspect="1"/>
          </p:cNvPicPr>
          <p:nvPr/>
        </p:nvPicPr>
        <p:blipFill>
          <a:blip r:embed="rId2"/>
          <a:stretch>
            <a:fillRect/>
          </a:stretch>
        </p:blipFill>
        <p:spPr>
          <a:xfrm>
            <a:off x="1560685" y="3699323"/>
            <a:ext cx="9070626" cy="1695635"/>
          </a:xfrm>
          <a:prstGeom prst="rect">
            <a:avLst/>
          </a:prstGeom>
        </p:spPr>
      </p:pic>
    </p:spTree>
    <p:extLst>
      <p:ext uri="{BB962C8B-B14F-4D97-AF65-F5344CB8AC3E}">
        <p14:creationId xmlns:p14="http://schemas.microsoft.com/office/powerpoint/2010/main" val="2551613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B19CE-14C0-4285-80AD-5EFDA853B3A6}"/>
              </a:ext>
            </a:extLst>
          </p:cNvPr>
          <p:cNvSpPr>
            <a:spLocks noGrp="1"/>
          </p:cNvSpPr>
          <p:nvPr>
            <p:ph type="title"/>
          </p:nvPr>
        </p:nvSpPr>
        <p:spPr/>
        <p:txBody>
          <a:bodyPr/>
          <a:lstStyle/>
          <a:p>
            <a:r>
              <a:rPr lang="en-US" dirty="0"/>
              <a:t>ASQ (Ask Suicide Screening Questions)</a:t>
            </a:r>
          </a:p>
        </p:txBody>
      </p:sp>
      <p:sp>
        <p:nvSpPr>
          <p:cNvPr id="6" name="Content Placeholder 2">
            <a:extLst>
              <a:ext uri="{FF2B5EF4-FFF2-40B4-BE49-F238E27FC236}">
                <a16:creationId xmlns:a16="http://schemas.microsoft.com/office/drawing/2014/main" id="{20F02652-334B-4FA5-A929-8746638549BF}"/>
              </a:ext>
            </a:extLst>
          </p:cNvPr>
          <p:cNvSpPr>
            <a:spLocks noGrp="1"/>
          </p:cNvSpPr>
          <p:nvPr>
            <p:ph idx="1"/>
          </p:nvPr>
        </p:nvSpPr>
        <p:spPr>
          <a:xfrm>
            <a:off x="7066625" y="1463041"/>
            <a:ext cx="4779657" cy="3869595"/>
          </a:xfrm>
        </p:spPr>
        <p:txBody>
          <a:bodyPr/>
          <a:lstStyle/>
          <a:p>
            <a:r>
              <a:rPr lang="en-US" dirty="0"/>
              <a:t>Very brief suicide screening tool developed by NIMH</a:t>
            </a:r>
          </a:p>
          <a:p>
            <a:r>
              <a:rPr lang="en-US" dirty="0"/>
              <a:t>Meant specifically for use in pediatric primary care</a:t>
            </a:r>
          </a:p>
          <a:p>
            <a:r>
              <a:rPr lang="en-US" dirty="0"/>
              <a:t>Validated in ED and outpatient settings in large-scale studies</a:t>
            </a:r>
          </a:p>
        </p:txBody>
      </p:sp>
      <p:pic>
        <p:nvPicPr>
          <p:cNvPr id="5" name="Picture 4">
            <a:extLst>
              <a:ext uri="{FF2B5EF4-FFF2-40B4-BE49-F238E27FC236}">
                <a16:creationId xmlns:a16="http://schemas.microsoft.com/office/drawing/2014/main" id="{0F82F4E1-625C-4F1B-B724-EB86791C2C3D}"/>
              </a:ext>
            </a:extLst>
          </p:cNvPr>
          <p:cNvPicPr>
            <a:picLocks noChangeAspect="1"/>
          </p:cNvPicPr>
          <p:nvPr/>
        </p:nvPicPr>
        <p:blipFill>
          <a:blip r:embed="rId2"/>
          <a:stretch>
            <a:fillRect/>
          </a:stretch>
        </p:blipFill>
        <p:spPr>
          <a:xfrm>
            <a:off x="630841" y="1559795"/>
            <a:ext cx="6189943" cy="5125089"/>
          </a:xfrm>
          <a:prstGeom prst="rect">
            <a:avLst/>
          </a:prstGeom>
        </p:spPr>
      </p:pic>
    </p:spTree>
    <p:extLst>
      <p:ext uri="{BB962C8B-B14F-4D97-AF65-F5344CB8AC3E}">
        <p14:creationId xmlns:p14="http://schemas.microsoft.com/office/powerpoint/2010/main" val="3567832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4960" y="305554"/>
            <a:ext cx="5789508" cy="909304"/>
          </a:xfrm>
        </p:spPr>
        <p:txBody>
          <a:bodyPr>
            <a:normAutofit fontScale="90000"/>
          </a:bodyPr>
          <a:lstStyle/>
          <a:p>
            <a:r>
              <a:rPr lang="en-US" dirty="0"/>
              <a:t>ASQ (Ask Suicide Screening Questions)</a:t>
            </a:r>
          </a:p>
        </p:txBody>
      </p:sp>
      <p:sp>
        <p:nvSpPr>
          <p:cNvPr id="3" name="Content Placeholder 2"/>
          <p:cNvSpPr>
            <a:spLocks noGrp="1"/>
          </p:cNvSpPr>
          <p:nvPr>
            <p:ph idx="1"/>
          </p:nvPr>
        </p:nvSpPr>
        <p:spPr>
          <a:xfrm>
            <a:off x="5394960" y="1463041"/>
            <a:ext cx="6451322" cy="3869595"/>
          </a:xfrm>
        </p:spPr>
        <p:txBody>
          <a:bodyPr>
            <a:normAutofit/>
          </a:bodyPr>
          <a:lstStyle/>
          <a:p>
            <a:r>
              <a:rPr lang="en-US" sz="2400" dirty="0"/>
              <a:t>ASQ is screening portion of a broader suicide assessment</a:t>
            </a:r>
          </a:p>
          <a:p>
            <a:r>
              <a:rPr lang="en-US" sz="2400" dirty="0"/>
              <a:t>Positive screens are meant to have a more comprehensive evaluation, including the Brief Suicide Safety Assessment</a:t>
            </a:r>
          </a:p>
          <a:p>
            <a:r>
              <a:rPr lang="en-US" sz="2400" dirty="0"/>
              <a:t>Meant to help divide patients into three risk groups requiring differing intensity of interventions</a:t>
            </a:r>
          </a:p>
        </p:txBody>
      </p:sp>
      <p:pic>
        <p:nvPicPr>
          <p:cNvPr id="4" name="Picture 3"/>
          <p:cNvPicPr>
            <a:picLocks noChangeAspect="1"/>
          </p:cNvPicPr>
          <p:nvPr/>
        </p:nvPicPr>
        <p:blipFill>
          <a:blip r:embed="rId2"/>
          <a:stretch>
            <a:fillRect/>
          </a:stretch>
        </p:blipFill>
        <p:spPr>
          <a:xfrm>
            <a:off x="0" y="0"/>
            <a:ext cx="5242560" cy="6753127"/>
          </a:xfrm>
          <a:prstGeom prst="rect">
            <a:avLst/>
          </a:prstGeom>
        </p:spPr>
      </p:pic>
    </p:spTree>
    <p:extLst>
      <p:ext uri="{BB962C8B-B14F-4D97-AF65-F5344CB8AC3E}">
        <p14:creationId xmlns:p14="http://schemas.microsoft.com/office/powerpoint/2010/main" val="3810292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E4032-F3FD-4703-8233-7E147992E78D}"/>
              </a:ext>
            </a:extLst>
          </p:cNvPr>
          <p:cNvSpPr>
            <a:spLocks noGrp="1"/>
          </p:cNvSpPr>
          <p:nvPr>
            <p:ph type="title"/>
          </p:nvPr>
        </p:nvSpPr>
        <p:spPr/>
        <p:txBody>
          <a:bodyPr/>
          <a:lstStyle/>
          <a:p>
            <a:r>
              <a:rPr lang="en-US" dirty="0"/>
              <a:t>ASQ (Ask Suicide Screening Questions)</a:t>
            </a:r>
          </a:p>
        </p:txBody>
      </p:sp>
      <p:sp>
        <p:nvSpPr>
          <p:cNvPr id="4" name="Text Placeholder 3">
            <a:extLst>
              <a:ext uri="{FF2B5EF4-FFF2-40B4-BE49-F238E27FC236}">
                <a16:creationId xmlns:a16="http://schemas.microsoft.com/office/drawing/2014/main" id="{1F1A4ACB-876F-4F43-9DE7-000037AF8547}"/>
              </a:ext>
            </a:extLst>
          </p:cNvPr>
          <p:cNvSpPr>
            <a:spLocks noGrp="1"/>
          </p:cNvSpPr>
          <p:nvPr>
            <p:ph type="body" idx="1"/>
          </p:nvPr>
        </p:nvSpPr>
        <p:spPr/>
        <p:txBody>
          <a:bodyPr>
            <a:normAutofit/>
          </a:bodyPr>
          <a:lstStyle/>
          <a:p>
            <a:r>
              <a:rPr lang="en-US" sz="3200" dirty="0"/>
              <a:t>Pros</a:t>
            </a:r>
          </a:p>
        </p:txBody>
      </p:sp>
      <p:sp>
        <p:nvSpPr>
          <p:cNvPr id="5" name="Content Placeholder 4">
            <a:extLst>
              <a:ext uri="{FF2B5EF4-FFF2-40B4-BE49-F238E27FC236}">
                <a16:creationId xmlns:a16="http://schemas.microsoft.com/office/drawing/2014/main" id="{B673286C-48D4-4392-AACD-8AEB4B61ABB6}"/>
              </a:ext>
            </a:extLst>
          </p:cNvPr>
          <p:cNvSpPr>
            <a:spLocks noGrp="1"/>
          </p:cNvSpPr>
          <p:nvPr>
            <p:ph sz="half" idx="2"/>
          </p:nvPr>
        </p:nvSpPr>
        <p:spPr/>
        <p:txBody>
          <a:bodyPr>
            <a:normAutofit/>
          </a:bodyPr>
          <a:lstStyle/>
          <a:p>
            <a:r>
              <a:rPr lang="en-US" sz="2000" dirty="0"/>
              <a:t>Takes very little time to administer</a:t>
            </a:r>
          </a:p>
          <a:p>
            <a:r>
              <a:rPr lang="en-US" sz="2000" dirty="0"/>
              <a:t>Part of a larger “toolkit” that includes a clinical pathway flowchart and more comprehensive suicide assessment (see right)</a:t>
            </a:r>
          </a:p>
          <a:p>
            <a:r>
              <a:rPr lang="en-US" sz="2000" dirty="0"/>
              <a:t>High sensitivity (100%) and high specificity (90%)</a:t>
            </a:r>
          </a:p>
        </p:txBody>
      </p:sp>
      <p:sp>
        <p:nvSpPr>
          <p:cNvPr id="6" name="Text Placeholder 5">
            <a:extLst>
              <a:ext uri="{FF2B5EF4-FFF2-40B4-BE49-F238E27FC236}">
                <a16:creationId xmlns:a16="http://schemas.microsoft.com/office/drawing/2014/main" id="{06E6BE81-F1A6-4182-BB74-8738E2809626}"/>
              </a:ext>
            </a:extLst>
          </p:cNvPr>
          <p:cNvSpPr>
            <a:spLocks noGrp="1"/>
          </p:cNvSpPr>
          <p:nvPr>
            <p:ph type="body" sz="quarter" idx="3"/>
          </p:nvPr>
        </p:nvSpPr>
        <p:spPr/>
        <p:txBody>
          <a:bodyPr>
            <a:normAutofit/>
          </a:bodyPr>
          <a:lstStyle/>
          <a:p>
            <a:r>
              <a:rPr lang="en-US" sz="3200" dirty="0"/>
              <a:t>Cons</a:t>
            </a:r>
          </a:p>
        </p:txBody>
      </p:sp>
      <p:sp>
        <p:nvSpPr>
          <p:cNvPr id="7" name="Content Placeholder 6">
            <a:extLst>
              <a:ext uri="{FF2B5EF4-FFF2-40B4-BE49-F238E27FC236}">
                <a16:creationId xmlns:a16="http://schemas.microsoft.com/office/drawing/2014/main" id="{74B1F693-52AF-4AEF-8BE6-9280475CB317}"/>
              </a:ext>
            </a:extLst>
          </p:cNvPr>
          <p:cNvSpPr>
            <a:spLocks noGrp="1"/>
          </p:cNvSpPr>
          <p:nvPr>
            <p:ph sz="quarter" idx="4"/>
          </p:nvPr>
        </p:nvSpPr>
        <p:spPr/>
        <p:txBody>
          <a:bodyPr>
            <a:normAutofit/>
          </a:bodyPr>
          <a:lstStyle/>
          <a:p>
            <a:r>
              <a:rPr lang="en-US" sz="2000" dirty="0"/>
              <a:t>Fairly low positive predictive value (30% of positive screens were actually “true positives”)</a:t>
            </a:r>
          </a:p>
          <a:p>
            <a:r>
              <a:rPr lang="en-US" sz="2000" dirty="0"/>
              <a:t>Asking if kids have “ever” tried to kill themselves can be overly broad</a:t>
            </a:r>
          </a:p>
          <a:p>
            <a:r>
              <a:rPr lang="en-US" sz="2000" dirty="0"/>
              <a:t>Language used on the screener can be a little jarring to patients.</a:t>
            </a:r>
          </a:p>
        </p:txBody>
      </p:sp>
      <p:pic>
        <p:nvPicPr>
          <p:cNvPr id="9" name="Picture 8">
            <a:extLst>
              <a:ext uri="{FF2B5EF4-FFF2-40B4-BE49-F238E27FC236}">
                <a16:creationId xmlns:a16="http://schemas.microsoft.com/office/drawing/2014/main" id="{158E387D-6680-46C8-93D3-F5A96463E306}"/>
              </a:ext>
            </a:extLst>
          </p:cNvPr>
          <p:cNvPicPr>
            <a:picLocks noChangeAspect="1"/>
          </p:cNvPicPr>
          <p:nvPr/>
        </p:nvPicPr>
        <p:blipFill>
          <a:blip r:embed="rId3"/>
          <a:stretch>
            <a:fillRect/>
          </a:stretch>
        </p:blipFill>
        <p:spPr>
          <a:xfrm>
            <a:off x="7910004" y="1328143"/>
            <a:ext cx="4281996" cy="5529857"/>
          </a:xfrm>
          <a:prstGeom prst="rect">
            <a:avLst/>
          </a:prstGeom>
        </p:spPr>
      </p:pic>
    </p:spTree>
    <p:extLst>
      <p:ext uri="{BB962C8B-B14F-4D97-AF65-F5344CB8AC3E}">
        <p14:creationId xmlns:p14="http://schemas.microsoft.com/office/powerpoint/2010/main" val="493916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07DF6-F8AD-4F45-942E-376B4542BBC1}"/>
              </a:ext>
            </a:extLst>
          </p:cNvPr>
          <p:cNvSpPr>
            <a:spLocks noGrp="1"/>
          </p:cNvSpPr>
          <p:nvPr>
            <p:ph type="title"/>
          </p:nvPr>
        </p:nvSpPr>
        <p:spPr/>
        <p:txBody>
          <a:bodyPr/>
          <a:lstStyle/>
          <a:p>
            <a:r>
              <a:rPr lang="en-US" dirty="0"/>
              <a:t>Assessing Suicide Directly</a:t>
            </a:r>
          </a:p>
        </p:txBody>
      </p:sp>
      <p:sp>
        <p:nvSpPr>
          <p:cNvPr id="3" name="Content Placeholder 2">
            <a:extLst>
              <a:ext uri="{FF2B5EF4-FFF2-40B4-BE49-F238E27FC236}">
                <a16:creationId xmlns:a16="http://schemas.microsoft.com/office/drawing/2014/main" id="{B5B65149-AA4B-4502-B575-76BBA60FB0E7}"/>
              </a:ext>
            </a:extLst>
          </p:cNvPr>
          <p:cNvSpPr>
            <a:spLocks noGrp="1"/>
          </p:cNvSpPr>
          <p:nvPr>
            <p:ph idx="1"/>
          </p:nvPr>
        </p:nvSpPr>
        <p:spPr/>
        <p:txBody>
          <a:bodyPr/>
          <a:lstStyle/>
          <a:p>
            <a:r>
              <a:rPr lang="en-US" dirty="0"/>
              <a:t>Start broad and open-ended: “Over the last month, how have you been feeling about being alive?”</a:t>
            </a:r>
          </a:p>
          <a:p>
            <a:r>
              <a:rPr lang="en-US" dirty="0"/>
              <a:t>Follow-up questions gently move up to a higher level of acuity: “Have you had moments when you wished you were dead?” and “Did you ever reach a point where you thought about trying to end your life?”</a:t>
            </a:r>
          </a:p>
          <a:p>
            <a:r>
              <a:rPr lang="en-US" dirty="0"/>
              <a:t>Ask about frequency, intensity, and “how do you manage those thoughts when they come?”</a:t>
            </a:r>
          </a:p>
          <a:p>
            <a:r>
              <a:rPr lang="en-US" dirty="0"/>
              <a:t>If there is a specific thought to commit suicide, follow-up again with questions about the plan’s details, including lethality, feasibility, and desire to act on it</a:t>
            </a:r>
          </a:p>
          <a:p>
            <a:r>
              <a:rPr lang="en-US" dirty="0"/>
              <a:t>Ask what’s kept them from acting on their plan thus far</a:t>
            </a:r>
          </a:p>
          <a:p>
            <a:r>
              <a:rPr lang="en-US" dirty="0"/>
              <a:t>Don’t forget to ask about home: to what extent can parents/caregivers supervise if needed?</a:t>
            </a:r>
          </a:p>
        </p:txBody>
      </p:sp>
    </p:spTree>
    <p:extLst>
      <p:ext uri="{BB962C8B-B14F-4D97-AF65-F5344CB8AC3E}">
        <p14:creationId xmlns:p14="http://schemas.microsoft.com/office/powerpoint/2010/main" val="3352683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F362D-23D2-4602-B680-0F6E20208322}"/>
              </a:ext>
            </a:extLst>
          </p:cNvPr>
          <p:cNvSpPr>
            <a:spLocks noGrp="1"/>
          </p:cNvSpPr>
          <p:nvPr>
            <p:ph type="title"/>
          </p:nvPr>
        </p:nvSpPr>
        <p:spPr/>
        <p:txBody>
          <a:bodyPr/>
          <a:lstStyle/>
          <a:p>
            <a:r>
              <a:rPr lang="en-US" dirty="0"/>
              <a:t>Assessing Suicide Directly</a:t>
            </a:r>
          </a:p>
        </p:txBody>
      </p:sp>
      <p:sp>
        <p:nvSpPr>
          <p:cNvPr id="3" name="Content Placeholder 2">
            <a:extLst>
              <a:ext uri="{FF2B5EF4-FFF2-40B4-BE49-F238E27FC236}">
                <a16:creationId xmlns:a16="http://schemas.microsoft.com/office/drawing/2014/main" id="{BAE01958-047A-46F2-92F2-BD556A76F5BA}"/>
              </a:ext>
            </a:extLst>
          </p:cNvPr>
          <p:cNvSpPr>
            <a:spLocks noGrp="1"/>
          </p:cNvSpPr>
          <p:nvPr>
            <p:ph idx="1"/>
          </p:nvPr>
        </p:nvSpPr>
        <p:spPr/>
        <p:txBody>
          <a:bodyPr>
            <a:normAutofit/>
          </a:bodyPr>
          <a:lstStyle/>
          <a:p>
            <a:r>
              <a:rPr lang="en-US" sz="2800" dirty="0"/>
              <a:t>At the end of your suicide assessment, you should know:</a:t>
            </a:r>
          </a:p>
          <a:p>
            <a:pPr lvl="1"/>
            <a:r>
              <a:rPr lang="en-US" sz="2400" dirty="0"/>
              <a:t>Has your patient had thoughts of wanting to be dead?</a:t>
            </a:r>
          </a:p>
          <a:p>
            <a:pPr lvl="1"/>
            <a:r>
              <a:rPr lang="en-US" sz="2400" dirty="0"/>
              <a:t>Has your patient had thoughts of committing suicide?</a:t>
            </a:r>
          </a:p>
          <a:p>
            <a:pPr lvl="2"/>
            <a:r>
              <a:rPr lang="en-US" sz="2000" dirty="0"/>
              <a:t>How frequent and how intense?</a:t>
            </a:r>
          </a:p>
          <a:p>
            <a:pPr lvl="1"/>
            <a:r>
              <a:rPr lang="en-US" sz="2400" dirty="0"/>
              <a:t>Does your patient have a plan for suicide?</a:t>
            </a:r>
          </a:p>
          <a:p>
            <a:pPr lvl="2"/>
            <a:r>
              <a:rPr lang="en-US" sz="2000" dirty="0"/>
              <a:t>Specifically, what would your patient do?</a:t>
            </a:r>
          </a:p>
          <a:p>
            <a:pPr lvl="2"/>
            <a:r>
              <a:rPr lang="en-US" sz="2000" dirty="0"/>
              <a:t>Does your patient have available the tools/objects to act on that plan?</a:t>
            </a:r>
          </a:p>
          <a:p>
            <a:pPr lvl="2"/>
            <a:r>
              <a:rPr lang="en-US" sz="2000" dirty="0"/>
              <a:t>What has kept your patient from acting on that plan?</a:t>
            </a:r>
          </a:p>
          <a:p>
            <a:pPr lvl="1"/>
            <a:r>
              <a:rPr lang="en-US" sz="2400" dirty="0"/>
              <a:t>Do parents/caregivers have the ability to provide additional supervision if needed?</a:t>
            </a:r>
          </a:p>
        </p:txBody>
      </p:sp>
    </p:spTree>
    <p:extLst>
      <p:ext uri="{BB962C8B-B14F-4D97-AF65-F5344CB8AC3E}">
        <p14:creationId xmlns:p14="http://schemas.microsoft.com/office/powerpoint/2010/main" val="902852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653D-F68B-48B8-B35F-625959D07521}"/>
              </a:ext>
            </a:extLst>
          </p:cNvPr>
          <p:cNvSpPr>
            <a:spLocks noGrp="1"/>
          </p:cNvSpPr>
          <p:nvPr>
            <p:ph type="title"/>
          </p:nvPr>
        </p:nvSpPr>
        <p:spPr/>
        <p:txBody>
          <a:bodyPr/>
          <a:lstStyle/>
          <a:p>
            <a:r>
              <a:rPr lang="en-US" dirty="0"/>
              <a:t>Techniques for Eliciting Sensitive Information </a:t>
            </a:r>
          </a:p>
        </p:txBody>
      </p:sp>
      <p:sp>
        <p:nvSpPr>
          <p:cNvPr id="3" name="Content Placeholder 2">
            <a:extLst>
              <a:ext uri="{FF2B5EF4-FFF2-40B4-BE49-F238E27FC236}">
                <a16:creationId xmlns:a16="http://schemas.microsoft.com/office/drawing/2014/main" id="{4C8A14F9-AE0D-422B-86A7-F9522215DFB8}"/>
              </a:ext>
            </a:extLst>
          </p:cNvPr>
          <p:cNvSpPr>
            <a:spLocks noGrp="1"/>
          </p:cNvSpPr>
          <p:nvPr>
            <p:ph idx="1"/>
          </p:nvPr>
        </p:nvSpPr>
        <p:spPr/>
        <p:txBody>
          <a:bodyPr>
            <a:normAutofit/>
          </a:bodyPr>
          <a:lstStyle/>
          <a:p>
            <a:pPr marL="457200" indent="-457200">
              <a:buFont typeface="+mj-lt"/>
              <a:buAutoNum type="arabicPeriod"/>
            </a:pPr>
            <a:r>
              <a:rPr lang="en-US" sz="2800" dirty="0"/>
              <a:t>Normalization</a:t>
            </a:r>
          </a:p>
          <a:p>
            <a:pPr marL="457200" indent="-457200">
              <a:buFont typeface="+mj-lt"/>
              <a:buAutoNum type="arabicPeriod"/>
            </a:pPr>
            <a:r>
              <a:rPr lang="en-US" sz="2800" dirty="0"/>
              <a:t>Shame Attenuation</a:t>
            </a:r>
          </a:p>
          <a:p>
            <a:pPr marL="457200" indent="-457200">
              <a:buFont typeface="+mj-lt"/>
              <a:buAutoNum type="arabicPeriod"/>
            </a:pPr>
            <a:r>
              <a:rPr lang="en-US" sz="2800" dirty="0"/>
              <a:t>Gentle Assumption</a:t>
            </a:r>
          </a:p>
          <a:p>
            <a:pPr marL="457200" indent="-457200">
              <a:buFont typeface="+mj-lt"/>
              <a:buAutoNum type="arabicPeriod"/>
            </a:pPr>
            <a:r>
              <a:rPr lang="en-US" sz="2800" dirty="0"/>
              <a:t>Symptom Amplification</a:t>
            </a:r>
          </a:p>
          <a:p>
            <a:pPr marL="457200" indent="-457200">
              <a:buFont typeface="+mj-lt"/>
              <a:buAutoNum type="arabicPeriod"/>
            </a:pPr>
            <a:r>
              <a:rPr lang="en-US" sz="2800" dirty="0"/>
              <a:t>Denial of the Specific</a:t>
            </a:r>
          </a:p>
          <a:p>
            <a:pPr marL="457200" indent="-457200">
              <a:buFont typeface="+mj-lt"/>
              <a:buAutoNum type="arabicPeriod"/>
            </a:pPr>
            <a:r>
              <a:rPr lang="en-US" sz="2800" dirty="0"/>
              <a:t>Behavioral Incident</a:t>
            </a:r>
          </a:p>
        </p:txBody>
      </p:sp>
      <p:sp>
        <p:nvSpPr>
          <p:cNvPr id="4" name="TextBox 3">
            <a:extLst>
              <a:ext uri="{FF2B5EF4-FFF2-40B4-BE49-F238E27FC236}">
                <a16:creationId xmlns:a16="http://schemas.microsoft.com/office/drawing/2014/main" id="{F73A22DB-9727-431B-B9A6-7E28E8B2EEE0}"/>
              </a:ext>
            </a:extLst>
          </p:cNvPr>
          <p:cNvSpPr txBox="1"/>
          <p:nvPr/>
        </p:nvSpPr>
        <p:spPr>
          <a:xfrm>
            <a:off x="345715" y="6253737"/>
            <a:ext cx="1888199" cy="369332"/>
          </a:xfrm>
          <a:prstGeom prst="rect">
            <a:avLst/>
          </a:prstGeom>
          <a:noFill/>
        </p:spPr>
        <p:txBody>
          <a:bodyPr wrap="square" rtlCol="0">
            <a:spAutoFit/>
          </a:bodyPr>
          <a:lstStyle/>
          <a:p>
            <a:r>
              <a:rPr lang="en-US" dirty="0" err="1"/>
              <a:t>Freedenthal</a:t>
            </a:r>
            <a:r>
              <a:rPr lang="en-US" dirty="0"/>
              <a:t>, 2018</a:t>
            </a:r>
          </a:p>
        </p:txBody>
      </p:sp>
    </p:spTree>
    <p:extLst>
      <p:ext uri="{BB962C8B-B14F-4D97-AF65-F5344CB8AC3E}">
        <p14:creationId xmlns:p14="http://schemas.microsoft.com/office/powerpoint/2010/main" val="2450679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DF395-8119-405A-B736-7FB7203630C6}"/>
              </a:ext>
            </a:extLst>
          </p:cNvPr>
          <p:cNvSpPr>
            <a:spLocks noGrp="1"/>
          </p:cNvSpPr>
          <p:nvPr>
            <p:ph type="title"/>
          </p:nvPr>
        </p:nvSpPr>
        <p:spPr/>
        <p:txBody>
          <a:bodyPr/>
          <a:lstStyle/>
          <a:p>
            <a:r>
              <a:rPr lang="en-US" dirty="0"/>
              <a:t>Normalization</a:t>
            </a:r>
          </a:p>
        </p:txBody>
      </p:sp>
      <p:sp>
        <p:nvSpPr>
          <p:cNvPr id="3" name="Content Placeholder 2">
            <a:extLst>
              <a:ext uri="{FF2B5EF4-FFF2-40B4-BE49-F238E27FC236}">
                <a16:creationId xmlns:a16="http://schemas.microsoft.com/office/drawing/2014/main" id="{F9F70ED8-D0CA-4727-A247-880E4F86C224}"/>
              </a:ext>
            </a:extLst>
          </p:cNvPr>
          <p:cNvSpPr>
            <a:spLocks noGrp="1"/>
          </p:cNvSpPr>
          <p:nvPr>
            <p:ph idx="1"/>
          </p:nvPr>
        </p:nvSpPr>
        <p:spPr/>
        <p:txBody>
          <a:bodyPr>
            <a:normAutofit/>
          </a:bodyPr>
          <a:lstStyle/>
          <a:p>
            <a:r>
              <a:rPr lang="en-US" sz="3200" dirty="0"/>
              <a:t>Normalization involves asking about suicidal ideation only after making clear that it is normal to think of suicide at one time or another, especially in painful or difficult circumstances. </a:t>
            </a:r>
          </a:p>
          <a:p>
            <a:r>
              <a:rPr lang="en-US" sz="3200" i="1" dirty="0"/>
              <a:t>“Many people with depression like yours can feel so bad that they think of suicide. Have you had suicidal thoughts?”</a:t>
            </a:r>
          </a:p>
        </p:txBody>
      </p:sp>
      <p:sp>
        <p:nvSpPr>
          <p:cNvPr id="4" name="TextBox 3">
            <a:extLst>
              <a:ext uri="{FF2B5EF4-FFF2-40B4-BE49-F238E27FC236}">
                <a16:creationId xmlns:a16="http://schemas.microsoft.com/office/drawing/2014/main" id="{14D04A3C-734A-490A-B214-D0DB25AFDC09}"/>
              </a:ext>
            </a:extLst>
          </p:cNvPr>
          <p:cNvSpPr txBox="1"/>
          <p:nvPr/>
        </p:nvSpPr>
        <p:spPr>
          <a:xfrm>
            <a:off x="345715" y="6253737"/>
            <a:ext cx="1888199" cy="369332"/>
          </a:xfrm>
          <a:prstGeom prst="rect">
            <a:avLst/>
          </a:prstGeom>
          <a:noFill/>
        </p:spPr>
        <p:txBody>
          <a:bodyPr wrap="square" rtlCol="0">
            <a:spAutoFit/>
          </a:bodyPr>
          <a:lstStyle/>
          <a:p>
            <a:r>
              <a:rPr lang="en-US" dirty="0" err="1"/>
              <a:t>Freedenthal</a:t>
            </a:r>
            <a:r>
              <a:rPr lang="en-US" dirty="0"/>
              <a:t>, 2018</a:t>
            </a:r>
          </a:p>
        </p:txBody>
      </p:sp>
    </p:spTree>
    <p:extLst>
      <p:ext uri="{BB962C8B-B14F-4D97-AF65-F5344CB8AC3E}">
        <p14:creationId xmlns:p14="http://schemas.microsoft.com/office/powerpoint/2010/main" val="2152310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2E74B-92E1-4A15-B670-A2011F06D834}"/>
              </a:ext>
            </a:extLst>
          </p:cNvPr>
          <p:cNvSpPr>
            <a:spLocks noGrp="1"/>
          </p:cNvSpPr>
          <p:nvPr>
            <p:ph type="title"/>
          </p:nvPr>
        </p:nvSpPr>
        <p:spPr/>
        <p:txBody>
          <a:bodyPr/>
          <a:lstStyle/>
          <a:p>
            <a:r>
              <a:rPr lang="en-US" dirty="0"/>
              <a:t>Shame Attenuation</a:t>
            </a:r>
          </a:p>
        </p:txBody>
      </p:sp>
      <p:sp>
        <p:nvSpPr>
          <p:cNvPr id="3" name="Content Placeholder 2">
            <a:extLst>
              <a:ext uri="{FF2B5EF4-FFF2-40B4-BE49-F238E27FC236}">
                <a16:creationId xmlns:a16="http://schemas.microsoft.com/office/drawing/2014/main" id="{FE344551-3CDD-4B6E-96E7-668E350A3BBA}"/>
              </a:ext>
            </a:extLst>
          </p:cNvPr>
          <p:cNvSpPr>
            <a:spLocks noGrp="1"/>
          </p:cNvSpPr>
          <p:nvPr>
            <p:ph idx="1"/>
          </p:nvPr>
        </p:nvSpPr>
        <p:spPr/>
        <p:txBody>
          <a:bodyPr>
            <a:normAutofit/>
          </a:bodyPr>
          <a:lstStyle/>
          <a:p>
            <a:r>
              <a:rPr lang="en-US" sz="3200" dirty="0"/>
              <a:t>Many people feel ashamed of their suicidal thoughts or behaviors and blame themselves.  </a:t>
            </a:r>
          </a:p>
          <a:p>
            <a:r>
              <a:rPr lang="en-US" sz="3200" dirty="0"/>
              <a:t>The technique of shame attenuation blames the person’s pain, illness, or situation instead.</a:t>
            </a:r>
          </a:p>
          <a:p>
            <a:r>
              <a:rPr lang="en-US" sz="3200" dirty="0"/>
              <a:t>“</a:t>
            </a:r>
            <a:r>
              <a:rPr lang="en-US" sz="3200" i="1" dirty="0"/>
              <a:t>With all the pain and hopelessness you feel, do you think of killing yourself?</a:t>
            </a:r>
          </a:p>
          <a:p>
            <a:pPr marL="0" indent="0">
              <a:buNone/>
            </a:pPr>
            <a:endParaRPr lang="en-US" sz="3200" dirty="0"/>
          </a:p>
        </p:txBody>
      </p:sp>
      <p:sp>
        <p:nvSpPr>
          <p:cNvPr id="4" name="TextBox 3">
            <a:extLst>
              <a:ext uri="{FF2B5EF4-FFF2-40B4-BE49-F238E27FC236}">
                <a16:creationId xmlns:a16="http://schemas.microsoft.com/office/drawing/2014/main" id="{F5CA4410-4399-46E1-8A5C-54EFEDBD4352}"/>
              </a:ext>
            </a:extLst>
          </p:cNvPr>
          <p:cNvSpPr txBox="1"/>
          <p:nvPr/>
        </p:nvSpPr>
        <p:spPr>
          <a:xfrm>
            <a:off x="345715" y="6253737"/>
            <a:ext cx="1888199" cy="369332"/>
          </a:xfrm>
          <a:prstGeom prst="rect">
            <a:avLst/>
          </a:prstGeom>
          <a:noFill/>
        </p:spPr>
        <p:txBody>
          <a:bodyPr wrap="square" rtlCol="0">
            <a:spAutoFit/>
          </a:bodyPr>
          <a:lstStyle/>
          <a:p>
            <a:r>
              <a:rPr lang="en-US" dirty="0" err="1"/>
              <a:t>Freedenthal</a:t>
            </a:r>
            <a:r>
              <a:rPr lang="en-US" dirty="0"/>
              <a:t>, 2018</a:t>
            </a:r>
          </a:p>
        </p:txBody>
      </p:sp>
    </p:spTree>
    <p:extLst>
      <p:ext uri="{BB962C8B-B14F-4D97-AF65-F5344CB8AC3E}">
        <p14:creationId xmlns:p14="http://schemas.microsoft.com/office/powerpoint/2010/main" val="706746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45E02-0DBE-4233-AC55-6499DD927EF4}"/>
              </a:ext>
            </a:extLst>
          </p:cNvPr>
          <p:cNvSpPr>
            <a:spLocks noGrp="1"/>
          </p:cNvSpPr>
          <p:nvPr>
            <p:ph type="title"/>
          </p:nvPr>
        </p:nvSpPr>
        <p:spPr/>
        <p:txBody>
          <a:bodyPr/>
          <a:lstStyle/>
          <a:p>
            <a:r>
              <a:rPr lang="en-US" dirty="0"/>
              <a:t>Conflict of interest disclosure</a:t>
            </a:r>
          </a:p>
        </p:txBody>
      </p:sp>
      <p:sp>
        <p:nvSpPr>
          <p:cNvPr id="3" name="Content Placeholder 2">
            <a:extLst>
              <a:ext uri="{FF2B5EF4-FFF2-40B4-BE49-F238E27FC236}">
                <a16:creationId xmlns:a16="http://schemas.microsoft.com/office/drawing/2014/main" id="{003819C9-2538-4E46-8118-5D5470DFFED0}"/>
              </a:ext>
            </a:extLst>
          </p:cNvPr>
          <p:cNvSpPr>
            <a:spLocks noGrp="1"/>
          </p:cNvSpPr>
          <p:nvPr>
            <p:ph idx="1"/>
          </p:nvPr>
        </p:nvSpPr>
        <p:spPr/>
        <p:txBody>
          <a:bodyPr>
            <a:normAutofit/>
          </a:bodyPr>
          <a:lstStyle/>
          <a:p>
            <a:r>
              <a:rPr lang="en-US" sz="3600" dirty="0"/>
              <a:t>No potential conflicts of interest</a:t>
            </a:r>
          </a:p>
          <a:p>
            <a:r>
              <a:rPr lang="en-US" sz="3600" dirty="0"/>
              <a:t>Faculty at the University of Maryland School of Medicine</a:t>
            </a:r>
          </a:p>
          <a:p>
            <a:r>
              <a:rPr lang="en-US" sz="3600" dirty="0"/>
              <a:t>Salary funding from the State of Maryland (BHIPP)</a:t>
            </a:r>
          </a:p>
          <a:p>
            <a:r>
              <a:rPr lang="en-US" sz="3600" dirty="0"/>
              <a:t>Member of the American Academy of Child &amp; Adolescent Psychiatry (AACAP)</a:t>
            </a:r>
          </a:p>
          <a:p>
            <a:endParaRPr lang="en-US" sz="3600" dirty="0"/>
          </a:p>
        </p:txBody>
      </p:sp>
    </p:spTree>
    <p:extLst>
      <p:ext uri="{BB962C8B-B14F-4D97-AF65-F5344CB8AC3E}">
        <p14:creationId xmlns:p14="http://schemas.microsoft.com/office/powerpoint/2010/main" val="625957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C1D97-26F9-4DF7-9D62-B06761AB7F50}"/>
              </a:ext>
            </a:extLst>
          </p:cNvPr>
          <p:cNvSpPr>
            <a:spLocks noGrp="1"/>
          </p:cNvSpPr>
          <p:nvPr>
            <p:ph type="title"/>
          </p:nvPr>
        </p:nvSpPr>
        <p:spPr/>
        <p:txBody>
          <a:bodyPr/>
          <a:lstStyle/>
          <a:p>
            <a:r>
              <a:rPr lang="en-US" dirty="0"/>
              <a:t>Gentle Assumption  </a:t>
            </a:r>
          </a:p>
        </p:txBody>
      </p:sp>
      <p:sp>
        <p:nvSpPr>
          <p:cNvPr id="3" name="Content Placeholder 2">
            <a:extLst>
              <a:ext uri="{FF2B5EF4-FFF2-40B4-BE49-F238E27FC236}">
                <a16:creationId xmlns:a16="http://schemas.microsoft.com/office/drawing/2014/main" id="{AF5294D2-82CB-4D15-9F2E-17A362D9CAEA}"/>
              </a:ext>
            </a:extLst>
          </p:cNvPr>
          <p:cNvSpPr>
            <a:spLocks noGrp="1"/>
          </p:cNvSpPr>
          <p:nvPr>
            <p:ph idx="1"/>
          </p:nvPr>
        </p:nvSpPr>
        <p:spPr/>
        <p:txBody>
          <a:bodyPr>
            <a:normAutofit/>
          </a:bodyPr>
          <a:lstStyle/>
          <a:p>
            <a:r>
              <a:rPr lang="en-US" sz="2800" dirty="0"/>
              <a:t>If someone feels any shame, embarrassment, or fear about disclosing suicidal ideation, then “yes-no” questions can deter the person from answering honestly. </a:t>
            </a:r>
          </a:p>
          <a:p>
            <a:r>
              <a:rPr lang="en-US" sz="2800" dirty="0"/>
              <a:t>To avoid that problem, the technique of gentle assumption calls for you to act as if the person has already answered “yes.” </a:t>
            </a:r>
          </a:p>
          <a:p>
            <a:r>
              <a:rPr lang="en-US" sz="2800" dirty="0"/>
              <a:t>“</a:t>
            </a:r>
            <a:r>
              <a:rPr lang="en-US" sz="2800" i="1" dirty="0"/>
              <a:t>What are some ways you have thought of killing yourself?”</a:t>
            </a:r>
          </a:p>
          <a:p>
            <a:r>
              <a:rPr lang="en-US" sz="2800" i="1" dirty="0"/>
              <a:t>“How many times in your life have you attempted suicide, if at all?”</a:t>
            </a:r>
          </a:p>
        </p:txBody>
      </p:sp>
      <p:sp>
        <p:nvSpPr>
          <p:cNvPr id="4" name="TextBox 3">
            <a:extLst>
              <a:ext uri="{FF2B5EF4-FFF2-40B4-BE49-F238E27FC236}">
                <a16:creationId xmlns:a16="http://schemas.microsoft.com/office/drawing/2014/main" id="{BCB95C9C-31EC-49A9-AD95-B1DB4ACF3739}"/>
              </a:ext>
            </a:extLst>
          </p:cNvPr>
          <p:cNvSpPr txBox="1"/>
          <p:nvPr/>
        </p:nvSpPr>
        <p:spPr>
          <a:xfrm>
            <a:off x="345715" y="6253737"/>
            <a:ext cx="1888199" cy="369332"/>
          </a:xfrm>
          <a:prstGeom prst="rect">
            <a:avLst/>
          </a:prstGeom>
          <a:noFill/>
        </p:spPr>
        <p:txBody>
          <a:bodyPr wrap="square" rtlCol="0">
            <a:spAutoFit/>
          </a:bodyPr>
          <a:lstStyle/>
          <a:p>
            <a:r>
              <a:rPr lang="en-US" dirty="0" err="1"/>
              <a:t>Freedenthal</a:t>
            </a:r>
            <a:r>
              <a:rPr lang="en-US" dirty="0"/>
              <a:t>, 2018</a:t>
            </a:r>
          </a:p>
        </p:txBody>
      </p:sp>
    </p:spTree>
    <p:extLst>
      <p:ext uri="{BB962C8B-B14F-4D97-AF65-F5344CB8AC3E}">
        <p14:creationId xmlns:p14="http://schemas.microsoft.com/office/powerpoint/2010/main" val="3417492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CA051-3510-473E-9CAB-98491EFC56A3}"/>
              </a:ext>
            </a:extLst>
          </p:cNvPr>
          <p:cNvSpPr>
            <a:spLocks noGrp="1"/>
          </p:cNvSpPr>
          <p:nvPr>
            <p:ph type="title"/>
          </p:nvPr>
        </p:nvSpPr>
        <p:spPr/>
        <p:txBody>
          <a:bodyPr/>
          <a:lstStyle/>
          <a:p>
            <a:r>
              <a:rPr lang="en-US" dirty="0"/>
              <a:t>Symptom Amplification </a:t>
            </a:r>
          </a:p>
        </p:txBody>
      </p:sp>
      <p:sp>
        <p:nvSpPr>
          <p:cNvPr id="3" name="Content Placeholder 2">
            <a:extLst>
              <a:ext uri="{FF2B5EF4-FFF2-40B4-BE49-F238E27FC236}">
                <a16:creationId xmlns:a16="http://schemas.microsoft.com/office/drawing/2014/main" id="{60EA391B-9ACE-4902-8A52-56E87E43A5D2}"/>
              </a:ext>
            </a:extLst>
          </p:cNvPr>
          <p:cNvSpPr>
            <a:spLocks noGrp="1"/>
          </p:cNvSpPr>
          <p:nvPr>
            <p:ph idx="1"/>
          </p:nvPr>
        </p:nvSpPr>
        <p:spPr/>
        <p:txBody>
          <a:bodyPr>
            <a:normAutofit lnSpcReduction="10000"/>
          </a:bodyPr>
          <a:lstStyle/>
          <a:p>
            <a:r>
              <a:rPr lang="en-US" sz="3200" dirty="0"/>
              <a:t>You need to know not only if the person is thinking of suicide, but also how often and how intensely.  </a:t>
            </a:r>
          </a:p>
          <a:p>
            <a:r>
              <a:rPr lang="en-US" sz="3200" dirty="0"/>
              <a:t>Symptom amplification calls for you to exaggerate the possibilities, which gives room for the person to answer honestly without necessarily feeling that they are thinking of suicide excessively.  </a:t>
            </a:r>
          </a:p>
          <a:p>
            <a:r>
              <a:rPr lang="en-US" sz="3200" i="1" dirty="0"/>
              <a:t>“How many times a day do you think of suicide? 20? 30? (to which the person responds, “Oh gosh no, not that much. Only 5-10 times, I’d say.”)</a:t>
            </a:r>
          </a:p>
        </p:txBody>
      </p:sp>
      <p:sp>
        <p:nvSpPr>
          <p:cNvPr id="4" name="TextBox 3">
            <a:extLst>
              <a:ext uri="{FF2B5EF4-FFF2-40B4-BE49-F238E27FC236}">
                <a16:creationId xmlns:a16="http://schemas.microsoft.com/office/drawing/2014/main" id="{153C7E8A-B706-4643-9178-48851CF67F0A}"/>
              </a:ext>
            </a:extLst>
          </p:cNvPr>
          <p:cNvSpPr txBox="1"/>
          <p:nvPr/>
        </p:nvSpPr>
        <p:spPr>
          <a:xfrm>
            <a:off x="345715" y="6253737"/>
            <a:ext cx="1888199" cy="369332"/>
          </a:xfrm>
          <a:prstGeom prst="rect">
            <a:avLst/>
          </a:prstGeom>
          <a:noFill/>
        </p:spPr>
        <p:txBody>
          <a:bodyPr wrap="square" rtlCol="0">
            <a:spAutoFit/>
          </a:bodyPr>
          <a:lstStyle/>
          <a:p>
            <a:r>
              <a:rPr lang="en-US" dirty="0" err="1"/>
              <a:t>Freedenthal</a:t>
            </a:r>
            <a:r>
              <a:rPr lang="en-US" dirty="0"/>
              <a:t>, 2018</a:t>
            </a:r>
          </a:p>
        </p:txBody>
      </p:sp>
    </p:spTree>
    <p:extLst>
      <p:ext uri="{BB962C8B-B14F-4D97-AF65-F5344CB8AC3E}">
        <p14:creationId xmlns:p14="http://schemas.microsoft.com/office/powerpoint/2010/main" val="1620330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0D3A0-F5AA-4565-A29F-70C04692AB5D}"/>
              </a:ext>
            </a:extLst>
          </p:cNvPr>
          <p:cNvSpPr>
            <a:spLocks noGrp="1"/>
          </p:cNvSpPr>
          <p:nvPr>
            <p:ph type="title"/>
          </p:nvPr>
        </p:nvSpPr>
        <p:spPr/>
        <p:txBody>
          <a:bodyPr/>
          <a:lstStyle/>
          <a:p>
            <a:r>
              <a:rPr lang="en-US" dirty="0"/>
              <a:t>Denial of the Specific </a:t>
            </a:r>
          </a:p>
        </p:txBody>
      </p:sp>
      <p:sp>
        <p:nvSpPr>
          <p:cNvPr id="3" name="Content Placeholder 2">
            <a:extLst>
              <a:ext uri="{FF2B5EF4-FFF2-40B4-BE49-F238E27FC236}">
                <a16:creationId xmlns:a16="http://schemas.microsoft.com/office/drawing/2014/main" id="{31C81745-C5FB-466F-886A-0F93F5046D97}"/>
              </a:ext>
            </a:extLst>
          </p:cNvPr>
          <p:cNvSpPr>
            <a:spLocks noGrp="1"/>
          </p:cNvSpPr>
          <p:nvPr>
            <p:ph idx="1"/>
          </p:nvPr>
        </p:nvSpPr>
        <p:spPr/>
        <p:txBody>
          <a:bodyPr>
            <a:normAutofit/>
          </a:bodyPr>
          <a:lstStyle/>
          <a:p>
            <a:r>
              <a:rPr lang="en-US" sz="2400" dirty="0"/>
              <a:t>Instead of asking a single overarching question that covers many possibilities, the denial of the specific technique requires you to ask separately about each possibility. </a:t>
            </a:r>
          </a:p>
          <a:p>
            <a:r>
              <a:rPr lang="en-US" sz="2400" dirty="0"/>
              <a:t>Ask separately about each specific possibility rather than stringing together multiple options in one question.</a:t>
            </a:r>
          </a:p>
          <a:p>
            <a:r>
              <a:rPr lang="en-US" sz="2400" dirty="0"/>
              <a:t>With each of these possibilities, the professional waits for the person’s response before moving on to the next possibility. </a:t>
            </a:r>
          </a:p>
          <a:p>
            <a:r>
              <a:rPr lang="en-US" sz="2400" i="1" dirty="0"/>
              <a:t>“Have you ever thought of jumping off a high place, like a bridge or a building…Have you thought of taking an overdose?....Hanging yourself?...Shooting yourself?...Cutting yourself?</a:t>
            </a:r>
            <a:endParaRPr lang="en-US" sz="2400" dirty="0"/>
          </a:p>
        </p:txBody>
      </p:sp>
      <p:sp>
        <p:nvSpPr>
          <p:cNvPr id="4" name="TextBox 3">
            <a:extLst>
              <a:ext uri="{FF2B5EF4-FFF2-40B4-BE49-F238E27FC236}">
                <a16:creationId xmlns:a16="http://schemas.microsoft.com/office/drawing/2014/main" id="{09E60097-F87E-46F6-A1D9-7F3BEA6A6E6F}"/>
              </a:ext>
            </a:extLst>
          </p:cNvPr>
          <p:cNvSpPr txBox="1"/>
          <p:nvPr/>
        </p:nvSpPr>
        <p:spPr>
          <a:xfrm>
            <a:off x="345715" y="6253737"/>
            <a:ext cx="1888199" cy="369332"/>
          </a:xfrm>
          <a:prstGeom prst="rect">
            <a:avLst/>
          </a:prstGeom>
          <a:noFill/>
        </p:spPr>
        <p:txBody>
          <a:bodyPr wrap="square" rtlCol="0">
            <a:spAutoFit/>
          </a:bodyPr>
          <a:lstStyle/>
          <a:p>
            <a:r>
              <a:rPr lang="en-US" dirty="0" err="1"/>
              <a:t>Freedenthal</a:t>
            </a:r>
            <a:r>
              <a:rPr lang="en-US" dirty="0"/>
              <a:t>, 2018</a:t>
            </a:r>
          </a:p>
        </p:txBody>
      </p:sp>
    </p:spTree>
    <p:extLst>
      <p:ext uri="{BB962C8B-B14F-4D97-AF65-F5344CB8AC3E}">
        <p14:creationId xmlns:p14="http://schemas.microsoft.com/office/powerpoint/2010/main" val="1008292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99B3A-9976-4882-8DC3-2DC4F4F6A53F}"/>
              </a:ext>
            </a:extLst>
          </p:cNvPr>
          <p:cNvSpPr>
            <a:spLocks noGrp="1"/>
          </p:cNvSpPr>
          <p:nvPr>
            <p:ph type="title"/>
          </p:nvPr>
        </p:nvSpPr>
        <p:spPr/>
        <p:txBody>
          <a:bodyPr/>
          <a:lstStyle/>
          <a:p>
            <a:r>
              <a:rPr lang="en-US" dirty="0"/>
              <a:t>Behavioral Incident</a:t>
            </a:r>
          </a:p>
        </p:txBody>
      </p:sp>
      <p:sp>
        <p:nvSpPr>
          <p:cNvPr id="3" name="Content Placeholder 2">
            <a:extLst>
              <a:ext uri="{FF2B5EF4-FFF2-40B4-BE49-F238E27FC236}">
                <a16:creationId xmlns:a16="http://schemas.microsoft.com/office/drawing/2014/main" id="{27A0D978-25E1-4F0E-85F5-78B256D593CD}"/>
              </a:ext>
            </a:extLst>
          </p:cNvPr>
          <p:cNvSpPr>
            <a:spLocks noGrp="1"/>
          </p:cNvSpPr>
          <p:nvPr>
            <p:ph idx="1"/>
          </p:nvPr>
        </p:nvSpPr>
        <p:spPr/>
        <p:txBody>
          <a:bodyPr>
            <a:normAutofit/>
          </a:bodyPr>
          <a:lstStyle/>
          <a:p>
            <a:r>
              <a:rPr lang="en-US" sz="2400" dirty="0"/>
              <a:t>Ask questions about each step in the person’s thoughts and behaviors in response to stress, pain, hopelessness, or other difficult emotions or situations that might trigger suicidal thoughts.</a:t>
            </a:r>
          </a:p>
          <a:p>
            <a:r>
              <a:rPr lang="en-US" sz="2400" dirty="0"/>
              <a:t>By breaking the person’s experience down into very concrete details, you help strip away any vagueness or distortions that might obscure the person’s true experience.</a:t>
            </a:r>
          </a:p>
          <a:p>
            <a:r>
              <a:rPr lang="en-US" sz="2400" i="1" dirty="0"/>
              <a:t>“When you took out the bottle of pills, what happened next?...What did you do next?...Then what did you do?...What were you feeling when you did that?”</a:t>
            </a:r>
          </a:p>
        </p:txBody>
      </p:sp>
      <p:sp>
        <p:nvSpPr>
          <p:cNvPr id="4" name="TextBox 3">
            <a:extLst>
              <a:ext uri="{FF2B5EF4-FFF2-40B4-BE49-F238E27FC236}">
                <a16:creationId xmlns:a16="http://schemas.microsoft.com/office/drawing/2014/main" id="{DF2CC74D-E4EF-4850-82AE-75F75CA0E7EB}"/>
              </a:ext>
            </a:extLst>
          </p:cNvPr>
          <p:cNvSpPr txBox="1"/>
          <p:nvPr/>
        </p:nvSpPr>
        <p:spPr>
          <a:xfrm>
            <a:off x="345715" y="6253737"/>
            <a:ext cx="1888199" cy="369332"/>
          </a:xfrm>
          <a:prstGeom prst="rect">
            <a:avLst/>
          </a:prstGeom>
          <a:noFill/>
        </p:spPr>
        <p:txBody>
          <a:bodyPr wrap="square" rtlCol="0">
            <a:spAutoFit/>
          </a:bodyPr>
          <a:lstStyle/>
          <a:p>
            <a:r>
              <a:rPr lang="en-US" dirty="0" err="1"/>
              <a:t>Freedenthal</a:t>
            </a:r>
            <a:r>
              <a:rPr lang="en-US" dirty="0"/>
              <a:t>, 2018</a:t>
            </a:r>
          </a:p>
        </p:txBody>
      </p:sp>
    </p:spTree>
    <p:extLst>
      <p:ext uri="{BB962C8B-B14F-4D97-AF65-F5344CB8AC3E}">
        <p14:creationId xmlns:p14="http://schemas.microsoft.com/office/powerpoint/2010/main" val="29214181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99B3A-9976-4882-8DC3-2DC4F4F6A53F}"/>
              </a:ext>
            </a:extLst>
          </p:cNvPr>
          <p:cNvSpPr>
            <a:spLocks noGrp="1"/>
          </p:cNvSpPr>
          <p:nvPr>
            <p:ph type="title"/>
          </p:nvPr>
        </p:nvSpPr>
        <p:spPr/>
        <p:txBody>
          <a:bodyPr/>
          <a:lstStyle/>
          <a:p>
            <a:r>
              <a:rPr lang="en-US" dirty="0"/>
              <a:t>Resource for Patients</a:t>
            </a:r>
          </a:p>
        </p:txBody>
      </p:sp>
      <p:sp>
        <p:nvSpPr>
          <p:cNvPr id="3" name="Content Placeholder 2">
            <a:extLst>
              <a:ext uri="{FF2B5EF4-FFF2-40B4-BE49-F238E27FC236}">
                <a16:creationId xmlns:a16="http://schemas.microsoft.com/office/drawing/2014/main" id="{27A0D978-25E1-4F0E-85F5-78B256D593CD}"/>
              </a:ext>
            </a:extLst>
          </p:cNvPr>
          <p:cNvSpPr>
            <a:spLocks noGrp="1"/>
          </p:cNvSpPr>
          <p:nvPr>
            <p:ph idx="1"/>
          </p:nvPr>
        </p:nvSpPr>
        <p:spPr/>
        <p:txBody>
          <a:bodyPr>
            <a:normAutofit/>
          </a:bodyPr>
          <a:lstStyle/>
          <a:p>
            <a:pPr marL="0" indent="0" algn="ctr">
              <a:buNone/>
            </a:pPr>
            <a:r>
              <a:rPr lang="en-US" sz="6600" b="1" i="1" dirty="0"/>
              <a:t>988 </a:t>
            </a:r>
          </a:p>
          <a:p>
            <a:pPr marL="0" indent="0" algn="ctr">
              <a:buNone/>
            </a:pPr>
            <a:r>
              <a:rPr lang="en-US" sz="2400" i="1" dirty="0"/>
              <a:t>A new crisis hotline number </a:t>
            </a:r>
          </a:p>
          <a:p>
            <a:pPr marL="0" indent="0" algn="ctr">
              <a:buNone/>
            </a:pPr>
            <a:r>
              <a:rPr lang="en-US" sz="2400" i="1" dirty="0"/>
              <a:t>Patients experiencing mental health crises can call or text 988 and will be directed to the National Suicide Prevention Lifeline.</a:t>
            </a:r>
          </a:p>
          <a:p>
            <a:pPr marL="0" indent="0" algn="ctr">
              <a:buNone/>
            </a:pPr>
            <a:r>
              <a:rPr lang="en-US" sz="2400" i="1" dirty="0"/>
              <a:t>Coming July 16</a:t>
            </a:r>
            <a:r>
              <a:rPr lang="en-US" sz="2400" i="1" baseline="30000" dirty="0"/>
              <a:t>th</a:t>
            </a:r>
            <a:r>
              <a:rPr lang="en-US" sz="2400" i="1" dirty="0"/>
              <a:t> nationwide!</a:t>
            </a:r>
          </a:p>
          <a:p>
            <a:pPr marL="0" indent="0" algn="ctr">
              <a:buNone/>
            </a:pPr>
            <a:r>
              <a:rPr lang="en-US" sz="2400" i="1" dirty="0"/>
              <a:t>Learn more at </a:t>
            </a:r>
            <a:r>
              <a:rPr lang="en-US" sz="2400" i="1" dirty="0">
                <a:hlinkClick r:id="rId2"/>
              </a:rPr>
              <a:t>https://suicidepreventionlifeline.org/current-events/the-lifeline-and-988/</a:t>
            </a:r>
            <a:r>
              <a:rPr lang="en-US" sz="2400" i="1" dirty="0"/>
              <a:t> </a:t>
            </a:r>
          </a:p>
        </p:txBody>
      </p:sp>
    </p:spTree>
    <p:extLst>
      <p:ext uri="{BB962C8B-B14F-4D97-AF65-F5344CB8AC3E}">
        <p14:creationId xmlns:p14="http://schemas.microsoft.com/office/powerpoint/2010/main" val="35906182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A4317-66D5-453C-8267-275571F3DCE5}"/>
              </a:ext>
            </a:extLst>
          </p:cNvPr>
          <p:cNvSpPr>
            <a:spLocks noGrp="1"/>
          </p:cNvSpPr>
          <p:nvPr>
            <p:ph type="title"/>
          </p:nvPr>
        </p:nvSpPr>
        <p:spPr/>
        <p:txBody>
          <a:bodyPr/>
          <a:lstStyle/>
          <a:p>
            <a:r>
              <a:rPr lang="en-US" dirty="0"/>
              <a:t>To Be Continued….</a:t>
            </a:r>
          </a:p>
        </p:txBody>
      </p:sp>
      <p:sp>
        <p:nvSpPr>
          <p:cNvPr id="3" name="Content Placeholder 2">
            <a:extLst>
              <a:ext uri="{FF2B5EF4-FFF2-40B4-BE49-F238E27FC236}">
                <a16:creationId xmlns:a16="http://schemas.microsoft.com/office/drawing/2014/main" id="{84296FEA-D7CF-4050-9275-B8150A30D8B6}"/>
              </a:ext>
            </a:extLst>
          </p:cNvPr>
          <p:cNvSpPr>
            <a:spLocks noGrp="1"/>
          </p:cNvSpPr>
          <p:nvPr>
            <p:ph idx="1"/>
          </p:nvPr>
        </p:nvSpPr>
        <p:spPr/>
        <p:txBody>
          <a:bodyPr>
            <a:normAutofit/>
          </a:bodyPr>
          <a:lstStyle/>
          <a:p>
            <a:r>
              <a:rPr lang="en-US" sz="3200" dirty="0"/>
              <a:t>Please join us for Suicide Prevention Part 2: Safety and Crisis Planning on Thursday June 16</a:t>
            </a:r>
            <a:r>
              <a:rPr lang="en-US" sz="3200" baseline="30000" dirty="0"/>
              <a:t>th</a:t>
            </a:r>
            <a:endParaRPr lang="en-US" sz="3200" dirty="0"/>
          </a:p>
        </p:txBody>
      </p:sp>
    </p:spTree>
    <p:extLst>
      <p:ext uri="{BB962C8B-B14F-4D97-AF65-F5344CB8AC3E}">
        <p14:creationId xmlns:p14="http://schemas.microsoft.com/office/powerpoint/2010/main" val="1134337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0FFF-E437-478C-B05E-565D8C4741F8}"/>
              </a:ext>
            </a:extLst>
          </p:cNvPr>
          <p:cNvSpPr>
            <a:spLocks noGrp="1"/>
          </p:cNvSpPr>
          <p:nvPr>
            <p:ph type="title"/>
          </p:nvPr>
        </p:nvSpPr>
        <p:spPr/>
        <p:txBody>
          <a:bodyPr>
            <a:normAutofit/>
          </a:bodyPr>
          <a:lstStyle/>
          <a:p>
            <a:r>
              <a:rPr lang="en-US" sz="3600" dirty="0"/>
              <a:t>Thank you!</a:t>
            </a:r>
          </a:p>
        </p:txBody>
      </p:sp>
      <p:sp>
        <p:nvSpPr>
          <p:cNvPr id="5" name="TextBox 4">
            <a:extLst>
              <a:ext uri="{FF2B5EF4-FFF2-40B4-BE49-F238E27FC236}">
                <a16:creationId xmlns:a16="http://schemas.microsoft.com/office/drawing/2014/main" id="{3684EBDF-B302-49BD-8F33-FA1FE85734AC}"/>
              </a:ext>
            </a:extLst>
          </p:cNvPr>
          <p:cNvSpPr txBox="1"/>
          <p:nvPr/>
        </p:nvSpPr>
        <p:spPr>
          <a:xfrm>
            <a:off x="468087" y="1780496"/>
            <a:ext cx="11239500" cy="5262979"/>
          </a:xfrm>
          <a:prstGeom prst="rect">
            <a:avLst/>
          </a:prstGeom>
          <a:noFill/>
        </p:spPr>
        <p:txBody>
          <a:bodyPr wrap="square" rtlCol="0">
            <a:spAutoFit/>
          </a:bodyPr>
          <a:lstStyle/>
          <a:p>
            <a:pPr algn="ctr"/>
            <a:r>
              <a:rPr lang="en-US" sz="2800">
                <a:solidFill>
                  <a:schemeClr val="tx1">
                    <a:lumMod val="65000"/>
                    <a:lumOff val="35000"/>
                  </a:schemeClr>
                </a:solidFill>
              </a:rPr>
              <a:t>Maryland Behavioral Health Integration in Pediatric Primary Care (BHIPP)</a:t>
            </a:r>
          </a:p>
          <a:p>
            <a:pPr algn="ctr"/>
            <a:endParaRPr lang="en-US" sz="2800">
              <a:solidFill>
                <a:schemeClr val="tx1">
                  <a:lumMod val="65000"/>
                  <a:lumOff val="35000"/>
                </a:schemeClr>
              </a:solidFill>
            </a:endParaRPr>
          </a:p>
          <a:p>
            <a:pPr algn="ctr"/>
            <a:endParaRPr lang="en-US" sz="2800">
              <a:solidFill>
                <a:schemeClr val="tx1">
                  <a:lumMod val="65000"/>
                  <a:lumOff val="35000"/>
                </a:schemeClr>
              </a:solidFill>
            </a:endParaRPr>
          </a:p>
          <a:p>
            <a:pPr algn="ctr"/>
            <a:r>
              <a:rPr lang="en-US" sz="2800" b="1">
                <a:solidFill>
                  <a:schemeClr val="tx1">
                    <a:lumMod val="65000"/>
                    <a:lumOff val="35000"/>
                  </a:schemeClr>
                </a:solidFill>
              </a:rPr>
              <a:t>1-855-MD-BHIPP</a:t>
            </a:r>
            <a:r>
              <a:rPr lang="en-US" sz="2800">
                <a:solidFill>
                  <a:schemeClr val="tx1">
                    <a:lumMod val="65000"/>
                    <a:lumOff val="35000"/>
                  </a:schemeClr>
                </a:solidFill>
              </a:rPr>
              <a:t> (632-4477)</a:t>
            </a:r>
          </a:p>
          <a:p>
            <a:pPr algn="ctr"/>
            <a:r>
              <a:rPr lang="en-US" sz="2800">
                <a:solidFill>
                  <a:schemeClr val="tx1">
                    <a:lumMod val="65000"/>
                    <a:lumOff val="35000"/>
                  </a:schemeClr>
                </a:solidFill>
              </a:rPr>
              <a:t>www.mdbhipp.org</a:t>
            </a:r>
          </a:p>
          <a:p>
            <a:pPr algn="ctr"/>
            <a:r>
              <a:rPr lang="en-US" sz="2800">
                <a:solidFill>
                  <a:schemeClr val="tx1">
                    <a:lumMod val="65000"/>
                    <a:lumOff val="35000"/>
                  </a:schemeClr>
                </a:solidFill>
              </a:rPr>
              <a:t>Follow us on Facebook, LinkedIn, and Twitter! @MDBHIPP </a:t>
            </a:r>
          </a:p>
          <a:p>
            <a:pPr algn="ctr"/>
            <a:endParaRPr lang="en-US" sz="2800">
              <a:solidFill>
                <a:schemeClr val="tx1">
                  <a:lumMod val="65000"/>
                  <a:lumOff val="35000"/>
                </a:schemeClr>
              </a:solidFill>
            </a:endParaRPr>
          </a:p>
          <a:p>
            <a:pPr algn="ctr"/>
            <a:endParaRPr lang="en-US" sz="2800">
              <a:solidFill>
                <a:schemeClr val="tx1">
                  <a:lumMod val="65000"/>
                  <a:lumOff val="35000"/>
                </a:schemeClr>
              </a:solidFill>
            </a:endParaRPr>
          </a:p>
          <a:p>
            <a:pPr algn="ctr"/>
            <a:r>
              <a:rPr lang="en-US" sz="2400" i="1">
                <a:latin typeface="Calibri" panose="020F0502020204030204" pitchFamily="34" charset="0"/>
                <a:ea typeface="Calibri" panose="020F0502020204030204" pitchFamily="34" charset="0"/>
              </a:rPr>
              <a:t>For resources related to the COVID-19 pandemic,</a:t>
            </a:r>
          </a:p>
          <a:p>
            <a:pPr algn="ctr"/>
            <a:r>
              <a:rPr lang="en-US" sz="2400" i="1">
                <a:latin typeface="Calibri" panose="020F0502020204030204" pitchFamily="34" charset="0"/>
                <a:ea typeface="Calibri" panose="020F0502020204030204" pitchFamily="34" charset="0"/>
              </a:rPr>
              <a:t>please visit us at </a:t>
            </a:r>
            <a:r>
              <a:rPr lang="en-US" sz="2400" i="1" u="sng">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BHIPP Covid-19 Resources</a:t>
            </a:r>
            <a:r>
              <a:rPr lang="en-US" sz="2400" b="1">
                <a:latin typeface="Calibri" panose="020F0502020204030204" pitchFamily="34" charset="0"/>
                <a:ea typeface="Calibri" panose="020F0502020204030204" pitchFamily="34" charset="0"/>
              </a:rPr>
              <a:t>.</a:t>
            </a:r>
            <a:endParaRPr lang="en-US" sz="2400">
              <a:latin typeface="Calibri" panose="020F0502020204030204" pitchFamily="34" charset="0"/>
              <a:ea typeface="Calibri" panose="020F0502020204030204" pitchFamily="34" charset="0"/>
            </a:endParaRPr>
          </a:p>
          <a:p>
            <a:pPr algn="ctr"/>
            <a:endParaRPr lang="en-US" sz="2800">
              <a:solidFill>
                <a:schemeClr val="tx1">
                  <a:lumMod val="65000"/>
                  <a:lumOff val="35000"/>
                </a:schemeClr>
              </a:solidFill>
            </a:endParaRPr>
          </a:p>
          <a:p>
            <a:endParaRPr lang="en-US"/>
          </a:p>
          <a:p>
            <a:pPr algn="ctr"/>
            <a:endParaRPr lang="en-US" dirty="0"/>
          </a:p>
        </p:txBody>
      </p:sp>
    </p:spTree>
    <p:extLst>
      <p:ext uri="{BB962C8B-B14F-4D97-AF65-F5344CB8AC3E}">
        <p14:creationId xmlns:p14="http://schemas.microsoft.com/office/powerpoint/2010/main" val="2617456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51BC-FBF3-4E37-A21A-BB2C416AACBB}"/>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5C829129-0185-4FA9-AE5A-210AE2F8AB0C}"/>
              </a:ext>
            </a:extLst>
          </p:cNvPr>
          <p:cNvSpPr>
            <a:spLocks noGrp="1"/>
          </p:cNvSpPr>
          <p:nvPr>
            <p:ph idx="1"/>
          </p:nvPr>
        </p:nvSpPr>
        <p:spPr/>
        <p:txBody>
          <a:bodyPr>
            <a:normAutofit/>
          </a:bodyPr>
          <a:lstStyle/>
          <a:p>
            <a:pPr marL="0" indent="0">
              <a:buNone/>
            </a:pPr>
            <a:endParaRPr lang="en-US" sz="3600" dirty="0"/>
          </a:p>
          <a:p>
            <a:pPr marL="342900" marR="0" lvl="0" indent="-342900">
              <a:lnSpc>
                <a:spcPct val="105000"/>
              </a:lnSpc>
              <a:spcBef>
                <a:spcPts val="0"/>
              </a:spcBef>
              <a:spcAft>
                <a:spcPts val="0"/>
              </a:spcAft>
              <a:buFont typeface="+mj-lt"/>
              <a:buAutoNum type="arabicParenR"/>
            </a:pPr>
            <a:r>
              <a:rPr lang="en-US" sz="3600" dirty="0">
                <a:effectLst/>
                <a:latin typeface="Calibri" panose="020F0502020204030204" pitchFamily="34" charset="0"/>
                <a:ea typeface="Times New Roman" panose="02020603050405020304" pitchFamily="18" charset="0"/>
              </a:rPr>
              <a:t>Know how to differentiate suicidal behavior and </a:t>
            </a:r>
            <a:r>
              <a:rPr lang="en-US" sz="3600" dirty="0" err="1">
                <a:effectLst/>
                <a:latin typeface="Calibri" panose="020F0502020204030204" pitchFamily="34" charset="0"/>
                <a:ea typeface="Times New Roman" panose="02020603050405020304" pitchFamily="18" charset="0"/>
              </a:rPr>
              <a:t>nonsuicidal</a:t>
            </a:r>
            <a:r>
              <a:rPr lang="en-US" sz="3600" dirty="0">
                <a:effectLst/>
                <a:latin typeface="Calibri" panose="020F0502020204030204" pitchFamily="34" charset="0"/>
                <a:ea typeface="Times New Roman" panose="02020603050405020304" pitchFamily="18" charset="0"/>
              </a:rPr>
              <a:t> self-injury in children and adolescents</a:t>
            </a:r>
            <a:endParaRPr lang="en-US" sz="36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mj-lt"/>
              <a:buAutoNum type="arabicParenR"/>
            </a:pPr>
            <a:r>
              <a:rPr lang="en-US" sz="3600" dirty="0">
                <a:effectLst/>
                <a:latin typeface="Calibri" panose="020F0502020204030204" pitchFamily="34" charset="0"/>
                <a:ea typeface="Times New Roman" panose="02020603050405020304" pitchFamily="18" charset="0"/>
              </a:rPr>
              <a:t>Identify risk and protective factors for suicide in children and adolescents</a:t>
            </a:r>
            <a:endParaRPr lang="en-US" sz="36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800"/>
              </a:spcAft>
              <a:buFont typeface="+mj-lt"/>
              <a:buAutoNum type="arabicParenR"/>
            </a:pPr>
            <a:r>
              <a:rPr lang="en-US" sz="3600" dirty="0">
                <a:effectLst/>
                <a:latin typeface="Calibri" panose="020F0502020204030204" pitchFamily="34" charset="0"/>
                <a:ea typeface="Times New Roman" panose="02020603050405020304" pitchFamily="18" charset="0"/>
              </a:rPr>
              <a:t>Learn how to conduct a suicide assessment </a:t>
            </a:r>
            <a:endParaRPr lang="en-US" sz="3600" dirty="0">
              <a:effectLst/>
              <a:latin typeface="Calibri" panose="020F0502020204030204" pitchFamily="34" charset="0"/>
              <a:ea typeface="Calibri" panose="020F0502020204030204" pitchFamily="34" charset="0"/>
            </a:endParaRPr>
          </a:p>
          <a:p>
            <a:endParaRPr lang="en-US" sz="3600" dirty="0"/>
          </a:p>
        </p:txBody>
      </p:sp>
    </p:spTree>
    <p:extLst>
      <p:ext uri="{BB962C8B-B14F-4D97-AF65-F5344CB8AC3E}">
        <p14:creationId xmlns:p14="http://schemas.microsoft.com/office/powerpoint/2010/main" val="1976084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B54BB-5622-4C92-9F68-DE25B609CDFA}"/>
              </a:ext>
            </a:extLst>
          </p:cNvPr>
          <p:cNvSpPr>
            <a:spLocks noGrp="1"/>
          </p:cNvSpPr>
          <p:nvPr>
            <p:ph type="title"/>
          </p:nvPr>
        </p:nvSpPr>
        <p:spPr/>
        <p:txBody>
          <a:bodyPr/>
          <a:lstStyle/>
          <a:p>
            <a:r>
              <a:rPr lang="en-US" dirty="0"/>
              <a:t>Acknowledgement </a:t>
            </a:r>
          </a:p>
        </p:txBody>
      </p:sp>
      <p:sp>
        <p:nvSpPr>
          <p:cNvPr id="3" name="Content Placeholder 2">
            <a:extLst>
              <a:ext uri="{FF2B5EF4-FFF2-40B4-BE49-F238E27FC236}">
                <a16:creationId xmlns:a16="http://schemas.microsoft.com/office/drawing/2014/main" id="{632D35CE-A444-44B9-AF7D-2234041A4CF4}"/>
              </a:ext>
            </a:extLst>
          </p:cNvPr>
          <p:cNvSpPr>
            <a:spLocks noGrp="1"/>
          </p:cNvSpPr>
          <p:nvPr>
            <p:ph idx="1"/>
          </p:nvPr>
        </p:nvSpPr>
        <p:spPr/>
        <p:txBody>
          <a:bodyPr>
            <a:normAutofit/>
          </a:bodyPr>
          <a:lstStyle/>
          <a:p>
            <a:r>
              <a:rPr lang="en-US" sz="3600" dirty="0"/>
              <a:t>A special thanks to Dr. Hal </a:t>
            </a:r>
            <a:r>
              <a:rPr lang="en-US" sz="3600" dirty="0" err="1"/>
              <a:t>Kronsberg</a:t>
            </a:r>
            <a:r>
              <a:rPr lang="en-US" sz="3600" dirty="0"/>
              <a:t> of the BHIPP team who created the majority of the slide content presented today!</a:t>
            </a:r>
          </a:p>
        </p:txBody>
      </p:sp>
    </p:spTree>
    <p:extLst>
      <p:ext uri="{BB962C8B-B14F-4D97-AF65-F5344CB8AC3E}">
        <p14:creationId xmlns:p14="http://schemas.microsoft.com/office/powerpoint/2010/main" val="729661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25B4B-6BAE-44F6-AB1A-69B831C5DFD1}"/>
              </a:ext>
            </a:extLst>
          </p:cNvPr>
          <p:cNvSpPr>
            <a:spLocks noGrp="1"/>
          </p:cNvSpPr>
          <p:nvPr>
            <p:ph type="title"/>
          </p:nvPr>
        </p:nvSpPr>
        <p:spPr/>
        <p:txBody>
          <a:bodyPr/>
          <a:lstStyle/>
          <a:p>
            <a:r>
              <a:rPr lang="en-US" dirty="0"/>
              <a:t>Defining </a:t>
            </a:r>
            <a:r>
              <a:rPr lang="en-US" dirty="0" err="1"/>
              <a:t>Nonsuicidal</a:t>
            </a:r>
            <a:r>
              <a:rPr lang="en-US" dirty="0"/>
              <a:t> Self-Injury (NSSI)</a:t>
            </a:r>
          </a:p>
        </p:txBody>
      </p:sp>
      <p:sp>
        <p:nvSpPr>
          <p:cNvPr id="3" name="Content Placeholder 2">
            <a:extLst>
              <a:ext uri="{FF2B5EF4-FFF2-40B4-BE49-F238E27FC236}">
                <a16:creationId xmlns:a16="http://schemas.microsoft.com/office/drawing/2014/main" id="{83842633-B1FF-483C-BDB4-426021BD720C}"/>
              </a:ext>
            </a:extLst>
          </p:cNvPr>
          <p:cNvSpPr>
            <a:spLocks noGrp="1"/>
          </p:cNvSpPr>
          <p:nvPr>
            <p:ph idx="1"/>
          </p:nvPr>
        </p:nvSpPr>
        <p:spPr/>
        <p:txBody>
          <a:bodyPr>
            <a:normAutofit/>
          </a:bodyPr>
          <a:lstStyle/>
          <a:p>
            <a:r>
              <a:rPr lang="en-US" sz="4000" dirty="0" err="1"/>
              <a:t>Nonsuicidal</a:t>
            </a:r>
            <a:r>
              <a:rPr lang="en-US" sz="4000" dirty="0"/>
              <a:t> self-injury (NSSI) is the direct and deliberate self-inflicted damage of body tissue without suicidal intention or socially sanctioned purpose. </a:t>
            </a:r>
          </a:p>
        </p:txBody>
      </p:sp>
      <p:sp>
        <p:nvSpPr>
          <p:cNvPr id="6" name="TextBox 5">
            <a:extLst>
              <a:ext uri="{FF2B5EF4-FFF2-40B4-BE49-F238E27FC236}">
                <a16:creationId xmlns:a16="http://schemas.microsoft.com/office/drawing/2014/main" id="{9984DE96-AD72-47ED-8B55-4F457AD24CC7}"/>
              </a:ext>
            </a:extLst>
          </p:cNvPr>
          <p:cNvSpPr txBox="1"/>
          <p:nvPr/>
        </p:nvSpPr>
        <p:spPr>
          <a:xfrm>
            <a:off x="630841" y="6041985"/>
            <a:ext cx="3102388" cy="461665"/>
          </a:xfrm>
          <a:prstGeom prst="rect">
            <a:avLst/>
          </a:prstGeom>
          <a:noFill/>
        </p:spPr>
        <p:txBody>
          <a:bodyPr wrap="none" rtlCol="0">
            <a:spAutoFit/>
          </a:bodyPr>
          <a:lstStyle/>
          <a:p>
            <a:r>
              <a:rPr lang="en-US" sz="2400" dirty="0"/>
              <a:t>Brown and </a:t>
            </a:r>
            <a:r>
              <a:rPr lang="en-US" sz="2400" dirty="0" err="1"/>
              <a:t>Plener</a:t>
            </a:r>
            <a:r>
              <a:rPr lang="en-US" sz="2400" dirty="0"/>
              <a:t> 2017</a:t>
            </a:r>
          </a:p>
        </p:txBody>
      </p:sp>
    </p:spTree>
    <p:extLst>
      <p:ext uri="{BB962C8B-B14F-4D97-AF65-F5344CB8AC3E}">
        <p14:creationId xmlns:p14="http://schemas.microsoft.com/office/powerpoint/2010/main" val="2257647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EF60F-BCA4-4DC7-AAD1-1B85758EDEFA}"/>
              </a:ext>
            </a:extLst>
          </p:cNvPr>
          <p:cNvSpPr>
            <a:spLocks noGrp="1"/>
          </p:cNvSpPr>
          <p:nvPr>
            <p:ph type="title"/>
          </p:nvPr>
        </p:nvSpPr>
        <p:spPr/>
        <p:txBody>
          <a:bodyPr/>
          <a:lstStyle/>
          <a:p>
            <a:r>
              <a:rPr lang="en-US" dirty="0"/>
              <a:t>NSSI in the DSM-5 TR</a:t>
            </a:r>
          </a:p>
        </p:txBody>
      </p:sp>
      <p:sp>
        <p:nvSpPr>
          <p:cNvPr id="3" name="Content Placeholder 2">
            <a:extLst>
              <a:ext uri="{FF2B5EF4-FFF2-40B4-BE49-F238E27FC236}">
                <a16:creationId xmlns:a16="http://schemas.microsoft.com/office/drawing/2014/main" id="{8E6A890E-1DD2-4937-BE13-53DBCCE1F3FF}"/>
              </a:ext>
            </a:extLst>
          </p:cNvPr>
          <p:cNvSpPr>
            <a:spLocks noGrp="1"/>
          </p:cNvSpPr>
          <p:nvPr>
            <p:ph idx="1"/>
          </p:nvPr>
        </p:nvSpPr>
        <p:spPr>
          <a:xfrm>
            <a:off x="345716" y="1694535"/>
            <a:ext cx="11500567" cy="3869595"/>
          </a:xfrm>
        </p:spPr>
        <p:txBody>
          <a:bodyPr>
            <a:normAutofit/>
          </a:bodyPr>
          <a:lstStyle/>
          <a:p>
            <a:r>
              <a:rPr lang="en-US" sz="2800" b="0" i="0" dirty="0">
                <a:solidFill>
                  <a:srgbClr val="000000"/>
                </a:solidFill>
                <a:effectLst/>
              </a:rPr>
              <a:t>“This category may be used for individuals who have engaged in intentional self-inflicted damage to their body of a sort likely to induce bleeding, bruising, or pain (e.g., cutting, burning, stabbing, hitting, excessive rubbing) in the absence of suicidal intent.”</a:t>
            </a:r>
          </a:p>
          <a:p>
            <a:pPr algn="l"/>
            <a:r>
              <a:rPr lang="en-US" sz="2800" b="1" i="0" dirty="0">
                <a:solidFill>
                  <a:srgbClr val="000000"/>
                </a:solidFill>
                <a:effectLst/>
              </a:rPr>
              <a:t>(R45.88) Current </a:t>
            </a:r>
            <a:r>
              <a:rPr lang="en-US" sz="2800" b="1" i="0" dirty="0" err="1">
                <a:solidFill>
                  <a:srgbClr val="000000"/>
                </a:solidFill>
                <a:effectLst/>
              </a:rPr>
              <a:t>Nonsuicidal</a:t>
            </a:r>
            <a:r>
              <a:rPr lang="en-US" sz="2800" b="1" i="0" dirty="0">
                <a:solidFill>
                  <a:srgbClr val="000000"/>
                </a:solidFill>
                <a:effectLst/>
              </a:rPr>
              <a:t> Self-Injury: </a:t>
            </a:r>
            <a:r>
              <a:rPr lang="en-US" sz="2800" b="0" i="0" dirty="0">
                <a:solidFill>
                  <a:srgbClr val="000000"/>
                </a:solidFill>
                <a:effectLst/>
              </a:rPr>
              <a:t>If </a:t>
            </a:r>
            <a:r>
              <a:rPr lang="en-US" sz="2800" b="0" i="0" dirty="0" err="1">
                <a:solidFill>
                  <a:srgbClr val="000000"/>
                </a:solidFill>
                <a:effectLst/>
              </a:rPr>
              <a:t>nonsuicidal</a:t>
            </a:r>
            <a:r>
              <a:rPr lang="en-US" sz="2800" b="0" i="0" dirty="0">
                <a:solidFill>
                  <a:srgbClr val="000000"/>
                </a:solidFill>
                <a:effectLst/>
              </a:rPr>
              <a:t> self-injurious behavior is part of the clinical presentation</a:t>
            </a:r>
          </a:p>
          <a:p>
            <a:pPr algn="l"/>
            <a:r>
              <a:rPr lang="en-US" sz="2800" b="1" i="0" dirty="0">
                <a:solidFill>
                  <a:srgbClr val="000000"/>
                </a:solidFill>
                <a:effectLst/>
              </a:rPr>
              <a:t>(Z91.52) History of </a:t>
            </a:r>
            <a:r>
              <a:rPr lang="en-US" sz="2800" b="1" i="0" dirty="0" err="1">
                <a:solidFill>
                  <a:srgbClr val="000000"/>
                </a:solidFill>
                <a:effectLst/>
              </a:rPr>
              <a:t>Nonsuicidal</a:t>
            </a:r>
            <a:r>
              <a:rPr lang="en-US" sz="2800" b="1" i="0" dirty="0">
                <a:solidFill>
                  <a:srgbClr val="000000"/>
                </a:solidFill>
                <a:effectLst/>
              </a:rPr>
              <a:t> Self-Injury: </a:t>
            </a:r>
            <a:r>
              <a:rPr lang="en-US" sz="2800" b="0" i="0" dirty="0">
                <a:solidFill>
                  <a:srgbClr val="000000"/>
                </a:solidFill>
                <a:effectLst/>
              </a:rPr>
              <a:t>If </a:t>
            </a:r>
            <a:r>
              <a:rPr lang="en-US" sz="2800" b="0" i="0" dirty="0" err="1">
                <a:solidFill>
                  <a:srgbClr val="000000"/>
                </a:solidFill>
                <a:effectLst/>
              </a:rPr>
              <a:t>nonsuicidal</a:t>
            </a:r>
            <a:r>
              <a:rPr lang="en-US" sz="2800" b="0" i="0" dirty="0">
                <a:solidFill>
                  <a:srgbClr val="000000"/>
                </a:solidFill>
                <a:effectLst/>
              </a:rPr>
              <a:t> self-injurious behavior has occurred during the individual’s lifetime</a:t>
            </a:r>
          </a:p>
          <a:p>
            <a:endParaRPr lang="en-US" sz="3200" dirty="0"/>
          </a:p>
        </p:txBody>
      </p:sp>
      <p:sp>
        <p:nvSpPr>
          <p:cNvPr id="4" name="TextBox 3">
            <a:extLst>
              <a:ext uri="{FF2B5EF4-FFF2-40B4-BE49-F238E27FC236}">
                <a16:creationId xmlns:a16="http://schemas.microsoft.com/office/drawing/2014/main" id="{E2B7D335-7BEB-41B1-B0B3-8B1636A7BCFF}"/>
              </a:ext>
            </a:extLst>
          </p:cNvPr>
          <p:cNvSpPr txBox="1"/>
          <p:nvPr/>
        </p:nvSpPr>
        <p:spPr>
          <a:xfrm>
            <a:off x="630841" y="6227180"/>
            <a:ext cx="1770036" cy="369332"/>
          </a:xfrm>
          <a:prstGeom prst="rect">
            <a:avLst/>
          </a:prstGeom>
          <a:noFill/>
        </p:spPr>
        <p:txBody>
          <a:bodyPr wrap="none" rtlCol="0">
            <a:spAutoFit/>
          </a:bodyPr>
          <a:lstStyle/>
          <a:p>
            <a:r>
              <a:rPr lang="en-US" dirty="0"/>
              <a:t>DSM-5 TR (2022)</a:t>
            </a:r>
          </a:p>
        </p:txBody>
      </p:sp>
    </p:spTree>
    <p:extLst>
      <p:ext uri="{BB962C8B-B14F-4D97-AF65-F5344CB8AC3E}">
        <p14:creationId xmlns:p14="http://schemas.microsoft.com/office/powerpoint/2010/main" val="880260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A1F78-AC33-45A9-A9ED-87DB5652FB9E}"/>
              </a:ext>
            </a:extLst>
          </p:cNvPr>
          <p:cNvSpPr>
            <a:spLocks noGrp="1"/>
          </p:cNvSpPr>
          <p:nvPr>
            <p:ph type="title"/>
          </p:nvPr>
        </p:nvSpPr>
        <p:spPr/>
        <p:txBody>
          <a:bodyPr/>
          <a:lstStyle/>
          <a:p>
            <a:r>
              <a:rPr lang="en-US" dirty="0"/>
              <a:t>Self-harm as a behavior</a:t>
            </a:r>
          </a:p>
        </p:txBody>
      </p:sp>
      <p:sp>
        <p:nvSpPr>
          <p:cNvPr id="3" name="Content Placeholder 2">
            <a:extLst>
              <a:ext uri="{FF2B5EF4-FFF2-40B4-BE49-F238E27FC236}">
                <a16:creationId xmlns:a16="http://schemas.microsoft.com/office/drawing/2014/main" id="{F59705F9-BC49-403E-A50D-72ED088709F6}"/>
              </a:ext>
            </a:extLst>
          </p:cNvPr>
          <p:cNvSpPr>
            <a:spLocks noGrp="1"/>
          </p:cNvSpPr>
          <p:nvPr>
            <p:ph idx="1"/>
          </p:nvPr>
        </p:nvSpPr>
        <p:spPr>
          <a:xfrm>
            <a:off x="581192" y="2192072"/>
            <a:ext cx="11029615" cy="3223308"/>
          </a:xfrm>
        </p:spPr>
        <p:txBody>
          <a:bodyPr>
            <a:normAutofit/>
          </a:bodyPr>
          <a:lstStyle/>
          <a:p>
            <a:r>
              <a:rPr lang="en-US" sz="3200" dirty="0"/>
              <a:t>Why see it that way?</a:t>
            </a:r>
          </a:p>
          <a:p>
            <a:pPr lvl="1"/>
            <a:r>
              <a:rPr lang="en-US" sz="2800" dirty="0"/>
              <a:t>Self-harm is not necessarily a treatable disorder itself but can signal the presence of other disorders</a:t>
            </a:r>
          </a:p>
          <a:p>
            <a:pPr lvl="1"/>
            <a:r>
              <a:rPr lang="en-US" sz="2800" dirty="0"/>
              <a:t>Something reinforces self-harm to enable the behavior to persist</a:t>
            </a:r>
          </a:p>
          <a:p>
            <a:pPr lvl="1"/>
            <a:r>
              <a:rPr lang="en-US" sz="2800" dirty="0"/>
              <a:t>To stop self-harm, you must address the antecedents and consequences</a:t>
            </a:r>
          </a:p>
        </p:txBody>
      </p:sp>
    </p:spTree>
    <p:extLst>
      <p:ext uri="{BB962C8B-B14F-4D97-AF65-F5344CB8AC3E}">
        <p14:creationId xmlns:p14="http://schemas.microsoft.com/office/powerpoint/2010/main" val="3899427257"/>
      </p:ext>
    </p:extLst>
  </p:cSld>
  <p:clrMapOvr>
    <a:masterClrMapping/>
  </p:clrMapOvr>
</p:sld>
</file>

<file path=ppt/theme/theme1.xml><?xml version="1.0" encoding="utf-8"?>
<a:theme xmlns:a="http://schemas.openxmlformats.org/drawingml/2006/main" name="Frame">
  <a:themeElements>
    <a:clrScheme name="BHIPP">
      <a:dk1>
        <a:srgbClr val="000000"/>
      </a:dk1>
      <a:lt1>
        <a:srgbClr val="FFFFFF"/>
      </a:lt1>
      <a:dk2>
        <a:srgbClr val="FFFFFF"/>
      </a:dk2>
      <a:lt2>
        <a:srgbClr val="FFC000"/>
      </a:lt2>
      <a:accent1>
        <a:srgbClr val="C00000"/>
      </a:accent1>
      <a:accent2>
        <a:srgbClr val="C00000"/>
      </a:accent2>
      <a:accent3>
        <a:srgbClr val="000000"/>
      </a:accent3>
      <a:accent4>
        <a:srgbClr val="A5A5A5"/>
      </a:accent4>
      <a:accent5>
        <a:srgbClr val="BF9000"/>
      </a:accent5>
      <a:accent6>
        <a:srgbClr val="95D284"/>
      </a:accent6>
      <a:hlink>
        <a:srgbClr val="FF4040"/>
      </a:hlink>
      <a:folHlink>
        <a:srgbClr val="FFC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HIPP Slide Template 2021 option 1" id="{02DD8833-47D6-4953-856C-E2F3A7E4478D}" vid="{96AD90CE-774B-4C32-8549-F98C039EA589}"/>
    </a:ext>
  </a:extLst>
</a:theme>
</file>

<file path=ppt/theme/theme2.xml><?xml version="1.0" encoding="utf-8"?>
<a:theme xmlns:a="http://schemas.openxmlformats.org/drawingml/2006/main" name="1_Frame">
  <a:themeElements>
    <a:clrScheme name="BHIPP">
      <a:dk1>
        <a:srgbClr val="000000"/>
      </a:dk1>
      <a:lt1>
        <a:srgbClr val="FFFFFF"/>
      </a:lt1>
      <a:dk2>
        <a:srgbClr val="FFFFFF"/>
      </a:dk2>
      <a:lt2>
        <a:srgbClr val="FFC000"/>
      </a:lt2>
      <a:accent1>
        <a:srgbClr val="C00000"/>
      </a:accent1>
      <a:accent2>
        <a:srgbClr val="C00000"/>
      </a:accent2>
      <a:accent3>
        <a:srgbClr val="000000"/>
      </a:accent3>
      <a:accent4>
        <a:srgbClr val="A5A5A5"/>
      </a:accent4>
      <a:accent5>
        <a:srgbClr val="BF9000"/>
      </a:accent5>
      <a:accent6>
        <a:srgbClr val="95D284"/>
      </a:accent6>
      <a:hlink>
        <a:srgbClr val="FF4040"/>
      </a:hlink>
      <a:folHlink>
        <a:srgbClr val="FFC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HIPP Slide Template 2021 option 1" id="{02DD8833-47D6-4953-856C-E2F3A7E4478D}" vid="{96AD90CE-774B-4C32-8549-F98C039EA58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AC9C000E8CC442838E60EA5B7FB1EA" ma:contentTypeVersion="14" ma:contentTypeDescription="Create a new document." ma:contentTypeScope="" ma:versionID="1f97693bd2941dcd0546deaef1eb48c1">
  <xsd:schema xmlns:xsd="http://www.w3.org/2001/XMLSchema" xmlns:xs="http://www.w3.org/2001/XMLSchema" xmlns:p="http://schemas.microsoft.com/office/2006/metadata/properties" xmlns:ns3="9162b81d-776b-4368-8a84-d6b6bd0e809d" xmlns:ns4="9ae31d4b-8339-4813-9215-9bb7c1d27d86" targetNamespace="http://schemas.microsoft.com/office/2006/metadata/properties" ma:root="true" ma:fieldsID="27e7883298c27254eafbda5afd921fd2" ns3:_="" ns4:_="">
    <xsd:import namespace="9162b81d-776b-4368-8a84-d6b6bd0e809d"/>
    <xsd:import namespace="9ae31d4b-8339-4813-9215-9bb7c1d27d8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62b81d-776b-4368-8a84-d6b6bd0e80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e31d4b-8339-4813-9215-9bb7c1d27d8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023D3E-52EC-4F1A-BEDD-615639077E4E}">
  <ds:schemaRefs>
    <ds:schemaRef ds:uri="http://purl.org/dc/terms/"/>
    <ds:schemaRef ds:uri="9162b81d-776b-4368-8a84-d6b6bd0e809d"/>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www.w3.org/XML/1998/namespace"/>
    <ds:schemaRef ds:uri="http://purl.org/dc/elements/1.1/"/>
    <ds:schemaRef ds:uri="http://schemas.microsoft.com/office/infopath/2007/PartnerControls"/>
    <ds:schemaRef ds:uri="9ae31d4b-8339-4813-9215-9bb7c1d27d86"/>
  </ds:schemaRefs>
</ds:datastoreItem>
</file>

<file path=customXml/itemProps2.xml><?xml version="1.0" encoding="utf-8"?>
<ds:datastoreItem xmlns:ds="http://schemas.openxmlformats.org/officeDocument/2006/customXml" ds:itemID="{785E5647-64B2-4DD2-AE1F-DE0AA65138B9}">
  <ds:schemaRefs>
    <ds:schemaRef ds:uri="http://schemas.microsoft.com/sharepoint/v3/contenttype/forms"/>
  </ds:schemaRefs>
</ds:datastoreItem>
</file>

<file path=customXml/itemProps3.xml><?xml version="1.0" encoding="utf-8"?>
<ds:datastoreItem xmlns:ds="http://schemas.openxmlformats.org/officeDocument/2006/customXml" ds:itemID="{B280262C-78E9-4531-9715-E1EC32B771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62b81d-776b-4368-8a84-d6b6bd0e809d"/>
    <ds:schemaRef ds:uri="9ae31d4b-8339-4813-9215-9bb7c1d27d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2163</TotalTime>
  <Words>3152</Words>
  <Application>Microsoft Office PowerPoint</Application>
  <PresentationFormat>Widescreen</PresentationFormat>
  <Paragraphs>292</Paragraphs>
  <Slides>46</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46</vt:i4>
      </vt:variant>
    </vt:vector>
  </HeadingPairs>
  <TitlesOfParts>
    <vt:vector size="53" baseType="lpstr">
      <vt:lpstr>Arial</vt:lpstr>
      <vt:lpstr>Calibri</vt:lpstr>
      <vt:lpstr>Georgia</vt:lpstr>
      <vt:lpstr>Times New Roman</vt:lpstr>
      <vt:lpstr>Wingdings 2</vt:lpstr>
      <vt:lpstr>Frame</vt:lpstr>
      <vt:lpstr>1_Frame</vt:lpstr>
      <vt:lpstr>Maryland Behavioral Health Integration in Pediatric Primary Care (MD BHIPP) Crisis Training May 19th, 2022 Suicide Prevention Part 1: Active Suicidality and Nonsuicial Self-Injury Robert Paine, DO </vt:lpstr>
      <vt:lpstr>Who We Are – Maryland BHIPP</vt:lpstr>
      <vt:lpstr>Partners &amp; Funding</vt:lpstr>
      <vt:lpstr>Conflict of interest disclosure</vt:lpstr>
      <vt:lpstr>Learning Objectives</vt:lpstr>
      <vt:lpstr>Acknowledgement </vt:lpstr>
      <vt:lpstr>Defining Nonsuicidal Self-Injury (NSSI)</vt:lpstr>
      <vt:lpstr>NSSI in the DSM-5 TR</vt:lpstr>
      <vt:lpstr>Self-harm as a behavior</vt:lpstr>
      <vt:lpstr>    Triad of Goal-Directed Behaviors </vt:lpstr>
      <vt:lpstr>Why Do Kids Self-Harm?</vt:lpstr>
      <vt:lpstr>Self Harm’s Four Outcomes</vt:lpstr>
      <vt:lpstr>What Kids Report</vt:lpstr>
      <vt:lpstr>NSSI or Suicide Attempt? </vt:lpstr>
      <vt:lpstr>Assessment of NSSI </vt:lpstr>
      <vt:lpstr>The “What” of Cutting</vt:lpstr>
      <vt:lpstr>The “Why” of Cutting</vt:lpstr>
      <vt:lpstr>The “What Next” of Cutting</vt:lpstr>
      <vt:lpstr>NSSI and Suicide</vt:lpstr>
      <vt:lpstr>Self-harm and suicide</vt:lpstr>
      <vt:lpstr>Self-harm and suicide</vt:lpstr>
      <vt:lpstr>Key Take-Home Points</vt:lpstr>
      <vt:lpstr>Youth Suicide: A Public Health Crisis </vt:lpstr>
      <vt:lpstr>Suicidal Behavior-Definitions </vt:lpstr>
      <vt:lpstr>Suicidal Behavior in the DSM-5TR</vt:lpstr>
      <vt:lpstr>PowerPoint Presentation</vt:lpstr>
      <vt:lpstr>Take Home from the Data</vt:lpstr>
      <vt:lpstr>Risk Factors</vt:lpstr>
      <vt:lpstr>Risk Factors</vt:lpstr>
      <vt:lpstr>Suicide Screening Tools</vt:lpstr>
      <vt:lpstr>PHQ-9A</vt:lpstr>
      <vt:lpstr>ASQ (Ask Suicide Screening Questions)</vt:lpstr>
      <vt:lpstr>ASQ (Ask Suicide Screening Questions)</vt:lpstr>
      <vt:lpstr>ASQ (Ask Suicide Screening Questions)</vt:lpstr>
      <vt:lpstr>Assessing Suicide Directly</vt:lpstr>
      <vt:lpstr>Assessing Suicide Directly</vt:lpstr>
      <vt:lpstr>Techniques for Eliciting Sensitive Information </vt:lpstr>
      <vt:lpstr>Normalization</vt:lpstr>
      <vt:lpstr>Shame Attenuation</vt:lpstr>
      <vt:lpstr>Gentle Assumption  </vt:lpstr>
      <vt:lpstr>Symptom Amplification </vt:lpstr>
      <vt:lpstr>Denial of the Specific </vt:lpstr>
      <vt:lpstr>Behavioral Incident</vt:lpstr>
      <vt:lpstr>Resource for Patients</vt:lpstr>
      <vt:lpstr>To Be Continued….</vt:lpstr>
      <vt:lpstr>Thank you!</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Jami-Lin Williams</dc:creator>
  <cp:lastModifiedBy>Rebecca Ferro</cp:lastModifiedBy>
  <cp:revision>137</cp:revision>
  <dcterms:created xsi:type="dcterms:W3CDTF">2019-10-04T19:22:27Z</dcterms:created>
  <dcterms:modified xsi:type="dcterms:W3CDTF">2022-05-20T19:35:07Z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0x010100EFAC9C000E8CC442838E60EA5B7FB1EA</vt:lpwstr>
  </property>
</Properties>
</file>