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342" r:id="rId2"/>
    <p:sldId id="397" r:id="rId3"/>
    <p:sldId id="398" r:id="rId4"/>
    <p:sldId id="400" r:id="rId5"/>
    <p:sldId id="399" r:id="rId6"/>
    <p:sldId id="37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ie Bettencourt" initials="AB" lastIdx="3" clrIdx="0">
    <p:extLst>
      <p:ext uri="{19B8F6BF-5375-455C-9EA6-DF929625EA0E}">
        <p15:presenceInfo xmlns:p15="http://schemas.microsoft.com/office/powerpoint/2012/main" userId="S-1-5-21-1214440339-484763869-725345543-3782617" providerId="AD"/>
      </p:ext>
    </p:extLst>
  </p:cmAuthor>
  <p:cmAuthor id="2" name="Jami-Lin Williams" initials="JW" lastIdx="15" clrIdx="1">
    <p:extLst>
      <p:ext uri="{19B8F6BF-5375-455C-9EA6-DF929625EA0E}">
        <p15:presenceInfo xmlns:p15="http://schemas.microsoft.com/office/powerpoint/2012/main" userId="S-1-5-21-1214440339-484763869-725345543-41239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84019" autoAdjust="0"/>
  </p:normalViewPr>
  <p:slideViewPr>
    <p:cSldViewPr snapToGrid="0">
      <p:cViewPr varScale="1">
        <p:scale>
          <a:sx n="56" d="100"/>
          <a:sy n="56" d="100"/>
        </p:scale>
        <p:origin x="392" y="48"/>
      </p:cViewPr>
      <p:guideLst>
        <p:guide orient="horz" pos="2160"/>
        <p:guide pos="3840"/>
      </p:guideLst>
    </p:cSldViewPr>
  </p:slideViewPr>
  <p:outlineViewPr>
    <p:cViewPr>
      <p:scale>
        <a:sx n="33" d="100"/>
        <a:sy n="33" d="100"/>
      </p:scale>
      <p:origin x="0" y="-6042"/>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3" d="100"/>
          <a:sy n="83" d="100"/>
        </p:scale>
        <p:origin x="393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22E83C-5157-439B-8C06-657A5C88FC4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E5E3971-E1FF-4FD2-A629-491FFECFF0F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6316C7-9B95-4150-85E4-C53AE16787BB}" type="datetimeFigureOut">
              <a:rPr lang="en-US" smtClean="0"/>
              <a:t>4/13/2021</a:t>
            </a:fld>
            <a:endParaRPr lang="en-US"/>
          </a:p>
        </p:txBody>
      </p:sp>
      <p:sp>
        <p:nvSpPr>
          <p:cNvPr id="4" name="Footer Placeholder 3">
            <a:extLst>
              <a:ext uri="{FF2B5EF4-FFF2-40B4-BE49-F238E27FC236}">
                <a16:creationId xmlns:a16="http://schemas.microsoft.com/office/drawing/2014/main" id="{04BE79A8-C38D-4744-B756-A1A744C8C00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F4FF175-D15F-4FD6-A43F-BBAAACE795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C852B0-AFCE-49F2-843F-ACD7F28F8312}" type="slidenum">
              <a:rPr lang="en-US" smtClean="0"/>
              <a:t>‹#›</a:t>
            </a:fld>
            <a:endParaRPr lang="en-US"/>
          </a:p>
        </p:txBody>
      </p:sp>
    </p:spTree>
    <p:extLst>
      <p:ext uri="{BB962C8B-B14F-4D97-AF65-F5344CB8AC3E}">
        <p14:creationId xmlns:p14="http://schemas.microsoft.com/office/powerpoint/2010/main" val="2451558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BE5F71-F015-4BBB-A2DA-9B746064F79C}" type="datetimeFigureOut">
              <a:rPr lang="en-US" smtClean="0"/>
              <a:t>4/13/2021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F27713-1F29-4EDB-A872-FD4C7AE3C741}" type="slidenum">
              <a:rPr lang="en-US" smtClean="0"/>
              <a:t>‹#›</a:t>
            </a:fld>
            <a:endParaRPr lang="en-US"/>
          </a:p>
        </p:txBody>
      </p:sp>
    </p:spTree>
    <p:extLst>
      <p:ext uri="{BB962C8B-B14F-4D97-AF65-F5344CB8AC3E}">
        <p14:creationId xmlns:p14="http://schemas.microsoft.com/office/powerpoint/2010/main" val="257461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F27713-1F29-4EDB-A872-FD4C7AE3C741}" type="slidenum">
              <a:rPr lang="en-US" smtClean="0"/>
              <a:t>1</a:t>
            </a:fld>
            <a:endParaRPr lang="en-US"/>
          </a:p>
        </p:txBody>
      </p:sp>
    </p:spTree>
    <p:extLst>
      <p:ext uri="{BB962C8B-B14F-4D97-AF65-F5344CB8AC3E}">
        <p14:creationId xmlns:p14="http://schemas.microsoft.com/office/powerpoint/2010/main" val="3164808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r>
              <a:rPr lang="en-US" dirty="0"/>
              <a:t>Maryland Behavioral Health Integration in Pediatric Primary Care or BHIPP is a Child</a:t>
            </a:r>
            <a:r>
              <a:rPr lang="en-US" baseline="0" dirty="0"/>
              <a:t> Psychiatry Access Program</a:t>
            </a:r>
            <a:r>
              <a:rPr lang="en-US" dirty="0"/>
              <a:t> that supports the capacity of primary care providers in Maryland to manage pediatric mental health concerns. We do this, currently, in a number of ways: 1. We offer a free behavioral health telephone consultation service, including resource and referral support, 2. education and training, 3. Through our partnership with Salisbury and Morgan State University, we offer co-location of social work interns at select primary care sites, 4. Web-based longitudinal learning through Project ECHO similar to today’s event, 5. Direct telepsychiatry and </a:t>
            </a:r>
            <a:r>
              <a:rPr lang="en-US" dirty="0" err="1"/>
              <a:t>telecounseling</a:t>
            </a:r>
            <a:r>
              <a:rPr lang="en-US" dirty="0"/>
              <a:t> services (coming soon) , 6. Care Coordination (coming soon)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4F27713-1F29-4EDB-A872-FD4C7AE3C7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5601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F27713-1F29-4EDB-A872-FD4C7AE3C741}" type="slidenum">
              <a:rPr lang="en-US" smtClean="0"/>
              <a:t>3</a:t>
            </a:fld>
            <a:endParaRPr lang="en-US"/>
          </a:p>
        </p:txBody>
      </p:sp>
    </p:spTree>
    <p:extLst>
      <p:ext uri="{BB962C8B-B14F-4D97-AF65-F5344CB8AC3E}">
        <p14:creationId xmlns:p14="http://schemas.microsoft.com/office/powerpoint/2010/main" val="1759576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F27713-1F29-4EDB-A872-FD4C7AE3C741}" type="slidenum">
              <a:rPr lang="en-US" smtClean="0"/>
              <a:t>4</a:t>
            </a:fld>
            <a:endParaRPr lang="en-US"/>
          </a:p>
        </p:txBody>
      </p:sp>
    </p:spTree>
    <p:extLst>
      <p:ext uri="{BB962C8B-B14F-4D97-AF65-F5344CB8AC3E}">
        <p14:creationId xmlns:p14="http://schemas.microsoft.com/office/powerpoint/2010/main" val="3287470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a copy of these slides</a:t>
            </a:r>
          </a:p>
        </p:txBody>
      </p:sp>
      <p:sp>
        <p:nvSpPr>
          <p:cNvPr id="4" name="Slide Number Placeholder 3"/>
          <p:cNvSpPr>
            <a:spLocks noGrp="1"/>
          </p:cNvSpPr>
          <p:nvPr>
            <p:ph type="sldNum" sz="quarter" idx="5"/>
          </p:nvPr>
        </p:nvSpPr>
        <p:spPr/>
        <p:txBody>
          <a:bodyPr/>
          <a:lstStyle/>
          <a:p>
            <a:fld id="{84F27713-1F29-4EDB-A872-FD4C7AE3C741}" type="slidenum">
              <a:rPr lang="en-US" smtClean="0"/>
              <a:t>5</a:t>
            </a:fld>
            <a:endParaRPr lang="en-US"/>
          </a:p>
        </p:txBody>
      </p:sp>
    </p:spTree>
    <p:extLst>
      <p:ext uri="{BB962C8B-B14F-4D97-AF65-F5344CB8AC3E}">
        <p14:creationId xmlns:p14="http://schemas.microsoft.com/office/powerpoint/2010/main" val="56297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a copy of these slides</a:t>
            </a:r>
          </a:p>
        </p:txBody>
      </p:sp>
      <p:sp>
        <p:nvSpPr>
          <p:cNvPr id="4" name="Slide Number Placeholder 3"/>
          <p:cNvSpPr>
            <a:spLocks noGrp="1"/>
          </p:cNvSpPr>
          <p:nvPr>
            <p:ph type="sldNum" sz="quarter" idx="5"/>
          </p:nvPr>
        </p:nvSpPr>
        <p:spPr/>
        <p:txBody>
          <a:bodyPr/>
          <a:lstStyle/>
          <a:p>
            <a:fld id="{84F27713-1F29-4EDB-A872-FD4C7AE3C741}" type="slidenum">
              <a:rPr lang="en-US" smtClean="0"/>
              <a:t>6</a:t>
            </a:fld>
            <a:endParaRPr lang="en-US"/>
          </a:p>
        </p:txBody>
      </p:sp>
    </p:spTree>
    <p:extLst>
      <p:ext uri="{BB962C8B-B14F-4D97-AF65-F5344CB8AC3E}">
        <p14:creationId xmlns:p14="http://schemas.microsoft.com/office/powerpoint/2010/main" val="8326154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8" name="Rectangle 7"/>
          <p:cNvSpPr/>
          <p:nvPr/>
        </p:nvSpPr>
        <p:spPr>
          <a:xfrm rot="5400000">
            <a:off x="7065767" y="1527802"/>
            <a:ext cx="1927239" cy="7460705"/>
          </a:xfrm>
          <a:prstGeom prst="rect">
            <a:avLst/>
          </a:prstGeom>
          <a:solidFill>
            <a:schemeClr val="tx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800" dirty="0"/>
          </a:p>
        </p:txBody>
      </p:sp>
      <p:sp>
        <p:nvSpPr>
          <p:cNvPr id="7" name="Rectangle 6"/>
          <p:cNvSpPr/>
          <p:nvPr/>
        </p:nvSpPr>
        <p:spPr>
          <a:xfrm>
            <a:off x="397594" y="282945"/>
            <a:ext cx="11362145" cy="38762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818707" y="596830"/>
            <a:ext cx="10458893" cy="3255264"/>
          </a:xfrm>
        </p:spPr>
        <p:txBody>
          <a:bodyPr anchor="t">
            <a:normAutofit/>
          </a:bodyPr>
          <a:lstStyle>
            <a:lvl1pPr algn="l">
              <a:defRPr sz="6000" b="0" i="0" spc="-100" baseline="0">
                <a:solidFill>
                  <a:srgbClr val="FFFFFF"/>
                </a:solidFill>
              </a:defRPr>
            </a:lvl1pPr>
          </a:lstStyle>
          <a:p>
            <a:br>
              <a:rPr lang="en-US" dirty="0"/>
            </a:br>
            <a:r>
              <a:rPr lang="en-US" dirty="0"/>
              <a:t>Maryland BHIPP</a:t>
            </a:r>
            <a:br>
              <a:rPr lang="en-US" dirty="0"/>
            </a:br>
            <a:endParaRPr lang="en-US" dirty="0"/>
          </a:p>
        </p:txBody>
      </p:sp>
      <p:sp>
        <p:nvSpPr>
          <p:cNvPr id="3" name="Subtitle 2"/>
          <p:cNvSpPr>
            <a:spLocks noGrp="1"/>
          </p:cNvSpPr>
          <p:nvPr>
            <p:ph type="subTitle" idx="1" hasCustomPrompt="1"/>
          </p:nvPr>
        </p:nvSpPr>
        <p:spPr>
          <a:xfrm>
            <a:off x="4505325" y="4550734"/>
            <a:ext cx="4943475" cy="1392865"/>
          </a:xfrm>
        </p:spPr>
        <p:txBody>
          <a:bodyPr anchor="ctr">
            <a:normAutofit/>
          </a:bodyPr>
          <a:lstStyle>
            <a:lvl1pPr marL="0" indent="0" algn="l">
              <a:buNone/>
              <a:defRPr sz="2400" b="0" cap="none" spc="0" baseline="0">
                <a:solidFill>
                  <a:schemeClr val="bg1"/>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1-855-MD-BHIPP (632-4477)</a:t>
            </a:r>
          </a:p>
          <a:p>
            <a:r>
              <a:rPr lang="en-US" dirty="0"/>
              <a:t>www.mdbhipp.org</a:t>
            </a:r>
          </a:p>
        </p:txBody>
      </p:sp>
      <p:sp>
        <p:nvSpPr>
          <p:cNvPr id="4" name="Date Placeholder 3"/>
          <p:cNvSpPr>
            <a:spLocks noGrp="1"/>
          </p:cNvSpPr>
          <p:nvPr>
            <p:ph type="dt" sz="half" idx="10"/>
          </p:nvPr>
        </p:nvSpPr>
        <p:spPr/>
        <p:txBody>
          <a:bodyPr/>
          <a:lstStyle/>
          <a:p>
            <a:fld id="{3C352946-8834-419D-873E-83A2D53642A5}" type="datetimeFigureOut">
              <a:rPr lang="en-US"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4C43-4828-4D61-9CE3-F878A80C0143}" type="slidenum">
              <a:rPr lang="en-US" smtClean="0"/>
              <a:t>‹#›</a:t>
            </a:fld>
            <a:endParaRPr lang="en-US"/>
          </a:p>
        </p:txBody>
      </p:sp>
      <p:sp>
        <p:nvSpPr>
          <p:cNvPr id="12" name="Media Placeholder 11">
            <a:extLst>
              <a:ext uri="{FF2B5EF4-FFF2-40B4-BE49-F238E27FC236}">
                <a16:creationId xmlns:a16="http://schemas.microsoft.com/office/drawing/2014/main" id="{26D3E6F9-57D3-4558-AA96-57463CB32C60}"/>
              </a:ext>
            </a:extLst>
          </p:cNvPr>
          <p:cNvSpPr>
            <a:spLocks noGrp="1"/>
          </p:cNvSpPr>
          <p:nvPr>
            <p:ph type="media" sz="quarter" idx="13"/>
          </p:nvPr>
        </p:nvSpPr>
        <p:spPr>
          <a:xfrm>
            <a:off x="413607" y="4294535"/>
            <a:ext cx="3623277" cy="1927963"/>
          </a:xfrm>
        </p:spPr>
        <p:txBody>
          <a:bodyPr/>
          <a:lstStyle/>
          <a:p>
            <a:r>
              <a:rPr lang="en-US" dirty="0"/>
              <a:t>Click icon to add media</a:t>
            </a:r>
          </a:p>
        </p:txBody>
      </p:sp>
      <p:pic>
        <p:nvPicPr>
          <p:cNvPr id="11" name="Picture 10">
            <a:extLst>
              <a:ext uri="{FF2B5EF4-FFF2-40B4-BE49-F238E27FC236}">
                <a16:creationId xmlns:a16="http://schemas.microsoft.com/office/drawing/2014/main" id="{BD6DD11F-E10B-42AB-8D9E-FBF01463E1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8310" y="4418698"/>
            <a:ext cx="3313870" cy="1656935"/>
          </a:xfrm>
          <a:prstGeom prst="rect">
            <a:avLst/>
          </a:prstGeom>
        </p:spPr>
      </p:pic>
    </p:spTree>
    <p:extLst>
      <p:ext uri="{BB962C8B-B14F-4D97-AF65-F5344CB8AC3E}">
        <p14:creationId xmlns:p14="http://schemas.microsoft.com/office/powerpoint/2010/main" val="244740428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57046" y="1494203"/>
            <a:ext cx="11500567" cy="3869595"/>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352946-8834-419D-873E-83A2D53642A5}" type="datetimeFigureOut">
              <a:rPr lang="en-US" smtClean="0"/>
              <a:t>4/13/2021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135660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1471352"/>
            <a:ext cx="2819400" cy="447224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1471353"/>
            <a:ext cx="7315200" cy="3823855"/>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352946-8834-419D-873E-83A2D53642A5}" type="datetimeFigureOut">
              <a:rPr lang="en-US" smtClean="0"/>
              <a:t>4/13/2021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1513315840"/>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C352946-8834-419D-873E-83A2D53642A5}" type="datetimeFigureOut">
              <a:rPr lang="en-US"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72217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3C352946-8834-419D-873E-83A2D53642A5}" type="datetimeFigureOut">
              <a:rPr lang="en-US" smtClean="0"/>
              <a:t>4/13/2021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474C43-4828-4D61-9CE3-F878A80C0143}" type="slidenum">
              <a:rPr lang="en-US" smtClean="0"/>
              <a:t>‹#›</a:t>
            </a:fld>
            <a:endParaRPr lang="en-US"/>
          </a:p>
        </p:txBody>
      </p:sp>
      <p:sp>
        <p:nvSpPr>
          <p:cNvPr id="6" name="Rectangle 5"/>
          <p:cNvSpPr/>
          <p:nvPr userDrawn="1"/>
        </p:nvSpPr>
        <p:spPr>
          <a:xfrm>
            <a:off x="375426" y="287383"/>
            <a:ext cx="11394208" cy="966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4962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52946-8834-419D-873E-83A2D53642A5}" type="datetimeFigureOut">
              <a:rPr lang="en-US"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2114524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232" y="1506266"/>
            <a:ext cx="73152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6232" y="5063282"/>
            <a:ext cx="73152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352946-8834-419D-873E-83A2D53642A5}" type="datetimeFigureOut">
              <a:rPr lang="en-US"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39394679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75426" y="1474306"/>
            <a:ext cx="6740269" cy="4515013"/>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03621" y="1474307"/>
            <a:ext cx="4312953" cy="3155883"/>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C352946-8834-419D-873E-83A2D53642A5}" type="datetimeFigureOut">
              <a:rPr lang="en-US" smtClean="0"/>
              <a:t>4/13/2021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4194358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75148" y="1380679"/>
            <a:ext cx="347472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93192" y="2289016"/>
            <a:ext cx="347472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1740" y="1380679"/>
            <a:ext cx="347472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81740" y="2338832"/>
            <a:ext cx="3474720" cy="3973545"/>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3C352946-8834-419D-873E-83A2D53642A5}" type="datetimeFigureOut">
              <a:rPr lang="en-US" smtClean="0"/>
              <a:t>4/13/2021</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2837509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352946-8834-419D-873E-83A2D53642A5}" type="datetimeFigureOut">
              <a:rPr lang="en-US" smtClean="0"/>
              <a:t>4/13/2021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3776056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5425" y="1500447"/>
            <a:ext cx="283464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867912" y="1512916"/>
            <a:ext cx="7902909" cy="3815542"/>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2924" y="3851686"/>
            <a:ext cx="2834640" cy="2341296"/>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3C352946-8834-419D-873E-83A2D53642A5}" type="datetimeFigureOut">
              <a:rPr lang="en-US" smtClean="0"/>
              <a:t>4/13/2021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249570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5425" y="1376794"/>
            <a:ext cx="283464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12772" y="1487978"/>
            <a:ext cx="8028275" cy="3699165"/>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75425" y="3664798"/>
            <a:ext cx="283464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3C352946-8834-419D-873E-83A2D53642A5}" type="datetimeFigureOut">
              <a:rPr lang="en-US" smtClean="0"/>
              <a:t>4/13/2021</a:t>
            </a:fld>
            <a:endParaRPr lang="en-US"/>
          </a:p>
        </p:txBody>
      </p:sp>
      <p:sp>
        <p:nvSpPr>
          <p:cNvPr id="9" name="Footer Placeholder 8"/>
          <p:cNvSpPr>
            <a:spLocks noGrp="1"/>
          </p:cNvSpPr>
          <p:nvPr>
            <p:ph type="ftr" sz="quarter" idx="11"/>
          </p:nvPr>
        </p:nvSpPr>
        <p:spPr>
          <a:xfrm>
            <a:off x="3499102" y="6356352"/>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656374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5551108" y="-4990077"/>
            <a:ext cx="1089785" cy="115005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800" dirty="0"/>
          </a:p>
        </p:txBody>
      </p:sp>
      <p:sp>
        <p:nvSpPr>
          <p:cNvPr id="2" name="Title Placeholder 1"/>
          <p:cNvSpPr>
            <a:spLocks noGrp="1"/>
          </p:cNvSpPr>
          <p:nvPr>
            <p:ph type="title"/>
          </p:nvPr>
        </p:nvSpPr>
        <p:spPr>
          <a:xfrm>
            <a:off x="630841" y="305554"/>
            <a:ext cx="10553627" cy="90930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5715" y="1463041"/>
            <a:ext cx="11500567" cy="38695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88777" y="6412006"/>
            <a:ext cx="1883668" cy="309470"/>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3C352946-8834-419D-873E-83A2D53642A5}" type="datetimeFigureOut">
              <a:rPr lang="en-US" smtClean="0"/>
              <a:t>4/13/2021</a:t>
            </a:fld>
            <a:endParaRPr lang="en-US"/>
          </a:p>
        </p:txBody>
      </p:sp>
      <p:sp>
        <p:nvSpPr>
          <p:cNvPr id="5" name="Footer Placeholder 4"/>
          <p:cNvSpPr>
            <a:spLocks noGrp="1"/>
          </p:cNvSpPr>
          <p:nvPr>
            <p:ph type="ftr" sz="quarter" idx="3"/>
          </p:nvPr>
        </p:nvSpPr>
        <p:spPr>
          <a:xfrm>
            <a:off x="3869268" y="6412006"/>
            <a:ext cx="5911517" cy="309470"/>
          </a:xfrm>
          <a:prstGeom prst="rect">
            <a:avLst/>
          </a:prstGeom>
        </p:spPr>
        <p:txBody>
          <a:bodyPr vert="horz" lIns="91440" tIns="45720" rIns="91440" bIns="45720" rtlCol="0" anchor="ctr"/>
          <a:lstStyle>
            <a:lvl1pPr algn="l">
              <a:defRPr sz="1800">
                <a:solidFill>
                  <a:schemeClr val="tx1"/>
                </a:solidFill>
              </a:defRPr>
            </a:lvl1pPr>
          </a:lstStyle>
          <a:p>
            <a:endParaRPr lang="en-US"/>
          </a:p>
        </p:txBody>
      </p:sp>
      <p:sp>
        <p:nvSpPr>
          <p:cNvPr id="6" name="Slide Number Placeholder 5"/>
          <p:cNvSpPr>
            <a:spLocks noGrp="1"/>
          </p:cNvSpPr>
          <p:nvPr>
            <p:ph type="sldNum" sz="quarter" idx="4"/>
          </p:nvPr>
        </p:nvSpPr>
        <p:spPr>
          <a:xfrm>
            <a:off x="375426" y="6412006"/>
            <a:ext cx="1154116" cy="309470"/>
          </a:xfrm>
          <a:prstGeom prst="rect">
            <a:avLst/>
          </a:prstGeom>
        </p:spPr>
        <p:txBody>
          <a:bodyPr vert="horz" lIns="91440" tIns="45720" rIns="91440" bIns="45720" rtlCol="0" anchor="ctr"/>
          <a:lstStyle>
            <a:lvl1pPr algn="r">
              <a:defRPr sz="1100" b="1">
                <a:solidFill>
                  <a:schemeClr val="accent1"/>
                </a:solidFill>
              </a:defRPr>
            </a:lvl1pPr>
          </a:lstStyle>
          <a:p>
            <a:fld id="{1D474C43-4828-4D61-9CE3-F878A80C0143}" type="slidenum">
              <a:rPr lang="en-US" smtClean="0"/>
              <a:t>‹#›</a:t>
            </a:fld>
            <a:endParaRPr lang="en-US"/>
          </a:p>
        </p:txBody>
      </p:sp>
      <p:pic>
        <p:nvPicPr>
          <p:cNvPr id="9" name="Picture 8">
            <a:extLst>
              <a:ext uri="{FF2B5EF4-FFF2-40B4-BE49-F238E27FC236}">
                <a16:creationId xmlns:a16="http://schemas.microsoft.com/office/drawing/2014/main" id="{D56B457A-4BDE-4814-B81C-F2BDBAD80550}"/>
              </a:ext>
            </a:extLst>
          </p:cNvPr>
          <p:cNvPicPr>
            <a:picLocks noChangeAspect="1"/>
          </p:cNvPicPr>
          <p:nvPr/>
        </p:nvPicPr>
        <p:blipFill>
          <a:blip r:embed="rId14" cstate="print">
            <a:extLst>
              <a:ext uri="{28A0092B-C50C-407E-A947-70E740481C1C}">
                <a14:useLocalDpi xmlns:a14="http://schemas.microsoft.com/office/drawing/2010/main" val="0"/>
              </a:ext>
            </a:extLst>
          </a:blip>
          <a:srcRect/>
          <a:stretch/>
        </p:blipFill>
        <p:spPr>
          <a:xfrm>
            <a:off x="9769169" y="5620201"/>
            <a:ext cx="2202549" cy="1101275"/>
          </a:xfrm>
          <a:prstGeom prst="rect">
            <a:avLst/>
          </a:prstGeom>
        </p:spPr>
      </p:pic>
    </p:spTree>
    <p:extLst>
      <p:ext uri="{BB962C8B-B14F-4D97-AF65-F5344CB8AC3E}">
        <p14:creationId xmlns:p14="http://schemas.microsoft.com/office/powerpoint/2010/main" val="1971270487"/>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74" r:id="rId3"/>
    <p:sldLayoutId id="2147483675" r:id="rId4"/>
    <p:sldLayoutId id="2147483676" r:id="rId5"/>
    <p:sldLayoutId id="2147483677" r:id="rId6"/>
    <p:sldLayoutId id="2147483686"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nam02.safelinks.protection.outlook.com/?url=http%3A%2F%2Fwww.hrsa.gov%2F&amp;data=02%7C01%7Cjwill218%40jhu.edu%7C61e8a63f8f2d4d3007d608d82e781ebc%7C9fa4f438b1e6473b803f86f8aedf0dec%7C0%7C0%7C637310441043761056&amp;sdata=8wy%2B5rHqwU4ZsIebiR%2BqzT8Ro8XW9NbP0cBGLBQr0wQ%3D&amp;reserved=0" TargetMode="External"/><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hyperlink" Target="mailto:info@mdcoalition.or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mailto:bmitchell@mdcoalition.org" TargetMode="External"/><Relationship Id="rId5" Type="http://schemas.openxmlformats.org/officeDocument/2006/relationships/hyperlink" Target="mailto:hrizkallah@mdcoalition.org" TargetMode="External"/><Relationship Id="rId4" Type="http://schemas.openxmlformats.org/officeDocument/2006/relationships/hyperlink" Target="mailto:referral@mdcoalition.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dbhipp.org/covid-19-resources.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1979" y="4499477"/>
            <a:ext cx="6925078" cy="1559947"/>
          </a:xfrm>
        </p:spPr>
        <p:txBody>
          <a:bodyPr>
            <a:normAutofit fontScale="92500"/>
          </a:bodyPr>
          <a:lstStyle/>
          <a:p>
            <a:pPr lvl="0">
              <a:buClr>
                <a:srgbClr val="C00000"/>
              </a:buClr>
            </a:pPr>
            <a:r>
              <a:rPr lang="en-US" dirty="0">
                <a:solidFill>
                  <a:srgbClr val="FFFFFF"/>
                </a:solidFill>
              </a:rPr>
              <a:t>1-855-MD-BHIPP (632-4477)</a:t>
            </a:r>
          </a:p>
          <a:p>
            <a:pPr lvl="0">
              <a:buClr>
                <a:srgbClr val="C00000"/>
              </a:buClr>
            </a:pPr>
            <a:r>
              <a:rPr lang="en-US" dirty="0">
                <a:solidFill>
                  <a:srgbClr val="FFFFFF"/>
                </a:solidFill>
              </a:rPr>
              <a:t>www.mdbhipp.org</a:t>
            </a:r>
          </a:p>
          <a:p>
            <a:pPr lvl="0">
              <a:buClr>
                <a:srgbClr val="C00000"/>
              </a:buClr>
            </a:pPr>
            <a:r>
              <a:rPr lang="en-US" dirty="0">
                <a:solidFill>
                  <a:srgbClr val="FFFFFF"/>
                </a:solidFill>
              </a:rPr>
              <a:t>Follow us on Facebook, LinkedIn, and Twitter! @MDBHIPP </a:t>
            </a:r>
          </a:p>
        </p:txBody>
      </p:sp>
      <p:sp>
        <p:nvSpPr>
          <p:cNvPr id="5" name="Title 4">
            <a:extLst>
              <a:ext uri="{FF2B5EF4-FFF2-40B4-BE49-F238E27FC236}">
                <a16:creationId xmlns:a16="http://schemas.microsoft.com/office/drawing/2014/main" id="{2A01022E-A91E-4701-97FD-A4309D11BCD3}"/>
              </a:ext>
            </a:extLst>
          </p:cNvPr>
          <p:cNvSpPr>
            <a:spLocks noGrp="1"/>
          </p:cNvSpPr>
          <p:nvPr>
            <p:ph type="ctrTitle"/>
          </p:nvPr>
        </p:nvSpPr>
        <p:spPr/>
        <p:txBody>
          <a:bodyPr>
            <a:normAutofit/>
          </a:bodyPr>
          <a:lstStyle/>
          <a:p>
            <a:pPr>
              <a:lnSpc>
                <a:spcPct val="100000"/>
              </a:lnSpc>
            </a:pPr>
            <a:r>
              <a:rPr lang="en-US" sz="4800" dirty="0"/>
              <a:t>Young Adult Perspectives: Conversations about Primary Care and Behavioral Health</a:t>
            </a:r>
            <a:br>
              <a:rPr lang="en-US" sz="4800" dirty="0"/>
            </a:br>
            <a:r>
              <a:rPr lang="en-US" sz="3200" i="1" dirty="0"/>
              <a:t>Featuring Haley Rizkallah and Brendel Mitchell of Taking Flight</a:t>
            </a:r>
            <a:br>
              <a:rPr lang="en-US" sz="3200" i="1" dirty="0"/>
            </a:br>
            <a:r>
              <a:rPr lang="en-US" sz="2800" i="1" dirty="0"/>
              <a:t>Friday, April 16</a:t>
            </a:r>
            <a:r>
              <a:rPr lang="en-US" sz="2800" i="1" baseline="30000" dirty="0"/>
              <a:t>th</a:t>
            </a:r>
            <a:r>
              <a:rPr lang="en-US" sz="2800" i="1" dirty="0"/>
              <a:t>, 2021 12:30-1:30pm</a:t>
            </a:r>
          </a:p>
        </p:txBody>
      </p:sp>
    </p:spTree>
    <p:extLst>
      <p:ext uri="{BB962C8B-B14F-4D97-AF65-F5344CB8AC3E}">
        <p14:creationId xmlns:p14="http://schemas.microsoft.com/office/powerpoint/2010/main" val="3791294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6A18-C217-48A9-8C62-448232C84EC2}"/>
              </a:ext>
            </a:extLst>
          </p:cNvPr>
          <p:cNvSpPr>
            <a:spLocks noGrp="1"/>
          </p:cNvSpPr>
          <p:nvPr>
            <p:ph type="title"/>
          </p:nvPr>
        </p:nvSpPr>
        <p:spPr/>
        <p:txBody>
          <a:bodyPr>
            <a:normAutofit/>
          </a:bodyPr>
          <a:lstStyle/>
          <a:p>
            <a:r>
              <a:rPr lang="en-US" sz="3600" dirty="0"/>
              <a:t>Who We Are – Maryland BHIPP</a:t>
            </a:r>
          </a:p>
        </p:txBody>
      </p:sp>
      <p:sp>
        <p:nvSpPr>
          <p:cNvPr id="5" name="Rectangle 4">
            <a:extLst>
              <a:ext uri="{FF2B5EF4-FFF2-40B4-BE49-F238E27FC236}">
                <a16:creationId xmlns:a16="http://schemas.microsoft.com/office/drawing/2014/main" id="{78A84612-DD9B-4E5B-94A9-FC4D18CCA872}"/>
              </a:ext>
            </a:extLst>
          </p:cNvPr>
          <p:cNvSpPr/>
          <p:nvPr/>
        </p:nvSpPr>
        <p:spPr>
          <a:xfrm>
            <a:off x="5397387" y="1674673"/>
            <a:ext cx="6311787" cy="387798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rPr>
              <a:t>Offering support to pediatric primary care providers through free: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Telephone consultation (855-MD-BHIPP)</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Resource &amp; referral support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Training &amp; education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Regionally specific social work co-location (Salisbury University and Morgan State University)</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Project ECHO®</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Direct </a:t>
            </a:r>
            <a:r>
              <a:rPr kumimoji="0" lang="en-US" sz="2000" b="0" i="0" u="none" strike="noStrike" kern="1200" cap="none" spc="0" normalizeH="0" baseline="0" noProof="0" dirty="0" err="1">
                <a:ln>
                  <a:noFill/>
                </a:ln>
                <a:solidFill>
                  <a:srgbClr val="000000"/>
                </a:solidFill>
                <a:effectLst/>
                <a:uLnTx/>
                <a:uFillTx/>
                <a:latin typeface="Calibri" panose="020F0502020204030204"/>
                <a:ea typeface="+mn-ea"/>
                <a:cs typeface="+mn-cs"/>
              </a:rPr>
              <a:t>Telespsychiatry</a:t>
            </a: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 &amp; </a:t>
            </a:r>
            <a:r>
              <a:rPr kumimoji="0" lang="en-US" sz="2000" b="0" i="0" u="none" strike="noStrike" kern="1200" cap="none" spc="0" normalizeH="0" baseline="0" noProof="0" dirty="0" err="1">
                <a:ln>
                  <a:noFill/>
                </a:ln>
                <a:solidFill>
                  <a:srgbClr val="000000"/>
                </a:solidFill>
                <a:effectLst/>
                <a:uLnTx/>
                <a:uFillTx/>
                <a:latin typeface="Calibri" panose="020F0502020204030204"/>
                <a:ea typeface="+mn-ea"/>
                <a:cs typeface="+mn-cs"/>
              </a:rPr>
              <a:t>Telecounseling</a:t>
            </a: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 Services</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Care coordination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pic>
        <p:nvPicPr>
          <p:cNvPr id="7" name="Content Placeholder 6">
            <a:extLst>
              <a:ext uri="{FF2B5EF4-FFF2-40B4-BE49-F238E27FC236}">
                <a16:creationId xmlns:a16="http://schemas.microsoft.com/office/drawing/2014/main" id="{BB3F87AA-8841-4D6A-8F4B-1D90D131CA07}"/>
              </a:ext>
            </a:extLst>
          </p:cNvPr>
          <p:cNvPicPr>
            <a:picLocks noGrp="1" noChangeAspect="1"/>
          </p:cNvPicPr>
          <p:nvPr>
            <p:ph idx="1"/>
          </p:nvPr>
        </p:nvPicPr>
        <p:blipFill>
          <a:blip r:embed="rId3"/>
          <a:stretch>
            <a:fillRect/>
          </a:stretch>
        </p:blipFill>
        <p:spPr>
          <a:xfrm>
            <a:off x="482826" y="1957287"/>
            <a:ext cx="4720954" cy="4281672"/>
          </a:xfrm>
          <a:prstGeom prst="rect">
            <a:avLst/>
          </a:prstGeom>
        </p:spPr>
      </p:pic>
    </p:spTree>
    <p:extLst>
      <p:ext uri="{BB962C8B-B14F-4D97-AF65-F5344CB8AC3E}">
        <p14:creationId xmlns:p14="http://schemas.microsoft.com/office/powerpoint/2010/main" val="1463260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Partners &amp; Funding</a:t>
            </a:r>
          </a:p>
        </p:txBody>
      </p:sp>
      <p:sp>
        <p:nvSpPr>
          <p:cNvPr id="3" name="Content Placeholder 2"/>
          <p:cNvSpPr>
            <a:spLocks noGrp="1"/>
          </p:cNvSpPr>
          <p:nvPr>
            <p:ph idx="1"/>
          </p:nvPr>
        </p:nvSpPr>
        <p:spPr>
          <a:xfrm>
            <a:off x="345716" y="1350269"/>
            <a:ext cx="11500567" cy="3869595"/>
          </a:xfrm>
        </p:spPr>
        <p:txBody>
          <a:bodyPr/>
          <a:lstStyle/>
          <a:p>
            <a:r>
              <a:rPr lang="en-US" dirty="0"/>
              <a:t>BHIPP is supported by funding from the </a:t>
            </a:r>
            <a:r>
              <a:rPr lang="en-US" b="1" dirty="0"/>
              <a:t>Maryland Department of Health, Behavioral Health Administration </a:t>
            </a:r>
            <a:r>
              <a:rPr lang="en-US" dirty="0"/>
              <a:t>and operates as a collaboration between the </a:t>
            </a:r>
            <a:r>
              <a:rPr lang="en-US" b="1" dirty="0"/>
              <a:t>University of Maryland School of Medicine</a:t>
            </a:r>
            <a:r>
              <a:rPr lang="en-US" dirty="0"/>
              <a:t>, the </a:t>
            </a:r>
            <a:r>
              <a:rPr lang="en-US" b="1" dirty="0"/>
              <a:t>Johns Hopkins University School of Medicine</a:t>
            </a:r>
            <a:r>
              <a:rPr lang="en-US" dirty="0"/>
              <a:t>, </a:t>
            </a:r>
            <a:r>
              <a:rPr lang="en-US" b="1" dirty="0"/>
              <a:t>Salisbury University </a:t>
            </a:r>
            <a:r>
              <a:rPr lang="en-US" dirty="0"/>
              <a:t>and </a:t>
            </a:r>
            <a:r>
              <a:rPr lang="en-US" b="1" dirty="0"/>
              <a:t>Morgan State University</a:t>
            </a:r>
            <a:r>
              <a:rPr lang="en-US" dirty="0"/>
              <a:t>.</a:t>
            </a:r>
          </a:p>
          <a:p>
            <a:endParaRPr lang="en-US" dirty="0"/>
          </a:p>
          <a:p>
            <a:r>
              <a:rPr lang="en-US" i="1" dirty="0"/>
              <a:t>This program is supported by the </a:t>
            </a:r>
            <a:r>
              <a:rPr lang="en-US" b="1" i="1" dirty="0"/>
              <a:t>Health Resources and Services Administration (HRSA) </a:t>
            </a:r>
            <a:r>
              <a:rPr lang="en-US" i="1" dirty="0"/>
              <a:t>of the U.S. Department of Health and Human Services (HHS) as part of an award totaling $433,296  with approximately 20% financed by non-governmental sources. The contents of this presentation are those of the author(s) and do not necessarily represent the official views of, nor an endorsement, by HRSA, HHS or the U.S. Government. For more information, visit </a:t>
            </a:r>
            <a:r>
              <a:rPr lang="en-US" i="1" u="sng" dirty="0">
                <a:hlinkClick r:id="rId3"/>
              </a:rPr>
              <a:t>www.hrsa.gov</a:t>
            </a:r>
            <a:r>
              <a:rPr lang="en-US" i="1" dirty="0"/>
              <a:t>. </a:t>
            </a:r>
            <a:endParaRPr lang="en-US"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5897" y="5219864"/>
            <a:ext cx="2461508" cy="661402"/>
          </a:xfrm>
          <a:prstGeom prst="rect">
            <a:avLst/>
          </a:prstGeom>
        </p:spPr>
      </p:pic>
      <p:pic>
        <p:nvPicPr>
          <p:cNvPr id="7" name="Picture 6"/>
          <p:cNvPicPr>
            <a:picLocks noChangeAspect="1"/>
          </p:cNvPicPr>
          <p:nvPr/>
        </p:nvPicPr>
        <p:blipFill>
          <a:blip r:embed="rId5"/>
          <a:stretch>
            <a:fillRect/>
          </a:stretch>
        </p:blipFill>
        <p:spPr>
          <a:xfrm>
            <a:off x="3834222" y="5502895"/>
            <a:ext cx="1493825" cy="756741"/>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76263" y="5283998"/>
            <a:ext cx="1599402" cy="533134"/>
          </a:xfrm>
          <a:prstGeom prst="rect">
            <a:avLst/>
          </a:prstGeom>
        </p:spPr>
      </p:pic>
      <p:pic>
        <p:nvPicPr>
          <p:cNvPr id="9" name="Picture 8">
            <a:extLst>
              <a:ext uri="{FF2B5EF4-FFF2-40B4-BE49-F238E27FC236}">
                <a16:creationId xmlns:a16="http://schemas.microsoft.com/office/drawing/2014/main" id="{BDC5E5AB-D157-4934-A988-85D60823D2E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592479" y="5143512"/>
            <a:ext cx="1268494" cy="1268494"/>
          </a:xfrm>
          <a:prstGeom prst="rect">
            <a:avLst/>
          </a:prstGeom>
        </p:spPr>
      </p:pic>
    </p:spTree>
    <p:extLst>
      <p:ext uri="{BB962C8B-B14F-4D97-AF65-F5344CB8AC3E}">
        <p14:creationId xmlns:p14="http://schemas.microsoft.com/office/powerpoint/2010/main" val="377874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A14AED3-D55F-405F-826B-56B6D87B08CE}"/>
              </a:ext>
            </a:extLst>
          </p:cNvPr>
          <p:cNvPicPr>
            <a:picLocks noChangeAspect="1"/>
          </p:cNvPicPr>
          <p:nvPr/>
        </p:nvPicPr>
        <p:blipFill>
          <a:blip r:embed="rId3"/>
          <a:stretch>
            <a:fillRect/>
          </a:stretch>
        </p:blipFill>
        <p:spPr>
          <a:xfrm>
            <a:off x="2927664" y="4722175"/>
            <a:ext cx="2135825" cy="2135825"/>
          </a:xfrm>
          <a:prstGeom prst="rect">
            <a:avLst/>
          </a:prstGeom>
        </p:spPr>
      </p:pic>
      <p:sp>
        <p:nvSpPr>
          <p:cNvPr id="2" name="Title 1"/>
          <p:cNvSpPr>
            <a:spLocks noGrp="1"/>
          </p:cNvSpPr>
          <p:nvPr>
            <p:ph type="title"/>
          </p:nvPr>
        </p:nvSpPr>
        <p:spPr/>
        <p:txBody>
          <a:bodyPr>
            <a:normAutofit fontScale="90000"/>
          </a:bodyPr>
          <a:lstStyle/>
          <a:p>
            <a:r>
              <a:rPr lang="en-US" sz="3600" dirty="0"/>
              <a:t>Who we are – Maryland Coalition of Families and Taking Flight</a:t>
            </a:r>
          </a:p>
        </p:txBody>
      </p:sp>
      <p:sp>
        <p:nvSpPr>
          <p:cNvPr id="3" name="Content Placeholder 2"/>
          <p:cNvSpPr>
            <a:spLocks noGrp="1"/>
          </p:cNvSpPr>
          <p:nvPr>
            <p:ph idx="1"/>
          </p:nvPr>
        </p:nvSpPr>
        <p:spPr>
          <a:xfrm>
            <a:off x="345716" y="1350269"/>
            <a:ext cx="11500567" cy="3869595"/>
          </a:xfrm>
        </p:spPr>
        <p:txBody>
          <a:bodyPr/>
          <a:lstStyle/>
          <a:p>
            <a:r>
              <a:rPr lang="en-US" b="1" dirty="0"/>
              <a:t>Maryland Coalition of Families (MCF) </a:t>
            </a:r>
            <a:r>
              <a:rPr lang="en-US" dirty="0"/>
              <a:t>is an organization that provides family peer support and navigation services to caregivers and other loved ones of a person with behavioral health needs, and helps families access needed supports and services. In addition, MCF supports and empowers family members to advocate for improving services in all systems of care for children, youth, adults and families. </a:t>
            </a:r>
          </a:p>
          <a:p>
            <a:pPr marL="0" indent="0">
              <a:buNone/>
            </a:pPr>
            <a:endParaRPr lang="en-US" dirty="0"/>
          </a:p>
          <a:p>
            <a:r>
              <a:rPr lang="en-US" b="1" dirty="0"/>
              <a:t>Taking Flight </a:t>
            </a:r>
            <a:r>
              <a:rPr lang="en-US" dirty="0"/>
              <a:t>is a young-adult peer group supported by Maryland Coalition of Families. Taking Flight is a Maryland Youth MOVE chapter that offers informal peer support services, leadership development opportunities, and involvement in advocacy for transition age youth across the state. Haley and Brendel also represent the youth voice at various statewide behavioral health committees.</a:t>
            </a:r>
          </a:p>
        </p:txBody>
      </p:sp>
      <p:pic>
        <p:nvPicPr>
          <p:cNvPr id="6" name="Picture 5" descr="Logo, company name&#10;&#10;Description automatically generated">
            <a:extLst>
              <a:ext uri="{FF2B5EF4-FFF2-40B4-BE49-F238E27FC236}">
                <a16:creationId xmlns:a16="http://schemas.microsoft.com/office/drawing/2014/main" id="{F77EE6FA-6FFD-418D-A549-CC3FF2E8316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48703" y="4547065"/>
            <a:ext cx="2820928" cy="1921332"/>
          </a:xfrm>
          <a:prstGeom prst="rect">
            <a:avLst/>
          </a:prstGeom>
        </p:spPr>
      </p:pic>
    </p:spTree>
    <p:extLst>
      <p:ext uri="{BB962C8B-B14F-4D97-AF65-F5344CB8AC3E}">
        <p14:creationId xmlns:p14="http://schemas.microsoft.com/office/powerpoint/2010/main" val="219223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90FFF-E437-478C-B05E-565D8C4741F8}"/>
              </a:ext>
            </a:extLst>
          </p:cNvPr>
          <p:cNvSpPr>
            <a:spLocks noGrp="1"/>
          </p:cNvSpPr>
          <p:nvPr>
            <p:ph type="title"/>
          </p:nvPr>
        </p:nvSpPr>
        <p:spPr/>
        <p:txBody>
          <a:bodyPr>
            <a:normAutofit/>
          </a:bodyPr>
          <a:lstStyle/>
          <a:p>
            <a:r>
              <a:rPr lang="en-US" sz="3600" dirty="0"/>
              <a:t>Contact Us</a:t>
            </a:r>
          </a:p>
        </p:txBody>
      </p:sp>
      <p:sp>
        <p:nvSpPr>
          <p:cNvPr id="5" name="TextBox 4">
            <a:extLst>
              <a:ext uri="{FF2B5EF4-FFF2-40B4-BE49-F238E27FC236}">
                <a16:creationId xmlns:a16="http://schemas.microsoft.com/office/drawing/2014/main" id="{3684EBDF-B302-49BD-8F33-FA1FE85734AC}"/>
              </a:ext>
            </a:extLst>
          </p:cNvPr>
          <p:cNvSpPr txBox="1"/>
          <p:nvPr/>
        </p:nvSpPr>
        <p:spPr>
          <a:xfrm>
            <a:off x="353290" y="1427205"/>
            <a:ext cx="11513127" cy="5201424"/>
          </a:xfrm>
          <a:prstGeom prst="rect">
            <a:avLst/>
          </a:prstGeom>
          <a:noFill/>
        </p:spPr>
        <p:txBody>
          <a:bodyPr wrap="square" rtlCol="0">
            <a:spAutoFit/>
          </a:bodyPr>
          <a:lstStyle/>
          <a:p>
            <a:pPr algn="ctr"/>
            <a:r>
              <a:rPr lang="en-US" sz="2800" dirty="0">
                <a:solidFill>
                  <a:schemeClr val="tx1">
                    <a:lumMod val="65000"/>
                    <a:lumOff val="35000"/>
                  </a:schemeClr>
                </a:solidFill>
              </a:rPr>
              <a:t>Maryland Coalition of Families (MCF)</a:t>
            </a:r>
          </a:p>
          <a:p>
            <a:pPr algn="ctr"/>
            <a:r>
              <a:rPr lang="en-US" sz="2800" b="1" dirty="0">
                <a:solidFill>
                  <a:schemeClr val="tx1">
                    <a:lumMod val="65000"/>
                    <a:lumOff val="35000"/>
                  </a:schemeClr>
                </a:solidFill>
              </a:rPr>
              <a:t>mdcoalition.org</a:t>
            </a:r>
          </a:p>
          <a:p>
            <a:pPr algn="ctr"/>
            <a:r>
              <a:rPr lang="en-US" sz="2800" dirty="0">
                <a:solidFill>
                  <a:schemeClr val="tx1">
                    <a:lumMod val="65000"/>
                    <a:lumOff val="35000"/>
                  </a:schemeClr>
                </a:solidFill>
              </a:rPr>
              <a:t>For more information, reach out to </a:t>
            </a:r>
            <a:r>
              <a:rPr lang="en-US" sz="2400" dirty="0">
                <a:solidFill>
                  <a:schemeClr val="tx1">
                    <a:lumMod val="65000"/>
                    <a:lumOff val="35000"/>
                  </a:schemeClr>
                </a:solidFill>
                <a:hlinkClick r:id="rId3"/>
              </a:rPr>
              <a:t>info@mdcoalition.org</a:t>
            </a:r>
            <a:endParaRPr lang="en-US" sz="2400" dirty="0">
              <a:solidFill>
                <a:schemeClr val="tx1">
                  <a:lumMod val="65000"/>
                  <a:lumOff val="35000"/>
                </a:schemeClr>
              </a:solidFill>
            </a:endParaRPr>
          </a:p>
          <a:p>
            <a:pPr algn="ctr"/>
            <a:r>
              <a:rPr lang="en-US" sz="2800" dirty="0">
                <a:solidFill>
                  <a:schemeClr val="tx1">
                    <a:lumMod val="65000"/>
                    <a:lumOff val="35000"/>
                  </a:schemeClr>
                </a:solidFill>
              </a:rPr>
              <a:t>For referrals, contact </a:t>
            </a:r>
            <a:r>
              <a:rPr lang="en-US" sz="2400" u="sng" dirty="0">
                <a:hlinkClick r:id="rId4"/>
              </a:rPr>
              <a:t>referral@mdcoalition.org</a:t>
            </a:r>
            <a:endParaRPr lang="en-US" sz="3600" dirty="0">
              <a:solidFill>
                <a:schemeClr val="tx1">
                  <a:lumMod val="65000"/>
                  <a:lumOff val="35000"/>
                </a:schemeClr>
              </a:solidFill>
            </a:endParaRPr>
          </a:p>
          <a:p>
            <a:pPr algn="ctr"/>
            <a:endParaRPr lang="en-US" sz="2800" dirty="0">
              <a:solidFill>
                <a:schemeClr val="tx1">
                  <a:lumMod val="65000"/>
                  <a:lumOff val="35000"/>
                </a:schemeClr>
              </a:solidFill>
            </a:endParaRPr>
          </a:p>
          <a:p>
            <a:pPr algn="ctr"/>
            <a:r>
              <a:rPr lang="en-US" sz="2800" dirty="0">
                <a:solidFill>
                  <a:schemeClr val="tx1">
                    <a:lumMod val="65000"/>
                    <a:lumOff val="35000"/>
                  </a:schemeClr>
                </a:solidFill>
              </a:rPr>
              <a:t>Taking Flight (young adults 18-26)</a:t>
            </a:r>
          </a:p>
          <a:p>
            <a:pPr algn="ctr"/>
            <a:r>
              <a:rPr lang="en-US" sz="2800" b="1" dirty="0">
                <a:solidFill>
                  <a:schemeClr val="tx1">
                    <a:lumMod val="65000"/>
                    <a:lumOff val="35000"/>
                  </a:schemeClr>
                </a:solidFill>
              </a:rPr>
              <a:t>taking-flight.org </a:t>
            </a:r>
          </a:p>
          <a:p>
            <a:pPr algn="ctr"/>
            <a:r>
              <a:rPr lang="en-US" sz="2800" dirty="0">
                <a:solidFill>
                  <a:schemeClr val="tx1">
                    <a:lumMod val="65000"/>
                    <a:lumOff val="35000"/>
                  </a:schemeClr>
                </a:solidFill>
              </a:rPr>
              <a:t>Daily updates on Instagram: </a:t>
            </a:r>
            <a:r>
              <a:rPr lang="en-US" sz="2800" b="1" dirty="0">
                <a:solidFill>
                  <a:schemeClr val="tx1">
                    <a:lumMod val="65000"/>
                    <a:lumOff val="35000"/>
                  </a:schemeClr>
                </a:solidFill>
              </a:rPr>
              <a:t>@</a:t>
            </a:r>
            <a:r>
              <a:rPr lang="en-US" sz="2800" b="1" dirty="0" err="1">
                <a:solidFill>
                  <a:schemeClr val="tx1">
                    <a:lumMod val="65000"/>
                    <a:lumOff val="35000"/>
                  </a:schemeClr>
                </a:solidFill>
              </a:rPr>
              <a:t>mcf.taking.flight</a:t>
            </a:r>
            <a:endParaRPr lang="en-US" sz="2800" b="1" dirty="0">
              <a:solidFill>
                <a:schemeClr val="tx1">
                  <a:lumMod val="65000"/>
                  <a:lumOff val="35000"/>
                </a:schemeClr>
              </a:solidFill>
            </a:endParaRPr>
          </a:p>
          <a:p>
            <a:pPr algn="ctr"/>
            <a:r>
              <a:rPr lang="en-US" sz="2800" dirty="0">
                <a:solidFill>
                  <a:schemeClr val="tx1">
                    <a:lumMod val="65000"/>
                    <a:lumOff val="35000"/>
                  </a:schemeClr>
                </a:solidFill>
              </a:rPr>
              <a:t>Facebook: </a:t>
            </a:r>
            <a:r>
              <a:rPr lang="en-US" sz="2800" b="1" dirty="0">
                <a:solidFill>
                  <a:schemeClr val="tx1">
                    <a:lumMod val="65000"/>
                    <a:lumOff val="35000"/>
                  </a:schemeClr>
                </a:solidFill>
              </a:rPr>
              <a:t>facebook.com/</a:t>
            </a:r>
            <a:r>
              <a:rPr lang="en-US" sz="2800" b="1" dirty="0" err="1">
                <a:solidFill>
                  <a:schemeClr val="tx1">
                    <a:lumMod val="65000"/>
                    <a:lumOff val="35000"/>
                  </a:schemeClr>
                </a:solidFill>
              </a:rPr>
              <a:t>TakingFlightMD</a:t>
            </a:r>
            <a:endParaRPr lang="en-US" sz="2800" b="1" dirty="0">
              <a:solidFill>
                <a:schemeClr val="tx1">
                  <a:lumMod val="65000"/>
                  <a:lumOff val="35000"/>
                </a:schemeClr>
              </a:solidFill>
            </a:endParaRPr>
          </a:p>
          <a:p>
            <a:pPr algn="ctr"/>
            <a:r>
              <a:rPr lang="en-US" sz="2400" dirty="0">
                <a:solidFill>
                  <a:schemeClr val="tx1">
                    <a:lumMod val="65000"/>
                    <a:lumOff val="35000"/>
                  </a:schemeClr>
                </a:solidFill>
                <a:hlinkClick r:id="rId5"/>
              </a:rPr>
              <a:t>hrizkallah@mdcoalition.org</a:t>
            </a:r>
            <a:endParaRPr lang="en-US" sz="2400" dirty="0">
              <a:solidFill>
                <a:schemeClr val="tx1">
                  <a:lumMod val="65000"/>
                  <a:lumOff val="35000"/>
                </a:schemeClr>
              </a:solidFill>
            </a:endParaRPr>
          </a:p>
          <a:p>
            <a:pPr algn="ctr"/>
            <a:r>
              <a:rPr lang="en-US" sz="2400" dirty="0">
                <a:solidFill>
                  <a:schemeClr val="tx1">
                    <a:lumMod val="65000"/>
                    <a:lumOff val="35000"/>
                  </a:schemeClr>
                </a:solidFill>
                <a:hlinkClick r:id="rId6"/>
              </a:rPr>
              <a:t>bmitchell@mdcoalition.org</a:t>
            </a:r>
            <a:r>
              <a:rPr lang="en-US" sz="2400" dirty="0">
                <a:solidFill>
                  <a:schemeClr val="tx1">
                    <a:lumMod val="65000"/>
                    <a:lumOff val="35000"/>
                  </a:schemeClr>
                </a:solidFill>
              </a:rPr>
              <a:t> </a:t>
            </a:r>
          </a:p>
          <a:p>
            <a:endParaRPr lang="en-US" sz="1600" dirty="0"/>
          </a:p>
          <a:p>
            <a:pPr algn="ctr"/>
            <a:endParaRPr lang="en-US" sz="1600" dirty="0"/>
          </a:p>
        </p:txBody>
      </p:sp>
    </p:spTree>
    <p:extLst>
      <p:ext uri="{BB962C8B-B14F-4D97-AF65-F5344CB8AC3E}">
        <p14:creationId xmlns:p14="http://schemas.microsoft.com/office/powerpoint/2010/main" val="2303690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90FFF-E437-478C-B05E-565D8C4741F8}"/>
              </a:ext>
            </a:extLst>
          </p:cNvPr>
          <p:cNvSpPr>
            <a:spLocks noGrp="1"/>
          </p:cNvSpPr>
          <p:nvPr>
            <p:ph type="title"/>
          </p:nvPr>
        </p:nvSpPr>
        <p:spPr/>
        <p:txBody>
          <a:bodyPr>
            <a:normAutofit/>
          </a:bodyPr>
          <a:lstStyle/>
          <a:p>
            <a:r>
              <a:rPr lang="en-US" sz="3600" dirty="0"/>
              <a:t>Thank you!</a:t>
            </a:r>
          </a:p>
        </p:txBody>
      </p:sp>
      <p:sp>
        <p:nvSpPr>
          <p:cNvPr id="5" name="TextBox 4">
            <a:extLst>
              <a:ext uri="{FF2B5EF4-FFF2-40B4-BE49-F238E27FC236}">
                <a16:creationId xmlns:a16="http://schemas.microsoft.com/office/drawing/2014/main" id="{3684EBDF-B302-49BD-8F33-FA1FE85734AC}"/>
              </a:ext>
            </a:extLst>
          </p:cNvPr>
          <p:cNvSpPr txBox="1"/>
          <p:nvPr/>
        </p:nvSpPr>
        <p:spPr>
          <a:xfrm>
            <a:off x="468087" y="1780496"/>
            <a:ext cx="11239500" cy="5262979"/>
          </a:xfrm>
          <a:prstGeom prst="rect">
            <a:avLst/>
          </a:prstGeom>
          <a:noFill/>
        </p:spPr>
        <p:txBody>
          <a:bodyPr wrap="square" rtlCol="0">
            <a:spAutoFit/>
          </a:bodyPr>
          <a:lstStyle/>
          <a:p>
            <a:pPr algn="ctr"/>
            <a:r>
              <a:rPr lang="en-US" sz="2800">
                <a:solidFill>
                  <a:schemeClr val="tx1">
                    <a:lumMod val="65000"/>
                    <a:lumOff val="35000"/>
                  </a:schemeClr>
                </a:solidFill>
              </a:rPr>
              <a:t>Maryland Behavioral Health Integration in Pediatric Primary Care (BHIPP)</a:t>
            </a:r>
          </a:p>
          <a:p>
            <a:pPr algn="ctr"/>
            <a:endParaRPr lang="en-US" sz="2800">
              <a:solidFill>
                <a:schemeClr val="tx1">
                  <a:lumMod val="65000"/>
                  <a:lumOff val="35000"/>
                </a:schemeClr>
              </a:solidFill>
            </a:endParaRPr>
          </a:p>
          <a:p>
            <a:pPr algn="ctr"/>
            <a:endParaRPr lang="en-US" sz="2800">
              <a:solidFill>
                <a:schemeClr val="tx1">
                  <a:lumMod val="65000"/>
                  <a:lumOff val="35000"/>
                </a:schemeClr>
              </a:solidFill>
            </a:endParaRPr>
          </a:p>
          <a:p>
            <a:pPr algn="ctr"/>
            <a:r>
              <a:rPr lang="en-US" sz="2800" b="1">
                <a:solidFill>
                  <a:schemeClr val="tx1">
                    <a:lumMod val="65000"/>
                    <a:lumOff val="35000"/>
                  </a:schemeClr>
                </a:solidFill>
              </a:rPr>
              <a:t>1-855-MD-BHIPP</a:t>
            </a:r>
            <a:r>
              <a:rPr lang="en-US" sz="2800">
                <a:solidFill>
                  <a:schemeClr val="tx1">
                    <a:lumMod val="65000"/>
                    <a:lumOff val="35000"/>
                  </a:schemeClr>
                </a:solidFill>
              </a:rPr>
              <a:t> (632-4477)</a:t>
            </a:r>
          </a:p>
          <a:p>
            <a:pPr algn="ctr"/>
            <a:r>
              <a:rPr lang="en-US" sz="2800">
                <a:solidFill>
                  <a:schemeClr val="tx1">
                    <a:lumMod val="65000"/>
                    <a:lumOff val="35000"/>
                  </a:schemeClr>
                </a:solidFill>
              </a:rPr>
              <a:t>www.mdbhipp.org</a:t>
            </a:r>
          </a:p>
          <a:p>
            <a:pPr algn="ctr"/>
            <a:r>
              <a:rPr lang="en-US" sz="2800">
                <a:solidFill>
                  <a:schemeClr val="tx1">
                    <a:lumMod val="65000"/>
                    <a:lumOff val="35000"/>
                  </a:schemeClr>
                </a:solidFill>
              </a:rPr>
              <a:t>Follow us on Facebook, LinkedIn, and Twitter! @MDBHIPP </a:t>
            </a:r>
          </a:p>
          <a:p>
            <a:pPr algn="ctr"/>
            <a:endParaRPr lang="en-US" sz="2800">
              <a:solidFill>
                <a:schemeClr val="tx1">
                  <a:lumMod val="65000"/>
                  <a:lumOff val="35000"/>
                </a:schemeClr>
              </a:solidFill>
            </a:endParaRPr>
          </a:p>
          <a:p>
            <a:pPr algn="ctr"/>
            <a:endParaRPr lang="en-US" sz="2800">
              <a:solidFill>
                <a:schemeClr val="tx1">
                  <a:lumMod val="65000"/>
                  <a:lumOff val="35000"/>
                </a:schemeClr>
              </a:solidFill>
            </a:endParaRPr>
          </a:p>
          <a:p>
            <a:pPr algn="ctr"/>
            <a:r>
              <a:rPr lang="en-US" sz="2400" i="1">
                <a:latin typeface="Calibri" panose="020F0502020204030204" pitchFamily="34" charset="0"/>
                <a:ea typeface="Calibri" panose="020F0502020204030204" pitchFamily="34" charset="0"/>
              </a:rPr>
              <a:t>For resources related to the COVID-19 pandemic,</a:t>
            </a:r>
          </a:p>
          <a:p>
            <a:pPr algn="ctr"/>
            <a:r>
              <a:rPr lang="en-US" sz="2400" i="1">
                <a:latin typeface="Calibri" panose="020F0502020204030204" pitchFamily="34" charset="0"/>
                <a:ea typeface="Calibri" panose="020F0502020204030204" pitchFamily="34" charset="0"/>
              </a:rPr>
              <a:t>please visit us at </a:t>
            </a:r>
            <a:r>
              <a:rPr lang="en-US" sz="2400" i="1" u="sng">
                <a:solidFill>
                  <a:srgbClr val="0563C1"/>
                </a:solidFill>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BHIPP Covid-19 Resources</a:t>
            </a:r>
            <a:r>
              <a:rPr lang="en-US" sz="2400" b="1">
                <a:latin typeface="Calibri" panose="020F0502020204030204" pitchFamily="34" charset="0"/>
                <a:ea typeface="Calibri" panose="020F0502020204030204" pitchFamily="34" charset="0"/>
              </a:rPr>
              <a:t>.</a:t>
            </a:r>
            <a:endParaRPr lang="en-US" sz="2400">
              <a:latin typeface="Calibri" panose="020F0502020204030204" pitchFamily="34" charset="0"/>
              <a:ea typeface="Calibri" panose="020F0502020204030204" pitchFamily="34" charset="0"/>
            </a:endParaRPr>
          </a:p>
          <a:p>
            <a:pPr algn="ctr"/>
            <a:endParaRPr lang="en-US" sz="2800">
              <a:solidFill>
                <a:schemeClr val="tx1">
                  <a:lumMod val="65000"/>
                  <a:lumOff val="35000"/>
                </a:schemeClr>
              </a:solidFill>
            </a:endParaRPr>
          </a:p>
          <a:p>
            <a:endParaRPr lang="en-US"/>
          </a:p>
          <a:p>
            <a:pPr algn="ctr"/>
            <a:endParaRPr lang="en-US" dirty="0"/>
          </a:p>
        </p:txBody>
      </p:sp>
    </p:spTree>
    <p:extLst>
      <p:ext uri="{BB962C8B-B14F-4D97-AF65-F5344CB8AC3E}">
        <p14:creationId xmlns:p14="http://schemas.microsoft.com/office/powerpoint/2010/main" val="2617456469"/>
      </p:ext>
    </p:extLst>
  </p:cSld>
  <p:clrMapOvr>
    <a:masterClrMapping/>
  </p:clrMapOvr>
</p:sld>
</file>

<file path=ppt/theme/theme1.xml><?xml version="1.0" encoding="utf-8"?>
<a:theme xmlns:a="http://schemas.openxmlformats.org/drawingml/2006/main" name="Frame">
  <a:themeElements>
    <a:clrScheme name="BHIPP">
      <a:dk1>
        <a:srgbClr val="000000"/>
      </a:dk1>
      <a:lt1>
        <a:srgbClr val="FFFFFF"/>
      </a:lt1>
      <a:dk2>
        <a:srgbClr val="FFFFFF"/>
      </a:dk2>
      <a:lt2>
        <a:srgbClr val="FFC000"/>
      </a:lt2>
      <a:accent1>
        <a:srgbClr val="C00000"/>
      </a:accent1>
      <a:accent2>
        <a:srgbClr val="C00000"/>
      </a:accent2>
      <a:accent3>
        <a:srgbClr val="000000"/>
      </a:accent3>
      <a:accent4>
        <a:srgbClr val="A5A5A5"/>
      </a:accent4>
      <a:accent5>
        <a:srgbClr val="BF9000"/>
      </a:accent5>
      <a:accent6>
        <a:srgbClr val="95D284"/>
      </a:accent6>
      <a:hlink>
        <a:srgbClr val="FF4040"/>
      </a:hlink>
      <a:folHlink>
        <a:srgbClr val="FFC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HIPP Slide Template 2021 option 1" id="{02DD8833-47D6-4953-856C-E2F3A7E4478D}" vid="{96AD90CE-774B-4C32-8549-F98C039EA5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2175</TotalTime>
  <Words>653</Words>
  <Application>Microsoft Office PowerPoint</Application>
  <PresentationFormat>Widescreen</PresentationFormat>
  <Paragraphs>57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 2</vt:lpstr>
      <vt:lpstr>Frame</vt:lpstr>
      <vt:lpstr>Young Adult Perspectives: Conversations about Primary Care and Behavioral Health Featuring Haley Rizkallah and Brendel Mitchell of Taking Flight Friday, April 16th, 2021 12:30-1:30pm</vt:lpstr>
      <vt:lpstr>Who We Are – Maryland BHIPP</vt:lpstr>
      <vt:lpstr>Partners &amp; Funding</vt:lpstr>
      <vt:lpstr>Who we are – Maryland Coalition of Families and Taking Flight</vt:lpstr>
      <vt:lpstr>Contact Us</vt:lpstr>
      <vt:lpstr>Thank you!</vt:lpstr>
    </vt:vector>
  </TitlesOfParts>
  <Company>Johns Hopkins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Jami-Lin Williams</dc:creator>
  <cp:lastModifiedBy>Rebecca Ferro</cp:lastModifiedBy>
  <cp:revision>141</cp:revision>
  <dcterms:created xsi:type="dcterms:W3CDTF">2019-10-04T19:22:27Z</dcterms:created>
  <dcterms:modified xsi:type="dcterms:W3CDTF">2021-04-13T15:17:23Z</dcterms:modified>
</cp:coreProperties>
</file>