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95" r:id="rId6"/>
    <p:sldId id="274" r:id="rId7"/>
    <p:sldId id="288" r:id="rId8"/>
    <p:sldId id="292" r:id="rId9"/>
    <p:sldId id="273" r:id="rId10"/>
    <p:sldId id="294" r:id="rId11"/>
    <p:sldId id="293" r:id="rId12"/>
    <p:sldId id="271" r:id="rId13"/>
    <p:sldId id="257" r:id="rId14"/>
    <p:sldId id="265" r:id="rId15"/>
    <p:sldId id="276" r:id="rId16"/>
    <p:sldId id="277" r:id="rId17"/>
    <p:sldId id="278" r:id="rId18"/>
    <p:sldId id="289" r:id="rId19"/>
    <p:sldId id="280" r:id="rId20"/>
    <p:sldId id="281" r:id="rId21"/>
    <p:sldId id="266" r:id="rId22"/>
    <p:sldId id="282" r:id="rId23"/>
    <p:sldId id="283" r:id="rId24"/>
    <p:sldId id="290" r:id="rId25"/>
    <p:sldId id="285" r:id="rId26"/>
    <p:sldId id="286" r:id="rId27"/>
    <p:sldId id="297" r:id="rId28"/>
    <p:sldId id="29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D1C4B-B9F5-4704-998D-669AC1DBDBD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F3843CD-EA59-460B-A9D9-31ECA4D32D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Introduction and overview</a:t>
          </a:r>
        </a:p>
      </dgm:t>
    </dgm:pt>
    <dgm:pt modelId="{42B8A92B-8A30-4889-A2C8-A40639BEDCF5}" type="parTrans" cxnId="{6E38D043-645D-4521-8DC0-83FB29CB47F4}">
      <dgm:prSet/>
      <dgm:spPr/>
      <dgm:t>
        <a:bodyPr/>
        <a:lstStyle/>
        <a:p>
          <a:endParaRPr lang="en-US"/>
        </a:p>
      </dgm:t>
    </dgm:pt>
    <dgm:pt modelId="{6FFF5AA8-A8F4-47B6-9C5A-CDF69080D634}" type="sibTrans" cxnId="{6E38D043-645D-4521-8DC0-83FB29CB47F4}">
      <dgm:prSet/>
      <dgm:spPr/>
      <dgm:t>
        <a:bodyPr/>
        <a:lstStyle/>
        <a:p>
          <a:endParaRPr lang="en-US"/>
        </a:p>
      </dgm:t>
    </dgm:pt>
    <dgm:pt modelId="{8FA1C117-BA8B-435B-AFBD-09A542BC51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Case based discussion</a:t>
          </a:r>
        </a:p>
      </dgm:t>
    </dgm:pt>
    <dgm:pt modelId="{50E93254-008A-4F36-B021-6B866873F422}" type="parTrans" cxnId="{0D7A088B-935B-4FC6-9714-4A122AF58C32}">
      <dgm:prSet/>
      <dgm:spPr/>
      <dgm:t>
        <a:bodyPr/>
        <a:lstStyle/>
        <a:p>
          <a:endParaRPr lang="en-US"/>
        </a:p>
      </dgm:t>
    </dgm:pt>
    <dgm:pt modelId="{B57B0C28-B093-4E3D-8FBF-7034E3723870}" type="sibTrans" cxnId="{0D7A088B-935B-4FC6-9714-4A122AF58C32}">
      <dgm:prSet/>
      <dgm:spPr/>
      <dgm:t>
        <a:bodyPr/>
        <a:lstStyle/>
        <a:p>
          <a:endParaRPr lang="en-US"/>
        </a:p>
      </dgm:t>
    </dgm:pt>
    <dgm:pt modelId="{D2E940E2-5C65-44CF-9EA3-D27AA2D7E0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Sharing perspectives</a:t>
          </a:r>
        </a:p>
      </dgm:t>
    </dgm:pt>
    <dgm:pt modelId="{6D7E7B21-8851-4351-A284-F3A0228D7897}" type="parTrans" cxnId="{7ACDFEB7-4E2A-4AC7-A139-8AADEF60E062}">
      <dgm:prSet/>
      <dgm:spPr/>
      <dgm:t>
        <a:bodyPr/>
        <a:lstStyle/>
        <a:p>
          <a:endParaRPr lang="en-US"/>
        </a:p>
      </dgm:t>
    </dgm:pt>
    <dgm:pt modelId="{D471871C-7620-4EB3-8E22-1E5686F3CF92}" type="sibTrans" cxnId="{7ACDFEB7-4E2A-4AC7-A139-8AADEF60E062}">
      <dgm:prSet/>
      <dgm:spPr/>
      <dgm:t>
        <a:bodyPr/>
        <a:lstStyle/>
        <a:p>
          <a:endParaRPr lang="en-US"/>
        </a:p>
      </dgm:t>
    </dgm:pt>
    <dgm:pt modelId="{DE05311C-11E7-47ED-B8B5-63C7DA6112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Sharing expertise</a:t>
          </a:r>
        </a:p>
      </dgm:t>
    </dgm:pt>
    <dgm:pt modelId="{34FBFAC6-EC37-4436-AA12-EAC15C25742E}" type="parTrans" cxnId="{C80BA366-47EB-43AD-8C4E-1AAD8D621D3A}">
      <dgm:prSet/>
      <dgm:spPr/>
      <dgm:t>
        <a:bodyPr/>
        <a:lstStyle/>
        <a:p>
          <a:endParaRPr lang="en-US"/>
        </a:p>
      </dgm:t>
    </dgm:pt>
    <dgm:pt modelId="{CD00E539-7489-454A-A9E9-7DB3EA2B4099}" type="sibTrans" cxnId="{C80BA366-47EB-43AD-8C4E-1AAD8D621D3A}">
      <dgm:prSet/>
      <dgm:spPr/>
      <dgm:t>
        <a:bodyPr/>
        <a:lstStyle/>
        <a:p>
          <a:endParaRPr lang="en-US"/>
        </a:p>
      </dgm:t>
    </dgm:pt>
    <dgm:pt modelId="{F97EABD2-2F56-434E-9967-9D1384A67F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 barriers and opportunities</a:t>
          </a:r>
        </a:p>
      </dgm:t>
    </dgm:pt>
    <dgm:pt modelId="{4026FDFB-1C07-42B4-A17B-179489B06AE9}" type="parTrans" cxnId="{797077EC-A2DB-4531-A47B-39B95C5D8A1C}">
      <dgm:prSet/>
      <dgm:spPr/>
      <dgm:t>
        <a:bodyPr/>
        <a:lstStyle/>
        <a:p>
          <a:endParaRPr lang="en-US"/>
        </a:p>
      </dgm:t>
    </dgm:pt>
    <dgm:pt modelId="{39EDB058-3BFE-4529-9CAF-61F9077C788F}" type="sibTrans" cxnId="{797077EC-A2DB-4531-A47B-39B95C5D8A1C}">
      <dgm:prSet/>
      <dgm:spPr/>
      <dgm:t>
        <a:bodyPr/>
        <a:lstStyle/>
        <a:p>
          <a:endParaRPr lang="en-US"/>
        </a:p>
      </dgm:t>
    </dgm:pt>
    <dgm:pt modelId="{4597D8C4-D6AC-4F7E-B56B-7452B20C11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Facilitating cross talk</a:t>
          </a:r>
        </a:p>
      </dgm:t>
    </dgm:pt>
    <dgm:pt modelId="{AA444FE7-8642-4B39-9EFA-1ABB2F001D96}" type="parTrans" cxnId="{CA8B4356-3261-4BAB-9C01-753BCCF08FB6}">
      <dgm:prSet/>
      <dgm:spPr/>
      <dgm:t>
        <a:bodyPr/>
        <a:lstStyle/>
        <a:p>
          <a:endParaRPr lang="en-US"/>
        </a:p>
      </dgm:t>
    </dgm:pt>
    <dgm:pt modelId="{7117F575-49E2-4778-89C3-2FB04A24D445}" type="sibTrans" cxnId="{CA8B4356-3261-4BAB-9C01-753BCCF08FB6}">
      <dgm:prSet/>
      <dgm:spPr/>
      <dgm:t>
        <a:bodyPr/>
        <a:lstStyle/>
        <a:p>
          <a:endParaRPr lang="en-US"/>
        </a:p>
      </dgm:t>
    </dgm:pt>
    <dgm:pt modelId="{425C9830-3D13-4006-B0AE-9231473AFD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Identifying shared goals</a:t>
          </a:r>
        </a:p>
      </dgm:t>
    </dgm:pt>
    <dgm:pt modelId="{48BC7B73-427B-494E-BABB-A0D0F1CFC61D}" type="parTrans" cxnId="{54C1B981-6A6C-43F7-821F-3C0E5E0DB7A0}">
      <dgm:prSet/>
      <dgm:spPr/>
      <dgm:t>
        <a:bodyPr/>
        <a:lstStyle/>
        <a:p>
          <a:endParaRPr lang="en-US"/>
        </a:p>
      </dgm:t>
    </dgm:pt>
    <dgm:pt modelId="{2EC4EC99-372F-4179-93C3-3013C8C94321}" type="sibTrans" cxnId="{54C1B981-6A6C-43F7-821F-3C0E5E0DB7A0}">
      <dgm:prSet/>
      <dgm:spPr/>
      <dgm:t>
        <a:bodyPr/>
        <a:lstStyle/>
        <a:p>
          <a:endParaRPr lang="en-US"/>
        </a:p>
      </dgm:t>
    </dgm:pt>
    <dgm:pt modelId="{EDF475C7-9DC7-445E-A21E-B85612D198A6}" type="pres">
      <dgm:prSet presAssocID="{271D1C4B-B9F5-4704-998D-669AC1DBDBD5}" presName="linear" presStyleCnt="0">
        <dgm:presLayoutVars>
          <dgm:dir/>
          <dgm:animLvl val="lvl"/>
          <dgm:resizeHandles val="exact"/>
        </dgm:presLayoutVars>
      </dgm:prSet>
      <dgm:spPr/>
    </dgm:pt>
    <dgm:pt modelId="{2DE03B8D-05FC-482C-909E-07E33C14B562}" type="pres">
      <dgm:prSet presAssocID="{3F3843CD-EA59-460B-A9D9-31ECA4D32D03}" presName="parentLin" presStyleCnt="0"/>
      <dgm:spPr/>
    </dgm:pt>
    <dgm:pt modelId="{219B2BD6-12A3-41F9-876E-FD1A13DE246C}" type="pres">
      <dgm:prSet presAssocID="{3F3843CD-EA59-460B-A9D9-31ECA4D32D03}" presName="parentLeftMargin" presStyleLbl="node1" presStyleIdx="0" presStyleCnt="3"/>
      <dgm:spPr/>
    </dgm:pt>
    <dgm:pt modelId="{A80700C3-E843-4E52-9101-99449DCEE7EB}" type="pres">
      <dgm:prSet presAssocID="{3F3843CD-EA59-460B-A9D9-31ECA4D32D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99AAA24-1C71-45E2-9CA1-C574239025F3}" type="pres">
      <dgm:prSet presAssocID="{3F3843CD-EA59-460B-A9D9-31ECA4D32D03}" presName="negativeSpace" presStyleCnt="0"/>
      <dgm:spPr/>
    </dgm:pt>
    <dgm:pt modelId="{34986433-B65F-421F-B987-592C9E977C2E}" type="pres">
      <dgm:prSet presAssocID="{3F3843CD-EA59-460B-A9D9-31ECA4D32D03}" presName="childText" presStyleLbl="conFgAcc1" presStyleIdx="0" presStyleCnt="3">
        <dgm:presLayoutVars>
          <dgm:bulletEnabled val="1"/>
        </dgm:presLayoutVars>
      </dgm:prSet>
      <dgm:spPr/>
    </dgm:pt>
    <dgm:pt modelId="{085F3619-D838-4C3D-AEF1-10D0D89B7125}" type="pres">
      <dgm:prSet presAssocID="{6FFF5AA8-A8F4-47B6-9C5A-CDF69080D634}" presName="spaceBetweenRectangles" presStyleCnt="0"/>
      <dgm:spPr/>
    </dgm:pt>
    <dgm:pt modelId="{7E8DFAFD-BE9E-4429-A93C-1D58F7ADBA2E}" type="pres">
      <dgm:prSet presAssocID="{8FA1C117-BA8B-435B-AFBD-09A542BC516C}" presName="parentLin" presStyleCnt="0"/>
      <dgm:spPr/>
    </dgm:pt>
    <dgm:pt modelId="{A0F0821F-10D0-4137-ABE0-07B8044F8DCE}" type="pres">
      <dgm:prSet presAssocID="{8FA1C117-BA8B-435B-AFBD-09A542BC516C}" presName="parentLeftMargin" presStyleLbl="node1" presStyleIdx="0" presStyleCnt="3"/>
      <dgm:spPr/>
    </dgm:pt>
    <dgm:pt modelId="{C73C4025-C8C2-4C8C-AD07-1D83DAE8B36B}" type="pres">
      <dgm:prSet presAssocID="{8FA1C117-BA8B-435B-AFBD-09A542BC51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F7D0355-8C6E-4787-B8A7-633217EDD5EF}" type="pres">
      <dgm:prSet presAssocID="{8FA1C117-BA8B-435B-AFBD-09A542BC516C}" presName="negativeSpace" presStyleCnt="0"/>
      <dgm:spPr/>
    </dgm:pt>
    <dgm:pt modelId="{66A23743-94D8-4040-8666-47D7644F7EC2}" type="pres">
      <dgm:prSet presAssocID="{8FA1C117-BA8B-435B-AFBD-09A542BC516C}" presName="childText" presStyleLbl="conFgAcc1" presStyleIdx="1" presStyleCnt="3">
        <dgm:presLayoutVars>
          <dgm:bulletEnabled val="1"/>
        </dgm:presLayoutVars>
      </dgm:prSet>
      <dgm:spPr/>
    </dgm:pt>
    <dgm:pt modelId="{881F7F59-A579-436F-A775-05515B22DF60}" type="pres">
      <dgm:prSet presAssocID="{B57B0C28-B093-4E3D-8FBF-7034E3723870}" presName="spaceBetweenRectangles" presStyleCnt="0"/>
      <dgm:spPr/>
    </dgm:pt>
    <dgm:pt modelId="{1B3D32DD-A614-43B4-932D-8E5D1C391CB0}" type="pres">
      <dgm:prSet presAssocID="{F97EABD2-2F56-434E-9967-9D1384A67FBB}" presName="parentLin" presStyleCnt="0"/>
      <dgm:spPr/>
    </dgm:pt>
    <dgm:pt modelId="{23A8ECBE-67FA-4444-AD43-285451DAB06C}" type="pres">
      <dgm:prSet presAssocID="{F97EABD2-2F56-434E-9967-9D1384A67FBB}" presName="parentLeftMargin" presStyleLbl="node1" presStyleIdx="1" presStyleCnt="3"/>
      <dgm:spPr/>
    </dgm:pt>
    <dgm:pt modelId="{AA3D9B98-D134-411D-BCCB-668A7A092B34}" type="pres">
      <dgm:prSet presAssocID="{F97EABD2-2F56-434E-9967-9D1384A67FB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6FA3067-FA02-4639-93B4-55606618AD13}" type="pres">
      <dgm:prSet presAssocID="{F97EABD2-2F56-434E-9967-9D1384A67FBB}" presName="negativeSpace" presStyleCnt="0"/>
      <dgm:spPr/>
    </dgm:pt>
    <dgm:pt modelId="{77AC0D68-C383-4361-9A34-221058800BF8}" type="pres">
      <dgm:prSet presAssocID="{F97EABD2-2F56-434E-9967-9D1384A67FB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CEAD12E-C5D2-4D58-8714-1CDD3F09B454}" type="presOf" srcId="{D2E940E2-5C65-44CF-9EA3-D27AA2D7E077}" destId="{66A23743-94D8-4040-8666-47D7644F7EC2}" srcOrd="0" destOrd="0" presId="urn:microsoft.com/office/officeart/2005/8/layout/list1"/>
    <dgm:cxn modelId="{44486A31-8CE0-4601-A52B-EACB05BB58BC}" type="presOf" srcId="{8FA1C117-BA8B-435B-AFBD-09A542BC516C}" destId="{A0F0821F-10D0-4137-ABE0-07B8044F8DCE}" srcOrd="0" destOrd="0" presId="urn:microsoft.com/office/officeart/2005/8/layout/list1"/>
    <dgm:cxn modelId="{A4180962-14CC-44A2-86B1-022B6028751F}" type="presOf" srcId="{8FA1C117-BA8B-435B-AFBD-09A542BC516C}" destId="{C73C4025-C8C2-4C8C-AD07-1D83DAE8B36B}" srcOrd="1" destOrd="0" presId="urn:microsoft.com/office/officeart/2005/8/layout/list1"/>
    <dgm:cxn modelId="{6E38D043-645D-4521-8DC0-83FB29CB47F4}" srcId="{271D1C4B-B9F5-4704-998D-669AC1DBDBD5}" destId="{3F3843CD-EA59-460B-A9D9-31ECA4D32D03}" srcOrd="0" destOrd="0" parTransId="{42B8A92B-8A30-4889-A2C8-A40639BEDCF5}" sibTransId="{6FFF5AA8-A8F4-47B6-9C5A-CDF69080D634}"/>
    <dgm:cxn modelId="{C80BA366-47EB-43AD-8C4E-1AAD8D621D3A}" srcId="{8FA1C117-BA8B-435B-AFBD-09A542BC516C}" destId="{DE05311C-11E7-47ED-B8B5-63C7DA6112AD}" srcOrd="1" destOrd="0" parTransId="{34FBFAC6-EC37-4436-AA12-EAC15C25742E}" sibTransId="{CD00E539-7489-454A-A9E9-7DB3EA2B4099}"/>
    <dgm:cxn modelId="{ACB0A669-AF29-417C-B71D-3879BF9064F9}" type="presOf" srcId="{DE05311C-11E7-47ED-B8B5-63C7DA6112AD}" destId="{66A23743-94D8-4040-8666-47D7644F7EC2}" srcOrd="0" destOrd="1" presId="urn:microsoft.com/office/officeart/2005/8/layout/list1"/>
    <dgm:cxn modelId="{54DEDA4C-F4EE-4C53-BC75-449F897F06DA}" type="presOf" srcId="{271D1C4B-B9F5-4704-998D-669AC1DBDBD5}" destId="{EDF475C7-9DC7-445E-A21E-B85612D198A6}" srcOrd="0" destOrd="0" presId="urn:microsoft.com/office/officeart/2005/8/layout/list1"/>
    <dgm:cxn modelId="{CA8B4356-3261-4BAB-9C01-753BCCF08FB6}" srcId="{F97EABD2-2F56-434E-9967-9D1384A67FBB}" destId="{4597D8C4-D6AC-4F7E-B56B-7452B20C1187}" srcOrd="0" destOrd="0" parTransId="{AA444FE7-8642-4B39-9EFA-1ABB2F001D96}" sibTransId="{7117F575-49E2-4778-89C3-2FB04A24D445}"/>
    <dgm:cxn modelId="{00A01F7D-2B54-42D4-856A-BE35F0A0B885}" type="presOf" srcId="{3F3843CD-EA59-460B-A9D9-31ECA4D32D03}" destId="{A80700C3-E843-4E52-9101-99449DCEE7EB}" srcOrd="1" destOrd="0" presId="urn:microsoft.com/office/officeart/2005/8/layout/list1"/>
    <dgm:cxn modelId="{54C1B981-6A6C-43F7-821F-3C0E5E0DB7A0}" srcId="{F97EABD2-2F56-434E-9967-9D1384A67FBB}" destId="{425C9830-3D13-4006-B0AE-9231473AFDD4}" srcOrd="1" destOrd="0" parTransId="{48BC7B73-427B-494E-BABB-A0D0F1CFC61D}" sibTransId="{2EC4EC99-372F-4179-93C3-3013C8C94321}"/>
    <dgm:cxn modelId="{0D7A088B-935B-4FC6-9714-4A122AF58C32}" srcId="{271D1C4B-B9F5-4704-998D-669AC1DBDBD5}" destId="{8FA1C117-BA8B-435B-AFBD-09A542BC516C}" srcOrd="1" destOrd="0" parTransId="{50E93254-008A-4F36-B021-6B866873F422}" sibTransId="{B57B0C28-B093-4E3D-8FBF-7034E3723870}"/>
    <dgm:cxn modelId="{17570C8F-4320-418E-9284-26DD32C8AE49}" type="presOf" srcId="{3F3843CD-EA59-460B-A9D9-31ECA4D32D03}" destId="{219B2BD6-12A3-41F9-876E-FD1A13DE246C}" srcOrd="0" destOrd="0" presId="urn:microsoft.com/office/officeart/2005/8/layout/list1"/>
    <dgm:cxn modelId="{C2547B90-3CE6-4444-8302-2CF22561E60D}" type="presOf" srcId="{F97EABD2-2F56-434E-9967-9D1384A67FBB}" destId="{23A8ECBE-67FA-4444-AD43-285451DAB06C}" srcOrd="0" destOrd="0" presId="urn:microsoft.com/office/officeart/2005/8/layout/list1"/>
    <dgm:cxn modelId="{2B1CD69E-7890-4327-BF11-4D2D6C7E225C}" type="presOf" srcId="{425C9830-3D13-4006-B0AE-9231473AFDD4}" destId="{77AC0D68-C383-4361-9A34-221058800BF8}" srcOrd="0" destOrd="1" presId="urn:microsoft.com/office/officeart/2005/8/layout/list1"/>
    <dgm:cxn modelId="{7ACDFEB7-4E2A-4AC7-A139-8AADEF60E062}" srcId="{8FA1C117-BA8B-435B-AFBD-09A542BC516C}" destId="{D2E940E2-5C65-44CF-9EA3-D27AA2D7E077}" srcOrd="0" destOrd="0" parTransId="{6D7E7B21-8851-4351-A284-F3A0228D7897}" sibTransId="{D471871C-7620-4EB3-8E22-1E5686F3CF92}"/>
    <dgm:cxn modelId="{43F7B3E0-6716-4F3A-97CF-58B63BE18E32}" type="presOf" srcId="{4597D8C4-D6AC-4F7E-B56B-7452B20C1187}" destId="{77AC0D68-C383-4361-9A34-221058800BF8}" srcOrd="0" destOrd="0" presId="urn:microsoft.com/office/officeart/2005/8/layout/list1"/>
    <dgm:cxn modelId="{797077EC-A2DB-4531-A47B-39B95C5D8A1C}" srcId="{271D1C4B-B9F5-4704-998D-669AC1DBDBD5}" destId="{F97EABD2-2F56-434E-9967-9D1384A67FBB}" srcOrd="2" destOrd="0" parTransId="{4026FDFB-1C07-42B4-A17B-179489B06AE9}" sibTransId="{39EDB058-3BFE-4529-9CAF-61F9077C788F}"/>
    <dgm:cxn modelId="{C4B45FFC-6B10-49BE-8D15-ABDAF03D28FD}" type="presOf" srcId="{F97EABD2-2F56-434E-9967-9D1384A67FBB}" destId="{AA3D9B98-D134-411D-BCCB-668A7A092B34}" srcOrd="1" destOrd="0" presId="urn:microsoft.com/office/officeart/2005/8/layout/list1"/>
    <dgm:cxn modelId="{5BA7C3AE-C118-4B8B-A553-5AEF322AD6DE}" type="presParOf" srcId="{EDF475C7-9DC7-445E-A21E-B85612D198A6}" destId="{2DE03B8D-05FC-482C-909E-07E33C14B562}" srcOrd="0" destOrd="0" presId="urn:microsoft.com/office/officeart/2005/8/layout/list1"/>
    <dgm:cxn modelId="{EAC9CE4A-639E-4B0C-8E74-B1D6AC88EC67}" type="presParOf" srcId="{2DE03B8D-05FC-482C-909E-07E33C14B562}" destId="{219B2BD6-12A3-41F9-876E-FD1A13DE246C}" srcOrd="0" destOrd="0" presId="urn:microsoft.com/office/officeart/2005/8/layout/list1"/>
    <dgm:cxn modelId="{6E298269-AD33-446C-B06B-7CD663CBD8D8}" type="presParOf" srcId="{2DE03B8D-05FC-482C-909E-07E33C14B562}" destId="{A80700C3-E843-4E52-9101-99449DCEE7EB}" srcOrd="1" destOrd="0" presId="urn:microsoft.com/office/officeart/2005/8/layout/list1"/>
    <dgm:cxn modelId="{73EDACF6-CC80-4542-8A89-F437A52EA983}" type="presParOf" srcId="{EDF475C7-9DC7-445E-A21E-B85612D198A6}" destId="{799AAA24-1C71-45E2-9CA1-C574239025F3}" srcOrd="1" destOrd="0" presId="urn:microsoft.com/office/officeart/2005/8/layout/list1"/>
    <dgm:cxn modelId="{1C4918E5-F603-403B-ABD3-A0037FA43BE9}" type="presParOf" srcId="{EDF475C7-9DC7-445E-A21E-B85612D198A6}" destId="{34986433-B65F-421F-B987-592C9E977C2E}" srcOrd="2" destOrd="0" presId="urn:microsoft.com/office/officeart/2005/8/layout/list1"/>
    <dgm:cxn modelId="{FA43820E-7EB9-45A3-A978-696BA56C364B}" type="presParOf" srcId="{EDF475C7-9DC7-445E-A21E-B85612D198A6}" destId="{085F3619-D838-4C3D-AEF1-10D0D89B7125}" srcOrd="3" destOrd="0" presId="urn:microsoft.com/office/officeart/2005/8/layout/list1"/>
    <dgm:cxn modelId="{C2D836F3-2A26-488D-989E-B0C05A248EC4}" type="presParOf" srcId="{EDF475C7-9DC7-445E-A21E-B85612D198A6}" destId="{7E8DFAFD-BE9E-4429-A93C-1D58F7ADBA2E}" srcOrd="4" destOrd="0" presId="urn:microsoft.com/office/officeart/2005/8/layout/list1"/>
    <dgm:cxn modelId="{3EF6F9DA-AD27-4EEA-96E4-FE38690A1386}" type="presParOf" srcId="{7E8DFAFD-BE9E-4429-A93C-1D58F7ADBA2E}" destId="{A0F0821F-10D0-4137-ABE0-07B8044F8DCE}" srcOrd="0" destOrd="0" presId="urn:microsoft.com/office/officeart/2005/8/layout/list1"/>
    <dgm:cxn modelId="{DFB3DCB9-ECF6-4013-B666-B68D0731DF4E}" type="presParOf" srcId="{7E8DFAFD-BE9E-4429-A93C-1D58F7ADBA2E}" destId="{C73C4025-C8C2-4C8C-AD07-1D83DAE8B36B}" srcOrd="1" destOrd="0" presId="urn:microsoft.com/office/officeart/2005/8/layout/list1"/>
    <dgm:cxn modelId="{1E422336-7B8C-490C-9552-6341BB74A62B}" type="presParOf" srcId="{EDF475C7-9DC7-445E-A21E-B85612D198A6}" destId="{FF7D0355-8C6E-4787-B8A7-633217EDD5EF}" srcOrd="5" destOrd="0" presId="urn:microsoft.com/office/officeart/2005/8/layout/list1"/>
    <dgm:cxn modelId="{1CE983B2-097C-49B4-8EE5-C5811C4B4EA3}" type="presParOf" srcId="{EDF475C7-9DC7-445E-A21E-B85612D198A6}" destId="{66A23743-94D8-4040-8666-47D7644F7EC2}" srcOrd="6" destOrd="0" presId="urn:microsoft.com/office/officeart/2005/8/layout/list1"/>
    <dgm:cxn modelId="{3B14818A-09C0-49D3-8779-0B74F9D88AEA}" type="presParOf" srcId="{EDF475C7-9DC7-445E-A21E-B85612D198A6}" destId="{881F7F59-A579-436F-A775-05515B22DF60}" srcOrd="7" destOrd="0" presId="urn:microsoft.com/office/officeart/2005/8/layout/list1"/>
    <dgm:cxn modelId="{26B7BF49-60F8-41D9-8897-335E2335D361}" type="presParOf" srcId="{EDF475C7-9DC7-445E-A21E-B85612D198A6}" destId="{1B3D32DD-A614-43B4-932D-8E5D1C391CB0}" srcOrd="8" destOrd="0" presId="urn:microsoft.com/office/officeart/2005/8/layout/list1"/>
    <dgm:cxn modelId="{1263340E-5922-4CF6-A8C4-F8B314FE94D2}" type="presParOf" srcId="{1B3D32DD-A614-43B4-932D-8E5D1C391CB0}" destId="{23A8ECBE-67FA-4444-AD43-285451DAB06C}" srcOrd="0" destOrd="0" presId="urn:microsoft.com/office/officeart/2005/8/layout/list1"/>
    <dgm:cxn modelId="{20898990-515D-47EC-8CF9-A5FBC91145D2}" type="presParOf" srcId="{1B3D32DD-A614-43B4-932D-8E5D1C391CB0}" destId="{AA3D9B98-D134-411D-BCCB-668A7A092B34}" srcOrd="1" destOrd="0" presId="urn:microsoft.com/office/officeart/2005/8/layout/list1"/>
    <dgm:cxn modelId="{7C10FD0E-A35F-4659-9E2D-4140097DBADF}" type="presParOf" srcId="{EDF475C7-9DC7-445E-A21E-B85612D198A6}" destId="{A6FA3067-FA02-4639-93B4-55606618AD13}" srcOrd="9" destOrd="0" presId="urn:microsoft.com/office/officeart/2005/8/layout/list1"/>
    <dgm:cxn modelId="{A93D4864-8866-419D-AFA2-D45C119291ED}" type="presParOf" srcId="{EDF475C7-9DC7-445E-A21E-B85612D198A6}" destId="{77AC0D68-C383-4361-9A34-221058800BF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92556-2D18-40B1-BDC8-F4202DCC25D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F34AC9-F5C0-40D0-BB3E-3733D12214F8}">
      <dgm:prSet/>
      <dgm:spPr/>
      <dgm:t>
        <a:bodyPr/>
        <a:lstStyle/>
        <a:p>
          <a:r>
            <a:rPr lang="en-US" dirty="0"/>
            <a:t>Steady increase in number of youth in mental health crisis</a:t>
          </a:r>
        </a:p>
      </dgm:t>
    </dgm:pt>
    <dgm:pt modelId="{FC987D6E-264B-44BF-80C4-8C5EDDBBD006}" type="parTrans" cxnId="{F0EDC5CA-734A-4A31-BFAE-B86DFF985EF6}">
      <dgm:prSet/>
      <dgm:spPr/>
      <dgm:t>
        <a:bodyPr/>
        <a:lstStyle/>
        <a:p>
          <a:endParaRPr lang="en-US"/>
        </a:p>
      </dgm:t>
    </dgm:pt>
    <dgm:pt modelId="{17D85EC0-73F9-41D6-9B23-EEC85123A467}" type="sibTrans" cxnId="{F0EDC5CA-734A-4A31-BFAE-B86DFF985EF6}">
      <dgm:prSet/>
      <dgm:spPr/>
      <dgm:t>
        <a:bodyPr/>
        <a:lstStyle/>
        <a:p>
          <a:endParaRPr lang="en-US"/>
        </a:p>
      </dgm:t>
    </dgm:pt>
    <dgm:pt modelId="{CC1D48C4-D4FD-44A3-8A17-F32FC1C751DC}">
      <dgm:prSet/>
      <dgm:spPr/>
      <dgm:t>
        <a:bodyPr/>
        <a:lstStyle/>
        <a:p>
          <a:r>
            <a:rPr lang="en-US"/>
            <a:t>Limited access to providers, services, systems of care</a:t>
          </a:r>
        </a:p>
      </dgm:t>
    </dgm:pt>
    <dgm:pt modelId="{36C7E7D7-104C-4AB9-AB19-BD5E235C11C4}" type="parTrans" cxnId="{E633C190-32FC-4912-AB1B-0C8C0289BA8B}">
      <dgm:prSet/>
      <dgm:spPr/>
      <dgm:t>
        <a:bodyPr/>
        <a:lstStyle/>
        <a:p>
          <a:endParaRPr lang="en-US"/>
        </a:p>
      </dgm:t>
    </dgm:pt>
    <dgm:pt modelId="{AF57449E-411F-4081-B8E4-1C9EF19B20DC}" type="sibTrans" cxnId="{E633C190-32FC-4912-AB1B-0C8C0289BA8B}">
      <dgm:prSet/>
      <dgm:spPr/>
      <dgm:t>
        <a:bodyPr/>
        <a:lstStyle/>
        <a:p>
          <a:endParaRPr lang="en-US"/>
        </a:p>
      </dgm:t>
    </dgm:pt>
    <dgm:pt modelId="{84F72102-10EA-42E2-8B9C-550169DF2131}">
      <dgm:prSet/>
      <dgm:spPr/>
      <dgm:t>
        <a:bodyPr/>
        <a:lstStyle/>
        <a:p>
          <a:r>
            <a:rPr lang="en-US" dirty="0"/>
            <a:t>Location, type of service needed, payment systems</a:t>
          </a:r>
        </a:p>
      </dgm:t>
    </dgm:pt>
    <dgm:pt modelId="{5F25107B-3B03-43B7-A710-6C5EA1D7DD91}" type="parTrans" cxnId="{B1AA0B67-12F1-4474-88C0-300DC29C4713}">
      <dgm:prSet/>
      <dgm:spPr/>
      <dgm:t>
        <a:bodyPr/>
        <a:lstStyle/>
        <a:p>
          <a:endParaRPr lang="en-US"/>
        </a:p>
      </dgm:t>
    </dgm:pt>
    <dgm:pt modelId="{CEAD7448-1A89-428C-BF16-1BEF79F2813D}" type="sibTrans" cxnId="{B1AA0B67-12F1-4474-88C0-300DC29C4713}">
      <dgm:prSet/>
      <dgm:spPr/>
      <dgm:t>
        <a:bodyPr/>
        <a:lstStyle/>
        <a:p>
          <a:endParaRPr lang="en-US"/>
        </a:p>
      </dgm:t>
    </dgm:pt>
    <dgm:pt modelId="{92DC5E5F-ACF5-41FF-A834-781AF29AB2F2}">
      <dgm:prSet/>
      <dgm:spPr/>
      <dgm:t>
        <a:bodyPr/>
        <a:lstStyle/>
        <a:p>
          <a:r>
            <a:rPr lang="en-US"/>
            <a:t>Multiple stakeholders</a:t>
          </a:r>
        </a:p>
      </dgm:t>
    </dgm:pt>
    <dgm:pt modelId="{25FCC36B-DF8D-4D75-BC50-07FAD407DAC7}" type="parTrans" cxnId="{9417D948-0902-483E-A691-FD236F378084}">
      <dgm:prSet/>
      <dgm:spPr/>
      <dgm:t>
        <a:bodyPr/>
        <a:lstStyle/>
        <a:p>
          <a:endParaRPr lang="en-US"/>
        </a:p>
      </dgm:t>
    </dgm:pt>
    <dgm:pt modelId="{18D82C3F-3CD5-4306-BAAC-8C6D214F4634}" type="sibTrans" cxnId="{9417D948-0902-483E-A691-FD236F378084}">
      <dgm:prSet/>
      <dgm:spPr/>
      <dgm:t>
        <a:bodyPr/>
        <a:lstStyle/>
        <a:p>
          <a:endParaRPr lang="en-US"/>
        </a:p>
      </dgm:t>
    </dgm:pt>
    <dgm:pt modelId="{6C1EBF4B-B780-448E-B5AF-9558F4EA734B}">
      <dgm:prSet/>
      <dgm:spPr/>
      <dgm:t>
        <a:bodyPr/>
        <a:lstStyle/>
        <a:p>
          <a:r>
            <a:rPr lang="en-US" dirty="0"/>
            <a:t>Youth/families, Mental Health clinicians</a:t>
          </a:r>
        </a:p>
      </dgm:t>
    </dgm:pt>
    <dgm:pt modelId="{8A58B65E-1B3B-46A1-8493-18B8F45306FA}" type="parTrans" cxnId="{FFB7EB9E-8716-4AA2-AF6A-0EDB30DF0DF8}">
      <dgm:prSet/>
      <dgm:spPr/>
      <dgm:t>
        <a:bodyPr/>
        <a:lstStyle/>
        <a:p>
          <a:endParaRPr lang="en-US"/>
        </a:p>
      </dgm:t>
    </dgm:pt>
    <dgm:pt modelId="{8E1EBA5D-EA88-4D60-AA76-88E9E6FF04F9}" type="sibTrans" cxnId="{FFB7EB9E-8716-4AA2-AF6A-0EDB30DF0DF8}">
      <dgm:prSet/>
      <dgm:spPr/>
      <dgm:t>
        <a:bodyPr/>
        <a:lstStyle/>
        <a:p>
          <a:endParaRPr lang="en-US"/>
        </a:p>
      </dgm:t>
    </dgm:pt>
    <dgm:pt modelId="{170AE4EE-84D4-44BA-BBE5-021F15364548}">
      <dgm:prSet/>
      <dgm:spPr/>
      <dgm:t>
        <a:bodyPr/>
        <a:lstStyle/>
        <a:p>
          <a:r>
            <a:rPr lang="en-US"/>
            <a:t>Multiple perspectives</a:t>
          </a:r>
        </a:p>
      </dgm:t>
    </dgm:pt>
    <dgm:pt modelId="{8D433F3E-CDA6-4E0F-834E-82DB461472DC}" type="parTrans" cxnId="{F2085E18-9436-45DF-9E81-48BE76C1D818}">
      <dgm:prSet/>
      <dgm:spPr/>
      <dgm:t>
        <a:bodyPr/>
        <a:lstStyle/>
        <a:p>
          <a:endParaRPr lang="en-US"/>
        </a:p>
      </dgm:t>
    </dgm:pt>
    <dgm:pt modelId="{FFE17855-91D3-427E-BAA1-CA4FF5EFAE8B}" type="sibTrans" cxnId="{F2085E18-9436-45DF-9E81-48BE76C1D818}">
      <dgm:prSet/>
      <dgm:spPr/>
      <dgm:t>
        <a:bodyPr/>
        <a:lstStyle/>
        <a:p>
          <a:endParaRPr lang="en-US"/>
        </a:p>
      </dgm:t>
    </dgm:pt>
    <dgm:pt modelId="{1FBEC8FC-A08B-4890-A68A-95498A7BFF44}">
      <dgm:prSet/>
      <dgm:spPr/>
      <dgm:t>
        <a:bodyPr/>
        <a:lstStyle/>
        <a:p>
          <a:r>
            <a:rPr lang="en-US"/>
            <a:t>Today’s session: outpatient MHCs, PCCs, ED staff, others</a:t>
          </a:r>
        </a:p>
      </dgm:t>
    </dgm:pt>
    <dgm:pt modelId="{55E57362-2BF9-4EA2-A4ED-A15D13CD2C74}" type="parTrans" cxnId="{230E3574-86DE-400A-A22A-8907CF6CD12F}">
      <dgm:prSet/>
      <dgm:spPr/>
      <dgm:t>
        <a:bodyPr/>
        <a:lstStyle/>
        <a:p>
          <a:endParaRPr lang="en-US"/>
        </a:p>
      </dgm:t>
    </dgm:pt>
    <dgm:pt modelId="{E70A238C-C46D-4134-AEC2-276A648BE1CF}" type="sibTrans" cxnId="{230E3574-86DE-400A-A22A-8907CF6CD12F}">
      <dgm:prSet/>
      <dgm:spPr/>
      <dgm:t>
        <a:bodyPr/>
        <a:lstStyle/>
        <a:p>
          <a:endParaRPr lang="en-US"/>
        </a:p>
      </dgm:t>
    </dgm:pt>
    <dgm:pt modelId="{A780312B-F5F1-43BE-A8C6-483A97F4949B}">
      <dgm:prSet/>
      <dgm:spPr/>
      <dgm:t>
        <a:bodyPr/>
        <a:lstStyle/>
        <a:p>
          <a:r>
            <a:rPr lang="en-US" dirty="0"/>
            <a:t>Primary Care clinicians</a:t>
          </a:r>
        </a:p>
      </dgm:t>
    </dgm:pt>
    <dgm:pt modelId="{8C539818-4DEB-4432-9FE9-2DDA292A092E}" type="parTrans" cxnId="{F39F6690-E895-487E-93BE-61561B21DF26}">
      <dgm:prSet/>
      <dgm:spPr/>
      <dgm:t>
        <a:bodyPr/>
        <a:lstStyle/>
        <a:p>
          <a:endParaRPr lang="en-US"/>
        </a:p>
      </dgm:t>
    </dgm:pt>
    <dgm:pt modelId="{35FED181-DFC8-4D50-B13D-A5ABF4D05AF0}" type="sibTrans" cxnId="{F39F6690-E895-487E-93BE-61561B21DF26}">
      <dgm:prSet/>
      <dgm:spPr/>
      <dgm:t>
        <a:bodyPr/>
        <a:lstStyle/>
        <a:p>
          <a:endParaRPr lang="en-US"/>
        </a:p>
      </dgm:t>
    </dgm:pt>
    <dgm:pt modelId="{9B141218-03D0-41EB-9725-810A64E3EE7C}">
      <dgm:prSet/>
      <dgm:spPr/>
      <dgm:t>
        <a:bodyPr/>
        <a:lstStyle/>
        <a:p>
          <a:r>
            <a:rPr lang="en-US" dirty="0"/>
            <a:t>Crisis/ED clinicians, school staff, social service agency staff</a:t>
          </a:r>
        </a:p>
      </dgm:t>
    </dgm:pt>
    <dgm:pt modelId="{601BE74F-FC55-44AB-BA9B-13FA7B32BFA0}" type="parTrans" cxnId="{2E24E136-F138-44BA-A1E7-D86B6A806EEA}">
      <dgm:prSet/>
      <dgm:spPr/>
      <dgm:t>
        <a:bodyPr/>
        <a:lstStyle/>
        <a:p>
          <a:endParaRPr lang="en-US"/>
        </a:p>
      </dgm:t>
    </dgm:pt>
    <dgm:pt modelId="{4A567CE1-10AE-42AF-82E2-95A0C8CA6710}" type="sibTrans" cxnId="{2E24E136-F138-44BA-A1E7-D86B6A806EEA}">
      <dgm:prSet/>
      <dgm:spPr/>
      <dgm:t>
        <a:bodyPr/>
        <a:lstStyle/>
        <a:p>
          <a:endParaRPr lang="en-US"/>
        </a:p>
      </dgm:t>
    </dgm:pt>
    <dgm:pt modelId="{80359D64-F69F-4AF4-9E8E-CA22B3103BC8}" type="pres">
      <dgm:prSet presAssocID="{E9692556-2D18-40B1-BDC8-F4202DCC25D6}" presName="linear" presStyleCnt="0">
        <dgm:presLayoutVars>
          <dgm:dir/>
          <dgm:animLvl val="lvl"/>
          <dgm:resizeHandles val="exact"/>
        </dgm:presLayoutVars>
      </dgm:prSet>
      <dgm:spPr/>
    </dgm:pt>
    <dgm:pt modelId="{8760CC95-3F81-4A1F-9A54-9889F67D34E2}" type="pres">
      <dgm:prSet presAssocID="{15F34AC9-F5C0-40D0-BB3E-3733D12214F8}" presName="parentLin" presStyleCnt="0"/>
      <dgm:spPr/>
    </dgm:pt>
    <dgm:pt modelId="{32190991-4D84-41D4-8BF3-BCE69A21EA97}" type="pres">
      <dgm:prSet presAssocID="{15F34AC9-F5C0-40D0-BB3E-3733D12214F8}" presName="parentLeftMargin" presStyleLbl="node1" presStyleIdx="0" presStyleCnt="4"/>
      <dgm:spPr/>
    </dgm:pt>
    <dgm:pt modelId="{905BE3EB-0110-4645-8A6A-219DD27FC423}" type="pres">
      <dgm:prSet presAssocID="{15F34AC9-F5C0-40D0-BB3E-3733D12214F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5A587F1-861B-4E23-A536-EBCBE246C685}" type="pres">
      <dgm:prSet presAssocID="{15F34AC9-F5C0-40D0-BB3E-3733D12214F8}" presName="negativeSpace" presStyleCnt="0"/>
      <dgm:spPr/>
    </dgm:pt>
    <dgm:pt modelId="{B4BAADC7-D553-4F20-85A4-02DC5C4DE221}" type="pres">
      <dgm:prSet presAssocID="{15F34AC9-F5C0-40D0-BB3E-3733D12214F8}" presName="childText" presStyleLbl="conFgAcc1" presStyleIdx="0" presStyleCnt="4">
        <dgm:presLayoutVars>
          <dgm:bulletEnabled val="1"/>
        </dgm:presLayoutVars>
      </dgm:prSet>
      <dgm:spPr/>
    </dgm:pt>
    <dgm:pt modelId="{B43F1B18-87ED-4BD6-A4EF-29B271ED4BB7}" type="pres">
      <dgm:prSet presAssocID="{17D85EC0-73F9-41D6-9B23-EEC85123A467}" presName="spaceBetweenRectangles" presStyleCnt="0"/>
      <dgm:spPr/>
    </dgm:pt>
    <dgm:pt modelId="{80F9D024-B145-417C-860C-EE8F67AB128B}" type="pres">
      <dgm:prSet presAssocID="{CC1D48C4-D4FD-44A3-8A17-F32FC1C751DC}" presName="parentLin" presStyleCnt="0"/>
      <dgm:spPr/>
    </dgm:pt>
    <dgm:pt modelId="{C089AF01-8BE4-42F8-9E8A-83BE67484339}" type="pres">
      <dgm:prSet presAssocID="{CC1D48C4-D4FD-44A3-8A17-F32FC1C751DC}" presName="parentLeftMargin" presStyleLbl="node1" presStyleIdx="0" presStyleCnt="4"/>
      <dgm:spPr/>
    </dgm:pt>
    <dgm:pt modelId="{259BEE44-EB96-45DD-BF6A-8810145FC235}" type="pres">
      <dgm:prSet presAssocID="{CC1D48C4-D4FD-44A3-8A17-F32FC1C751D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9E80176-20FE-4C42-B9EC-4B5480E9E37A}" type="pres">
      <dgm:prSet presAssocID="{CC1D48C4-D4FD-44A3-8A17-F32FC1C751DC}" presName="negativeSpace" presStyleCnt="0"/>
      <dgm:spPr/>
    </dgm:pt>
    <dgm:pt modelId="{9B4AC64A-CB99-45CC-8F45-A975DF4CA2B6}" type="pres">
      <dgm:prSet presAssocID="{CC1D48C4-D4FD-44A3-8A17-F32FC1C751DC}" presName="childText" presStyleLbl="conFgAcc1" presStyleIdx="1" presStyleCnt="4">
        <dgm:presLayoutVars>
          <dgm:bulletEnabled val="1"/>
        </dgm:presLayoutVars>
      </dgm:prSet>
      <dgm:spPr/>
    </dgm:pt>
    <dgm:pt modelId="{93BB0150-8621-4A82-B451-2B5A7C8810A0}" type="pres">
      <dgm:prSet presAssocID="{AF57449E-411F-4081-B8E4-1C9EF19B20DC}" presName="spaceBetweenRectangles" presStyleCnt="0"/>
      <dgm:spPr/>
    </dgm:pt>
    <dgm:pt modelId="{69678A94-C243-4FA6-BEE2-8B2A9AD0CB3C}" type="pres">
      <dgm:prSet presAssocID="{92DC5E5F-ACF5-41FF-A834-781AF29AB2F2}" presName="parentLin" presStyleCnt="0"/>
      <dgm:spPr/>
    </dgm:pt>
    <dgm:pt modelId="{2D301A56-F305-47AA-A2A7-FEBA452F9506}" type="pres">
      <dgm:prSet presAssocID="{92DC5E5F-ACF5-41FF-A834-781AF29AB2F2}" presName="parentLeftMargin" presStyleLbl="node1" presStyleIdx="1" presStyleCnt="4"/>
      <dgm:spPr/>
    </dgm:pt>
    <dgm:pt modelId="{D1B9BA06-6178-45DB-BD03-D5BE675C4DFC}" type="pres">
      <dgm:prSet presAssocID="{92DC5E5F-ACF5-41FF-A834-781AF29AB2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D3F4E03-C699-46D6-B992-7016247726A7}" type="pres">
      <dgm:prSet presAssocID="{92DC5E5F-ACF5-41FF-A834-781AF29AB2F2}" presName="negativeSpace" presStyleCnt="0"/>
      <dgm:spPr/>
    </dgm:pt>
    <dgm:pt modelId="{58E83CE2-ECA9-4E0C-A0FD-5B8B9806B78A}" type="pres">
      <dgm:prSet presAssocID="{92DC5E5F-ACF5-41FF-A834-781AF29AB2F2}" presName="childText" presStyleLbl="conFgAcc1" presStyleIdx="2" presStyleCnt="4">
        <dgm:presLayoutVars>
          <dgm:bulletEnabled val="1"/>
        </dgm:presLayoutVars>
      </dgm:prSet>
      <dgm:spPr/>
    </dgm:pt>
    <dgm:pt modelId="{86134A57-D4A9-4C96-89B1-7DF5C6450EA9}" type="pres">
      <dgm:prSet presAssocID="{18D82C3F-3CD5-4306-BAAC-8C6D214F4634}" presName="spaceBetweenRectangles" presStyleCnt="0"/>
      <dgm:spPr/>
    </dgm:pt>
    <dgm:pt modelId="{9D1D2E73-DDED-482B-8812-D692FAF05022}" type="pres">
      <dgm:prSet presAssocID="{170AE4EE-84D4-44BA-BBE5-021F15364548}" presName="parentLin" presStyleCnt="0"/>
      <dgm:spPr/>
    </dgm:pt>
    <dgm:pt modelId="{EAF9AC98-F8E3-4909-BF73-B2AE4202A4ED}" type="pres">
      <dgm:prSet presAssocID="{170AE4EE-84D4-44BA-BBE5-021F15364548}" presName="parentLeftMargin" presStyleLbl="node1" presStyleIdx="2" presStyleCnt="4"/>
      <dgm:spPr/>
    </dgm:pt>
    <dgm:pt modelId="{51764E31-9E35-40D9-B3FF-2A860BF61C79}" type="pres">
      <dgm:prSet presAssocID="{170AE4EE-84D4-44BA-BBE5-021F1536454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825435A-F37A-48C3-B15D-157434CDB977}" type="pres">
      <dgm:prSet presAssocID="{170AE4EE-84D4-44BA-BBE5-021F15364548}" presName="negativeSpace" presStyleCnt="0"/>
      <dgm:spPr/>
    </dgm:pt>
    <dgm:pt modelId="{AEE4B0D5-6B0B-4583-9243-37CB70C24C08}" type="pres">
      <dgm:prSet presAssocID="{170AE4EE-84D4-44BA-BBE5-021F1536454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3CCD316-0C87-4AF0-ACFB-429C32F36C0D}" type="presOf" srcId="{92DC5E5F-ACF5-41FF-A834-781AF29AB2F2}" destId="{2D301A56-F305-47AA-A2A7-FEBA452F9506}" srcOrd="0" destOrd="0" presId="urn:microsoft.com/office/officeart/2005/8/layout/list1"/>
    <dgm:cxn modelId="{F2085E18-9436-45DF-9E81-48BE76C1D818}" srcId="{E9692556-2D18-40B1-BDC8-F4202DCC25D6}" destId="{170AE4EE-84D4-44BA-BBE5-021F15364548}" srcOrd="3" destOrd="0" parTransId="{8D433F3E-CDA6-4E0F-834E-82DB461472DC}" sibTransId="{FFE17855-91D3-427E-BAA1-CA4FF5EFAE8B}"/>
    <dgm:cxn modelId="{DB90F81A-81CD-4895-9990-5AEB4946DCD7}" type="presOf" srcId="{15F34AC9-F5C0-40D0-BB3E-3733D12214F8}" destId="{32190991-4D84-41D4-8BF3-BCE69A21EA97}" srcOrd="0" destOrd="0" presId="urn:microsoft.com/office/officeart/2005/8/layout/list1"/>
    <dgm:cxn modelId="{CA205429-1EE2-48B3-826E-1CE4BDE34733}" type="presOf" srcId="{CC1D48C4-D4FD-44A3-8A17-F32FC1C751DC}" destId="{C089AF01-8BE4-42F8-9E8A-83BE67484339}" srcOrd="0" destOrd="0" presId="urn:microsoft.com/office/officeart/2005/8/layout/list1"/>
    <dgm:cxn modelId="{2E24E136-F138-44BA-A1E7-D86B6A806EEA}" srcId="{92DC5E5F-ACF5-41FF-A834-781AF29AB2F2}" destId="{9B141218-03D0-41EB-9725-810A64E3EE7C}" srcOrd="2" destOrd="0" parTransId="{601BE74F-FC55-44AB-BA9B-13FA7B32BFA0}" sibTransId="{4A567CE1-10AE-42AF-82E2-95A0C8CA6710}"/>
    <dgm:cxn modelId="{E610B139-BB74-490B-B038-60444A7A541C}" type="presOf" srcId="{170AE4EE-84D4-44BA-BBE5-021F15364548}" destId="{EAF9AC98-F8E3-4909-BF73-B2AE4202A4ED}" srcOrd="0" destOrd="0" presId="urn:microsoft.com/office/officeart/2005/8/layout/list1"/>
    <dgm:cxn modelId="{B1AA0B67-12F1-4474-88C0-300DC29C4713}" srcId="{CC1D48C4-D4FD-44A3-8A17-F32FC1C751DC}" destId="{84F72102-10EA-42E2-8B9C-550169DF2131}" srcOrd="0" destOrd="0" parTransId="{5F25107B-3B03-43B7-A710-6C5EA1D7DD91}" sibTransId="{CEAD7448-1A89-428C-BF16-1BEF79F2813D}"/>
    <dgm:cxn modelId="{9417D948-0902-483E-A691-FD236F378084}" srcId="{E9692556-2D18-40B1-BDC8-F4202DCC25D6}" destId="{92DC5E5F-ACF5-41FF-A834-781AF29AB2F2}" srcOrd="2" destOrd="0" parTransId="{25FCC36B-DF8D-4D75-BC50-07FAD407DAC7}" sibTransId="{18D82C3F-3CD5-4306-BAAC-8C6D214F4634}"/>
    <dgm:cxn modelId="{E5BA224C-634E-4BDE-889A-F41681551D1F}" type="presOf" srcId="{CC1D48C4-D4FD-44A3-8A17-F32FC1C751DC}" destId="{259BEE44-EB96-45DD-BF6A-8810145FC235}" srcOrd="1" destOrd="0" presId="urn:microsoft.com/office/officeart/2005/8/layout/list1"/>
    <dgm:cxn modelId="{09DBF94D-0ED4-41BF-8276-4EAF6EB8C3DC}" type="presOf" srcId="{84F72102-10EA-42E2-8B9C-550169DF2131}" destId="{9B4AC64A-CB99-45CC-8F45-A975DF4CA2B6}" srcOrd="0" destOrd="0" presId="urn:microsoft.com/office/officeart/2005/8/layout/list1"/>
    <dgm:cxn modelId="{3618156E-FE9E-451D-B664-C1ABCBF1D56E}" type="presOf" srcId="{A780312B-F5F1-43BE-A8C6-483A97F4949B}" destId="{58E83CE2-ECA9-4E0C-A0FD-5B8B9806B78A}" srcOrd="0" destOrd="1" presId="urn:microsoft.com/office/officeart/2005/8/layout/list1"/>
    <dgm:cxn modelId="{04F9236E-FE6B-4845-98A7-59A04B01ABCD}" type="presOf" srcId="{1FBEC8FC-A08B-4890-A68A-95498A7BFF44}" destId="{AEE4B0D5-6B0B-4583-9243-37CB70C24C08}" srcOrd="0" destOrd="0" presId="urn:microsoft.com/office/officeart/2005/8/layout/list1"/>
    <dgm:cxn modelId="{230E3574-86DE-400A-A22A-8907CF6CD12F}" srcId="{170AE4EE-84D4-44BA-BBE5-021F15364548}" destId="{1FBEC8FC-A08B-4890-A68A-95498A7BFF44}" srcOrd="0" destOrd="0" parTransId="{55E57362-2BF9-4EA2-A4ED-A15D13CD2C74}" sibTransId="{E70A238C-C46D-4134-AEC2-276A648BE1CF}"/>
    <dgm:cxn modelId="{E866BF59-9313-4CCA-B9C4-83D95D34A568}" type="presOf" srcId="{9B141218-03D0-41EB-9725-810A64E3EE7C}" destId="{58E83CE2-ECA9-4E0C-A0FD-5B8B9806B78A}" srcOrd="0" destOrd="2" presId="urn:microsoft.com/office/officeart/2005/8/layout/list1"/>
    <dgm:cxn modelId="{6C8C2183-EF58-426B-8154-0FE6F29306EA}" type="presOf" srcId="{170AE4EE-84D4-44BA-BBE5-021F15364548}" destId="{51764E31-9E35-40D9-B3FF-2A860BF61C79}" srcOrd="1" destOrd="0" presId="urn:microsoft.com/office/officeart/2005/8/layout/list1"/>
    <dgm:cxn modelId="{F39F6690-E895-487E-93BE-61561B21DF26}" srcId="{92DC5E5F-ACF5-41FF-A834-781AF29AB2F2}" destId="{A780312B-F5F1-43BE-A8C6-483A97F4949B}" srcOrd="1" destOrd="0" parTransId="{8C539818-4DEB-4432-9FE9-2DDA292A092E}" sibTransId="{35FED181-DFC8-4D50-B13D-A5ABF4D05AF0}"/>
    <dgm:cxn modelId="{E633C190-32FC-4912-AB1B-0C8C0289BA8B}" srcId="{E9692556-2D18-40B1-BDC8-F4202DCC25D6}" destId="{CC1D48C4-D4FD-44A3-8A17-F32FC1C751DC}" srcOrd="1" destOrd="0" parTransId="{36C7E7D7-104C-4AB9-AB19-BD5E235C11C4}" sibTransId="{AF57449E-411F-4081-B8E4-1C9EF19B20DC}"/>
    <dgm:cxn modelId="{D7E96B92-B302-470C-A5A9-AB9E52B04C70}" type="presOf" srcId="{E9692556-2D18-40B1-BDC8-F4202DCC25D6}" destId="{80359D64-F69F-4AF4-9E8E-CA22B3103BC8}" srcOrd="0" destOrd="0" presId="urn:microsoft.com/office/officeart/2005/8/layout/list1"/>
    <dgm:cxn modelId="{FFB7EB9E-8716-4AA2-AF6A-0EDB30DF0DF8}" srcId="{92DC5E5F-ACF5-41FF-A834-781AF29AB2F2}" destId="{6C1EBF4B-B780-448E-B5AF-9558F4EA734B}" srcOrd="0" destOrd="0" parTransId="{8A58B65E-1B3B-46A1-8493-18B8F45306FA}" sibTransId="{8E1EBA5D-EA88-4D60-AA76-88E9E6FF04F9}"/>
    <dgm:cxn modelId="{78498EA8-B589-4DD1-A170-43BE516E4293}" type="presOf" srcId="{6C1EBF4B-B780-448E-B5AF-9558F4EA734B}" destId="{58E83CE2-ECA9-4E0C-A0FD-5B8B9806B78A}" srcOrd="0" destOrd="0" presId="urn:microsoft.com/office/officeart/2005/8/layout/list1"/>
    <dgm:cxn modelId="{DFF83BBF-8AB9-4D9D-BB5B-4B538F08EBAB}" type="presOf" srcId="{92DC5E5F-ACF5-41FF-A834-781AF29AB2F2}" destId="{D1B9BA06-6178-45DB-BD03-D5BE675C4DFC}" srcOrd="1" destOrd="0" presId="urn:microsoft.com/office/officeart/2005/8/layout/list1"/>
    <dgm:cxn modelId="{F0EDC5CA-734A-4A31-BFAE-B86DFF985EF6}" srcId="{E9692556-2D18-40B1-BDC8-F4202DCC25D6}" destId="{15F34AC9-F5C0-40D0-BB3E-3733D12214F8}" srcOrd="0" destOrd="0" parTransId="{FC987D6E-264B-44BF-80C4-8C5EDDBBD006}" sibTransId="{17D85EC0-73F9-41D6-9B23-EEC85123A467}"/>
    <dgm:cxn modelId="{DF5025D8-3FE3-49AE-A32B-628187F30C84}" type="presOf" srcId="{15F34AC9-F5C0-40D0-BB3E-3733D12214F8}" destId="{905BE3EB-0110-4645-8A6A-219DD27FC423}" srcOrd="1" destOrd="0" presId="urn:microsoft.com/office/officeart/2005/8/layout/list1"/>
    <dgm:cxn modelId="{C12ECDE7-A3E5-4561-977B-35850A80B2C1}" type="presParOf" srcId="{80359D64-F69F-4AF4-9E8E-CA22B3103BC8}" destId="{8760CC95-3F81-4A1F-9A54-9889F67D34E2}" srcOrd="0" destOrd="0" presId="urn:microsoft.com/office/officeart/2005/8/layout/list1"/>
    <dgm:cxn modelId="{4A681091-BC88-4802-8649-FAA97B356B01}" type="presParOf" srcId="{8760CC95-3F81-4A1F-9A54-9889F67D34E2}" destId="{32190991-4D84-41D4-8BF3-BCE69A21EA97}" srcOrd="0" destOrd="0" presId="urn:microsoft.com/office/officeart/2005/8/layout/list1"/>
    <dgm:cxn modelId="{7E230046-8F0B-4718-A929-EF2390306B31}" type="presParOf" srcId="{8760CC95-3F81-4A1F-9A54-9889F67D34E2}" destId="{905BE3EB-0110-4645-8A6A-219DD27FC423}" srcOrd="1" destOrd="0" presId="urn:microsoft.com/office/officeart/2005/8/layout/list1"/>
    <dgm:cxn modelId="{4718F2DB-63F1-4AB2-813A-8D81BBE68247}" type="presParOf" srcId="{80359D64-F69F-4AF4-9E8E-CA22B3103BC8}" destId="{15A587F1-861B-4E23-A536-EBCBE246C685}" srcOrd="1" destOrd="0" presId="urn:microsoft.com/office/officeart/2005/8/layout/list1"/>
    <dgm:cxn modelId="{DB63596F-2E6F-409C-BAC0-0DDAB49B77F6}" type="presParOf" srcId="{80359D64-F69F-4AF4-9E8E-CA22B3103BC8}" destId="{B4BAADC7-D553-4F20-85A4-02DC5C4DE221}" srcOrd="2" destOrd="0" presId="urn:microsoft.com/office/officeart/2005/8/layout/list1"/>
    <dgm:cxn modelId="{7F467A04-72FF-4BB2-99F1-32F4DF5ECC7B}" type="presParOf" srcId="{80359D64-F69F-4AF4-9E8E-CA22B3103BC8}" destId="{B43F1B18-87ED-4BD6-A4EF-29B271ED4BB7}" srcOrd="3" destOrd="0" presId="urn:microsoft.com/office/officeart/2005/8/layout/list1"/>
    <dgm:cxn modelId="{A5530E90-7F39-4323-AFB8-06A83D67C64E}" type="presParOf" srcId="{80359D64-F69F-4AF4-9E8E-CA22B3103BC8}" destId="{80F9D024-B145-417C-860C-EE8F67AB128B}" srcOrd="4" destOrd="0" presId="urn:microsoft.com/office/officeart/2005/8/layout/list1"/>
    <dgm:cxn modelId="{3182CFF4-3B27-49EF-9B83-BA5100F1A08C}" type="presParOf" srcId="{80F9D024-B145-417C-860C-EE8F67AB128B}" destId="{C089AF01-8BE4-42F8-9E8A-83BE67484339}" srcOrd="0" destOrd="0" presId="urn:microsoft.com/office/officeart/2005/8/layout/list1"/>
    <dgm:cxn modelId="{3A520A31-2CCB-4E58-9FE5-575A0D1AF357}" type="presParOf" srcId="{80F9D024-B145-417C-860C-EE8F67AB128B}" destId="{259BEE44-EB96-45DD-BF6A-8810145FC235}" srcOrd="1" destOrd="0" presId="urn:microsoft.com/office/officeart/2005/8/layout/list1"/>
    <dgm:cxn modelId="{9E7DEDB2-634F-47E8-8D7D-A5B810CF84C4}" type="presParOf" srcId="{80359D64-F69F-4AF4-9E8E-CA22B3103BC8}" destId="{B9E80176-20FE-4C42-B9EC-4B5480E9E37A}" srcOrd="5" destOrd="0" presId="urn:microsoft.com/office/officeart/2005/8/layout/list1"/>
    <dgm:cxn modelId="{C0472035-5F2D-4025-A83D-BBE1DC35FD78}" type="presParOf" srcId="{80359D64-F69F-4AF4-9E8E-CA22B3103BC8}" destId="{9B4AC64A-CB99-45CC-8F45-A975DF4CA2B6}" srcOrd="6" destOrd="0" presId="urn:microsoft.com/office/officeart/2005/8/layout/list1"/>
    <dgm:cxn modelId="{BBF5D4AB-48FE-40D3-8666-6D512E80A5EE}" type="presParOf" srcId="{80359D64-F69F-4AF4-9E8E-CA22B3103BC8}" destId="{93BB0150-8621-4A82-B451-2B5A7C8810A0}" srcOrd="7" destOrd="0" presId="urn:microsoft.com/office/officeart/2005/8/layout/list1"/>
    <dgm:cxn modelId="{111DD499-D60A-49CB-9118-D3549595493B}" type="presParOf" srcId="{80359D64-F69F-4AF4-9E8E-CA22B3103BC8}" destId="{69678A94-C243-4FA6-BEE2-8B2A9AD0CB3C}" srcOrd="8" destOrd="0" presId="urn:microsoft.com/office/officeart/2005/8/layout/list1"/>
    <dgm:cxn modelId="{3CD64205-EB42-4BEB-B277-BD9B83B4BD2F}" type="presParOf" srcId="{69678A94-C243-4FA6-BEE2-8B2A9AD0CB3C}" destId="{2D301A56-F305-47AA-A2A7-FEBA452F9506}" srcOrd="0" destOrd="0" presId="urn:microsoft.com/office/officeart/2005/8/layout/list1"/>
    <dgm:cxn modelId="{8A18896E-BF5F-461A-9600-9059B1FB4D48}" type="presParOf" srcId="{69678A94-C243-4FA6-BEE2-8B2A9AD0CB3C}" destId="{D1B9BA06-6178-45DB-BD03-D5BE675C4DFC}" srcOrd="1" destOrd="0" presId="urn:microsoft.com/office/officeart/2005/8/layout/list1"/>
    <dgm:cxn modelId="{E4E42494-6B5F-4CA5-A04C-795C6F2C2230}" type="presParOf" srcId="{80359D64-F69F-4AF4-9E8E-CA22B3103BC8}" destId="{7D3F4E03-C699-46D6-B992-7016247726A7}" srcOrd="9" destOrd="0" presId="urn:microsoft.com/office/officeart/2005/8/layout/list1"/>
    <dgm:cxn modelId="{41E34A19-E06D-4A88-A1A4-1BF01728A357}" type="presParOf" srcId="{80359D64-F69F-4AF4-9E8E-CA22B3103BC8}" destId="{58E83CE2-ECA9-4E0C-A0FD-5B8B9806B78A}" srcOrd="10" destOrd="0" presId="urn:microsoft.com/office/officeart/2005/8/layout/list1"/>
    <dgm:cxn modelId="{8D600100-C680-4627-B7E7-C37E890032A8}" type="presParOf" srcId="{80359D64-F69F-4AF4-9E8E-CA22B3103BC8}" destId="{86134A57-D4A9-4C96-89B1-7DF5C6450EA9}" srcOrd="11" destOrd="0" presId="urn:microsoft.com/office/officeart/2005/8/layout/list1"/>
    <dgm:cxn modelId="{4BD87925-4ED3-44E3-8E23-D7D603A4EECB}" type="presParOf" srcId="{80359D64-F69F-4AF4-9E8E-CA22B3103BC8}" destId="{9D1D2E73-DDED-482B-8812-D692FAF05022}" srcOrd="12" destOrd="0" presId="urn:microsoft.com/office/officeart/2005/8/layout/list1"/>
    <dgm:cxn modelId="{C000C10E-C380-4ABD-8D4C-F30D292A3922}" type="presParOf" srcId="{9D1D2E73-DDED-482B-8812-D692FAF05022}" destId="{EAF9AC98-F8E3-4909-BF73-B2AE4202A4ED}" srcOrd="0" destOrd="0" presId="urn:microsoft.com/office/officeart/2005/8/layout/list1"/>
    <dgm:cxn modelId="{D5759A97-91C2-408A-9442-8C9BA0DCC5A8}" type="presParOf" srcId="{9D1D2E73-DDED-482B-8812-D692FAF05022}" destId="{51764E31-9E35-40D9-B3FF-2A860BF61C79}" srcOrd="1" destOrd="0" presId="urn:microsoft.com/office/officeart/2005/8/layout/list1"/>
    <dgm:cxn modelId="{8F2B7595-E2F8-4602-9665-365A648A1AE0}" type="presParOf" srcId="{80359D64-F69F-4AF4-9E8E-CA22B3103BC8}" destId="{1825435A-F37A-48C3-B15D-157434CDB977}" srcOrd="13" destOrd="0" presId="urn:microsoft.com/office/officeart/2005/8/layout/list1"/>
    <dgm:cxn modelId="{F34C20C7-A170-4308-8B21-1BCCC1B54735}" type="presParOf" srcId="{80359D64-F69F-4AF4-9E8E-CA22B3103BC8}" destId="{AEE4B0D5-6B0B-4583-9243-37CB70C24C0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2C61C8-7B26-4DE5-BEBF-6ACA90AF0444}" type="doc">
      <dgm:prSet loTypeId="urn:microsoft.com/office/officeart/2005/8/layout/vList2" loCatId="list" qsTypeId="urn:microsoft.com/office/officeart/2005/8/quickstyle/simple5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AB747DCA-3583-498A-888C-D7664CAD37E3}">
      <dgm:prSet/>
      <dgm:spPr/>
      <dgm:t>
        <a:bodyPr/>
        <a:lstStyle/>
        <a:p>
          <a:r>
            <a:rPr lang="en-US" u="sng" dirty="0"/>
            <a:t>2 patients held for &gt; 24 hours</a:t>
          </a:r>
          <a:endParaRPr lang="en-US" dirty="0"/>
        </a:p>
      </dgm:t>
    </dgm:pt>
    <dgm:pt modelId="{3DC52939-A744-4530-AC98-40ABA19D23C5}" type="parTrans" cxnId="{AE8CC91A-0CF0-4229-97DE-DAD544662CA4}">
      <dgm:prSet/>
      <dgm:spPr/>
      <dgm:t>
        <a:bodyPr/>
        <a:lstStyle/>
        <a:p>
          <a:endParaRPr lang="en-US"/>
        </a:p>
      </dgm:t>
    </dgm:pt>
    <dgm:pt modelId="{3242B23A-CDCF-4F1E-8F7B-B18EE1C1337F}" type="sibTrans" cxnId="{AE8CC91A-0CF0-4229-97DE-DAD544662CA4}">
      <dgm:prSet/>
      <dgm:spPr/>
      <dgm:t>
        <a:bodyPr/>
        <a:lstStyle/>
        <a:p>
          <a:endParaRPr lang="en-US"/>
        </a:p>
      </dgm:t>
    </dgm:pt>
    <dgm:pt modelId="{8F37A5EC-8DA0-4F0B-A241-8FB9C0E76E99}">
      <dgm:prSet/>
      <dgm:spPr/>
      <dgm:t>
        <a:bodyPr/>
        <a:lstStyle/>
        <a:p>
          <a:r>
            <a:rPr lang="en-US" i="1" dirty="0"/>
            <a:t>14yo non-verbal youth with ASD who has been intermittently aggressive with mother, required IM medication on arrival, pacing and easily agitated, Parents present but afraid to take him home</a:t>
          </a:r>
          <a:endParaRPr lang="en-US" dirty="0"/>
        </a:p>
      </dgm:t>
    </dgm:pt>
    <dgm:pt modelId="{504B5B4D-FBE7-41C5-A03C-EFCA0A92F679}" type="parTrans" cxnId="{D4F86444-07CD-47ED-BD64-8D239FC7F21F}">
      <dgm:prSet/>
      <dgm:spPr/>
      <dgm:t>
        <a:bodyPr/>
        <a:lstStyle/>
        <a:p>
          <a:endParaRPr lang="en-US"/>
        </a:p>
      </dgm:t>
    </dgm:pt>
    <dgm:pt modelId="{A654304F-FA81-4DC6-AC64-6AF634B78B1B}" type="sibTrans" cxnId="{D4F86444-07CD-47ED-BD64-8D239FC7F21F}">
      <dgm:prSet/>
      <dgm:spPr/>
      <dgm:t>
        <a:bodyPr/>
        <a:lstStyle/>
        <a:p>
          <a:endParaRPr lang="en-US"/>
        </a:p>
      </dgm:t>
    </dgm:pt>
    <dgm:pt modelId="{4F88C710-F3B7-46A5-8FA1-99D54B7F102A}">
      <dgm:prSet/>
      <dgm:spPr/>
      <dgm:t>
        <a:bodyPr/>
        <a:lstStyle/>
        <a:p>
          <a:r>
            <a:rPr lang="en-US" i="1"/>
            <a:t>16yo s/p serious ingestion awaiting medical clearance for psychiatric admission, family angry at this 3</a:t>
          </a:r>
          <a:r>
            <a:rPr lang="en-US" i="1" baseline="30000"/>
            <a:t>rd</a:t>
          </a:r>
          <a:r>
            <a:rPr lang="en-US" i="1"/>
            <a:t> attempt</a:t>
          </a:r>
          <a:endParaRPr lang="en-US"/>
        </a:p>
      </dgm:t>
    </dgm:pt>
    <dgm:pt modelId="{29AE0AA7-835F-4865-8647-41D3A4FBDB80}" type="parTrans" cxnId="{295E5240-455E-497B-9EF9-84227A5A0914}">
      <dgm:prSet/>
      <dgm:spPr/>
      <dgm:t>
        <a:bodyPr/>
        <a:lstStyle/>
        <a:p>
          <a:endParaRPr lang="en-US"/>
        </a:p>
      </dgm:t>
    </dgm:pt>
    <dgm:pt modelId="{ABB22795-00B4-4301-BD8F-32D298570867}" type="sibTrans" cxnId="{295E5240-455E-497B-9EF9-84227A5A0914}">
      <dgm:prSet/>
      <dgm:spPr/>
      <dgm:t>
        <a:bodyPr/>
        <a:lstStyle/>
        <a:p>
          <a:endParaRPr lang="en-US"/>
        </a:p>
      </dgm:t>
    </dgm:pt>
    <dgm:pt modelId="{BA8D1DDC-6CB6-4272-B0BE-48E14AA094D6}">
      <dgm:prSet/>
      <dgm:spPr/>
      <dgm:t>
        <a:bodyPr/>
        <a:lstStyle/>
        <a:p>
          <a:r>
            <a:rPr lang="en-US" u="sng"/>
            <a:t>2 additional patients arrived this morning</a:t>
          </a:r>
          <a:endParaRPr lang="en-US"/>
        </a:p>
      </dgm:t>
    </dgm:pt>
    <dgm:pt modelId="{0097F444-3253-46A8-89BA-C92734988AD0}" type="parTrans" cxnId="{99E61EFE-EBA9-42AB-8A42-94DE16D7F2B1}">
      <dgm:prSet/>
      <dgm:spPr/>
      <dgm:t>
        <a:bodyPr/>
        <a:lstStyle/>
        <a:p>
          <a:endParaRPr lang="en-US"/>
        </a:p>
      </dgm:t>
    </dgm:pt>
    <dgm:pt modelId="{F790A750-8649-4936-A4FD-51BA63DC8154}" type="sibTrans" cxnId="{99E61EFE-EBA9-42AB-8A42-94DE16D7F2B1}">
      <dgm:prSet/>
      <dgm:spPr/>
      <dgm:t>
        <a:bodyPr/>
        <a:lstStyle/>
        <a:p>
          <a:endParaRPr lang="en-US"/>
        </a:p>
      </dgm:t>
    </dgm:pt>
    <dgm:pt modelId="{719216D2-7247-4219-A68F-AD6E1DB93D24}">
      <dgm:prSet/>
      <dgm:spPr/>
      <dgm:t>
        <a:bodyPr/>
        <a:lstStyle/>
        <a:p>
          <a:r>
            <a:rPr lang="en-US" i="1" dirty="0"/>
            <a:t>9yo with low IQ and disruptive behavior sent for 3</a:t>
          </a:r>
          <a:r>
            <a:rPr lang="en-US" i="1" baseline="30000" dirty="0"/>
            <a:t>rd</a:t>
          </a:r>
          <a:r>
            <a:rPr lang="en-US" i="1" dirty="0"/>
            <a:t> time this month from foster home, foster parents have left the ED</a:t>
          </a:r>
          <a:endParaRPr lang="en-US" dirty="0"/>
        </a:p>
      </dgm:t>
    </dgm:pt>
    <dgm:pt modelId="{BF3AF09A-9C16-4E8E-96E7-303B5865630A}" type="parTrans" cxnId="{B82A8947-DFC4-4A71-A0C8-7ED898F3DC3A}">
      <dgm:prSet/>
      <dgm:spPr/>
      <dgm:t>
        <a:bodyPr/>
        <a:lstStyle/>
        <a:p>
          <a:endParaRPr lang="en-US"/>
        </a:p>
      </dgm:t>
    </dgm:pt>
    <dgm:pt modelId="{77F1B883-9FA0-4349-9D77-E31738014308}" type="sibTrans" cxnId="{B82A8947-DFC4-4A71-A0C8-7ED898F3DC3A}">
      <dgm:prSet/>
      <dgm:spPr/>
      <dgm:t>
        <a:bodyPr/>
        <a:lstStyle/>
        <a:p>
          <a:endParaRPr lang="en-US"/>
        </a:p>
      </dgm:t>
    </dgm:pt>
    <dgm:pt modelId="{15D22219-DA2C-47CB-AABC-CA78D6CE6F13}">
      <dgm:prSet/>
      <dgm:spPr/>
      <dgm:t>
        <a:bodyPr/>
        <a:lstStyle/>
        <a:p>
          <a:r>
            <a:rPr lang="en-US" i="1"/>
            <a:t>13yo with chronic self harm (cutting) who burned arm (2</a:t>
          </a:r>
          <a:r>
            <a:rPr lang="en-US" i="1" baseline="30000"/>
            <a:t>nd</a:t>
          </a:r>
          <a:r>
            <a:rPr lang="en-US" i="1"/>
            <a:t> degree burn) during argument with bf</a:t>
          </a:r>
          <a:endParaRPr lang="en-US"/>
        </a:p>
      </dgm:t>
    </dgm:pt>
    <dgm:pt modelId="{659E1DE6-7551-469E-A502-0133CCD72B38}" type="parTrans" cxnId="{6337CFA2-50AD-4109-8B64-E95B0E05FE2B}">
      <dgm:prSet/>
      <dgm:spPr/>
      <dgm:t>
        <a:bodyPr/>
        <a:lstStyle/>
        <a:p>
          <a:endParaRPr lang="en-US"/>
        </a:p>
      </dgm:t>
    </dgm:pt>
    <dgm:pt modelId="{F4554E0A-D2DC-4186-B6AE-C3AD9AC93F04}" type="sibTrans" cxnId="{6337CFA2-50AD-4109-8B64-E95B0E05FE2B}">
      <dgm:prSet/>
      <dgm:spPr/>
      <dgm:t>
        <a:bodyPr/>
        <a:lstStyle/>
        <a:p>
          <a:endParaRPr lang="en-US"/>
        </a:p>
      </dgm:t>
    </dgm:pt>
    <dgm:pt modelId="{EE45D667-921E-4759-B4F9-52F8C88B7829}">
      <dgm:prSet/>
      <dgm:spPr/>
      <dgm:t>
        <a:bodyPr/>
        <a:lstStyle/>
        <a:p>
          <a:r>
            <a:rPr lang="en-US" u="sng"/>
            <a:t>This patient is calm and cooperative as long as in separate room from parent</a:t>
          </a:r>
          <a:endParaRPr lang="en-US"/>
        </a:p>
      </dgm:t>
    </dgm:pt>
    <dgm:pt modelId="{ECC20E82-5533-46F5-9DAD-163566EB5993}" type="parTrans" cxnId="{034978F7-15D8-4C70-8B48-52E1595E3D26}">
      <dgm:prSet/>
      <dgm:spPr/>
      <dgm:t>
        <a:bodyPr/>
        <a:lstStyle/>
        <a:p>
          <a:endParaRPr lang="en-US"/>
        </a:p>
      </dgm:t>
    </dgm:pt>
    <dgm:pt modelId="{4353EC75-C30C-44CD-A07D-01ECF2E7A50F}" type="sibTrans" cxnId="{034978F7-15D8-4C70-8B48-52E1595E3D26}">
      <dgm:prSet/>
      <dgm:spPr/>
      <dgm:t>
        <a:bodyPr/>
        <a:lstStyle/>
        <a:p>
          <a:endParaRPr lang="en-US"/>
        </a:p>
      </dgm:t>
    </dgm:pt>
    <dgm:pt modelId="{9A0227F5-B865-4BE6-94FE-C39D1C138DC1}" type="pres">
      <dgm:prSet presAssocID="{952C61C8-7B26-4DE5-BEBF-6ACA90AF0444}" presName="linear" presStyleCnt="0">
        <dgm:presLayoutVars>
          <dgm:animLvl val="lvl"/>
          <dgm:resizeHandles val="exact"/>
        </dgm:presLayoutVars>
      </dgm:prSet>
      <dgm:spPr/>
    </dgm:pt>
    <dgm:pt modelId="{9B8986C2-2459-4BEA-A20E-C7DD4C298FE8}" type="pres">
      <dgm:prSet presAssocID="{AB747DCA-3583-498A-888C-D7664CAD37E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1BEA009-C04C-4A49-BD04-B3C5BB80C378}" type="pres">
      <dgm:prSet presAssocID="{AB747DCA-3583-498A-888C-D7664CAD37E3}" presName="childText" presStyleLbl="revTx" presStyleIdx="0" presStyleCnt="2">
        <dgm:presLayoutVars>
          <dgm:bulletEnabled val="1"/>
        </dgm:presLayoutVars>
      </dgm:prSet>
      <dgm:spPr/>
    </dgm:pt>
    <dgm:pt modelId="{F3AE1227-6158-4D81-A2A3-F741F295A2BD}" type="pres">
      <dgm:prSet presAssocID="{BA8D1DDC-6CB6-4272-B0BE-48E14AA094D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AE75077-9E8E-4D82-AFAF-CE1464871F5B}" type="pres">
      <dgm:prSet presAssocID="{BA8D1DDC-6CB6-4272-B0BE-48E14AA094D6}" presName="childText" presStyleLbl="revTx" presStyleIdx="1" presStyleCnt="2">
        <dgm:presLayoutVars>
          <dgm:bulletEnabled val="1"/>
        </dgm:presLayoutVars>
      </dgm:prSet>
      <dgm:spPr/>
    </dgm:pt>
    <dgm:pt modelId="{8ADC66E6-52EA-4C77-BE91-47D015CAA3D4}" type="pres">
      <dgm:prSet presAssocID="{EE45D667-921E-4759-B4F9-52F8C88B782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EB72502-3DA1-4FBD-BF10-6D9FEB64E184}" type="presOf" srcId="{15D22219-DA2C-47CB-AABC-CA78D6CE6F13}" destId="{2AE75077-9E8E-4D82-AFAF-CE1464871F5B}" srcOrd="0" destOrd="1" presId="urn:microsoft.com/office/officeart/2005/8/layout/vList2"/>
    <dgm:cxn modelId="{AE8CC91A-0CF0-4229-97DE-DAD544662CA4}" srcId="{952C61C8-7B26-4DE5-BEBF-6ACA90AF0444}" destId="{AB747DCA-3583-498A-888C-D7664CAD37E3}" srcOrd="0" destOrd="0" parTransId="{3DC52939-A744-4530-AC98-40ABA19D23C5}" sibTransId="{3242B23A-CDCF-4F1E-8F7B-B18EE1C1337F}"/>
    <dgm:cxn modelId="{295E5240-455E-497B-9EF9-84227A5A0914}" srcId="{AB747DCA-3583-498A-888C-D7664CAD37E3}" destId="{4F88C710-F3B7-46A5-8FA1-99D54B7F102A}" srcOrd="1" destOrd="0" parTransId="{29AE0AA7-835F-4865-8647-41D3A4FBDB80}" sibTransId="{ABB22795-00B4-4301-BD8F-32D298570867}"/>
    <dgm:cxn modelId="{D4F86444-07CD-47ED-BD64-8D239FC7F21F}" srcId="{AB747DCA-3583-498A-888C-D7664CAD37E3}" destId="{8F37A5EC-8DA0-4F0B-A241-8FB9C0E76E99}" srcOrd="0" destOrd="0" parTransId="{504B5B4D-FBE7-41C5-A03C-EFCA0A92F679}" sibTransId="{A654304F-FA81-4DC6-AC64-6AF634B78B1B}"/>
    <dgm:cxn modelId="{B82A8947-DFC4-4A71-A0C8-7ED898F3DC3A}" srcId="{BA8D1DDC-6CB6-4272-B0BE-48E14AA094D6}" destId="{719216D2-7247-4219-A68F-AD6E1DB93D24}" srcOrd="0" destOrd="0" parTransId="{BF3AF09A-9C16-4E8E-96E7-303B5865630A}" sibTransId="{77F1B883-9FA0-4349-9D77-E31738014308}"/>
    <dgm:cxn modelId="{8BA6FD4E-243B-425A-B40A-ABE2180A24F3}" type="presOf" srcId="{8F37A5EC-8DA0-4F0B-A241-8FB9C0E76E99}" destId="{91BEA009-C04C-4A49-BD04-B3C5BB80C378}" srcOrd="0" destOrd="0" presId="urn:microsoft.com/office/officeart/2005/8/layout/vList2"/>
    <dgm:cxn modelId="{AD1EDA83-6A64-4388-8A3B-7CBEE720A7B3}" type="presOf" srcId="{4F88C710-F3B7-46A5-8FA1-99D54B7F102A}" destId="{91BEA009-C04C-4A49-BD04-B3C5BB80C378}" srcOrd="0" destOrd="1" presId="urn:microsoft.com/office/officeart/2005/8/layout/vList2"/>
    <dgm:cxn modelId="{0071B897-C65B-4AAC-9E2E-F2F3ED461309}" type="presOf" srcId="{719216D2-7247-4219-A68F-AD6E1DB93D24}" destId="{2AE75077-9E8E-4D82-AFAF-CE1464871F5B}" srcOrd="0" destOrd="0" presId="urn:microsoft.com/office/officeart/2005/8/layout/vList2"/>
    <dgm:cxn modelId="{6337CFA2-50AD-4109-8B64-E95B0E05FE2B}" srcId="{BA8D1DDC-6CB6-4272-B0BE-48E14AA094D6}" destId="{15D22219-DA2C-47CB-AABC-CA78D6CE6F13}" srcOrd="1" destOrd="0" parTransId="{659E1DE6-7551-469E-A502-0133CCD72B38}" sibTransId="{F4554E0A-D2DC-4186-B6AE-C3AD9AC93F04}"/>
    <dgm:cxn modelId="{FE5F4DCB-50B2-496D-8635-F471DDFBF601}" type="presOf" srcId="{952C61C8-7B26-4DE5-BEBF-6ACA90AF0444}" destId="{9A0227F5-B865-4BE6-94FE-C39D1C138DC1}" srcOrd="0" destOrd="0" presId="urn:microsoft.com/office/officeart/2005/8/layout/vList2"/>
    <dgm:cxn modelId="{5CA74ACC-629E-4DF7-9A42-F59CEF2CD46E}" type="presOf" srcId="{AB747DCA-3583-498A-888C-D7664CAD37E3}" destId="{9B8986C2-2459-4BEA-A20E-C7DD4C298FE8}" srcOrd="0" destOrd="0" presId="urn:microsoft.com/office/officeart/2005/8/layout/vList2"/>
    <dgm:cxn modelId="{0820FBCD-EBA7-4B2A-8537-42A4E468DB92}" type="presOf" srcId="{EE45D667-921E-4759-B4F9-52F8C88B7829}" destId="{8ADC66E6-52EA-4C77-BE91-47D015CAA3D4}" srcOrd="0" destOrd="0" presId="urn:microsoft.com/office/officeart/2005/8/layout/vList2"/>
    <dgm:cxn modelId="{22A78BF2-39D9-4A16-97C0-A5A72562DBB4}" type="presOf" srcId="{BA8D1DDC-6CB6-4272-B0BE-48E14AA094D6}" destId="{F3AE1227-6158-4D81-A2A3-F741F295A2BD}" srcOrd="0" destOrd="0" presId="urn:microsoft.com/office/officeart/2005/8/layout/vList2"/>
    <dgm:cxn modelId="{034978F7-15D8-4C70-8B48-52E1595E3D26}" srcId="{952C61C8-7B26-4DE5-BEBF-6ACA90AF0444}" destId="{EE45D667-921E-4759-B4F9-52F8C88B7829}" srcOrd="2" destOrd="0" parTransId="{ECC20E82-5533-46F5-9DAD-163566EB5993}" sibTransId="{4353EC75-C30C-44CD-A07D-01ECF2E7A50F}"/>
    <dgm:cxn modelId="{99E61EFE-EBA9-42AB-8A42-94DE16D7F2B1}" srcId="{952C61C8-7B26-4DE5-BEBF-6ACA90AF0444}" destId="{BA8D1DDC-6CB6-4272-B0BE-48E14AA094D6}" srcOrd="1" destOrd="0" parTransId="{0097F444-3253-46A8-89BA-C92734988AD0}" sibTransId="{F790A750-8649-4936-A4FD-51BA63DC8154}"/>
    <dgm:cxn modelId="{256AD517-D672-4ECF-A5C2-0461993E204C}" type="presParOf" srcId="{9A0227F5-B865-4BE6-94FE-C39D1C138DC1}" destId="{9B8986C2-2459-4BEA-A20E-C7DD4C298FE8}" srcOrd="0" destOrd="0" presId="urn:microsoft.com/office/officeart/2005/8/layout/vList2"/>
    <dgm:cxn modelId="{16386491-F4A0-498F-B3E0-A779D7830BF0}" type="presParOf" srcId="{9A0227F5-B865-4BE6-94FE-C39D1C138DC1}" destId="{91BEA009-C04C-4A49-BD04-B3C5BB80C378}" srcOrd="1" destOrd="0" presId="urn:microsoft.com/office/officeart/2005/8/layout/vList2"/>
    <dgm:cxn modelId="{EAE5DC1E-DFB9-45DD-8CDF-08C3F1EC81ED}" type="presParOf" srcId="{9A0227F5-B865-4BE6-94FE-C39D1C138DC1}" destId="{F3AE1227-6158-4D81-A2A3-F741F295A2BD}" srcOrd="2" destOrd="0" presId="urn:microsoft.com/office/officeart/2005/8/layout/vList2"/>
    <dgm:cxn modelId="{3A774FE3-C280-4C9D-87C4-8B6A67FB67EC}" type="presParOf" srcId="{9A0227F5-B865-4BE6-94FE-C39D1C138DC1}" destId="{2AE75077-9E8E-4D82-AFAF-CE1464871F5B}" srcOrd="3" destOrd="0" presId="urn:microsoft.com/office/officeart/2005/8/layout/vList2"/>
    <dgm:cxn modelId="{D4FE43F2-95F5-4B9E-9590-93C94A1DF5A2}" type="presParOf" srcId="{9A0227F5-B865-4BE6-94FE-C39D1C138DC1}" destId="{8ADC66E6-52EA-4C77-BE91-47D015CAA3D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83A8B5-662C-4ED1-BE35-E868C00AAAD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321321-6C0E-4EB7-9DD1-2DC6C6CACD0B}" type="pres">
      <dgm:prSet presAssocID="{4A83A8B5-662C-4ED1-BE35-E868C00AAAD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E2B4736B-3A15-4AE0-B6BB-DE6668612E62}" type="presOf" srcId="{4A83A8B5-662C-4ED1-BE35-E868C00AAAD1}" destId="{55321321-6C0E-4EB7-9DD1-2DC6C6CACD0B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5619C3-47C6-4BFD-875B-191132B371B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E1A3C37-512C-42F8-B79E-CCE88C905D1D}">
      <dgm:prSet/>
      <dgm:spPr/>
      <dgm:t>
        <a:bodyPr/>
        <a:lstStyle/>
        <a:p>
          <a:r>
            <a:rPr lang="en-US"/>
            <a:t>Need for inpatient care?</a:t>
          </a:r>
        </a:p>
      </dgm:t>
    </dgm:pt>
    <dgm:pt modelId="{AF4F6C3F-7A3E-4E8A-9436-44D73259230E}" type="parTrans" cxnId="{E2C9BA1D-BBC6-467B-8ABF-B9E0852BB081}">
      <dgm:prSet/>
      <dgm:spPr/>
      <dgm:t>
        <a:bodyPr/>
        <a:lstStyle/>
        <a:p>
          <a:endParaRPr lang="en-US"/>
        </a:p>
      </dgm:t>
    </dgm:pt>
    <dgm:pt modelId="{5318AF6A-6FD4-417B-A9F9-BC8E81F5DA8C}" type="sibTrans" cxnId="{E2C9BA1D-BBC6-467B-8ABF-B9E0852BB081}">
      <dgm:prSet/>
      <dgm:spPr/>
      <dgm:t>
        <a:bodyPr/>
        <a:lstStyle/>
        <a:p>
          <a:endParaRPr lang="en-US"/>
        </a:p>
      </dgm:t>
    </dgm:pt>
    <dgm:pt modelId="{9664C390-D94A-44FF-AD93-FEA0DD8B926F}">
      <dgm:prSet/>
      <dgm:spPr/>
      <dgm:t>
        <a:bodyPr/>
        <a:lstStyle/>
        <a:p>
          <a:r>
            <a:rPr lang="en-US"/>
            <a:t>Safety for discharge home?</a:t>
          </a:r>
        </a:p>
      </dgm:t>
    </dgm:pt>
    <dgm:pt modelId="{2BE9EC44-076D-4414-AD95-B24FFD76CCA9}" type="parTrans" cxnId="{145706BF-0AC1-4EFB-8058-B9CB0A37E2D4}">
      <dgm:prSet/>
      <dgm:spPr/>
      <dgm:t>
        <a:bodyPr/>
        <a:lstStyle/>
        <a:p>
          <a:endParaRPr lang="en-US"/>
        </a:p>
      </dgm:t>
    </dgm:pt>
    <dgm:pt modelId="{8EC8D50A-0B6D-49D5-BCDD-4E6C604EA2EF}" type="sibTrans" cxnId="{145706BF-0AC1-4EFB-8058-B9CB0A37E2D4}">
      <dgm:prSet/>
      <dgm:spPr/>
      <dgm:t>
        <a:bodyPr/>
        <a:lstStyle/>
        <a:p>
          <a:endParaRPr lang="en-US"/>
        </a:p>
      </dgm:t>
    </dgm:pt>
    <dgm:pt modelId="{3E0FF63F-5FDD-46EC-AB1A-8F7D362C53E2}">
      <dgm:prSet/>
      <dgm:spPr/>
      <dgm:t>
        <a:bodyPr/>
        <a:lstStyle/>
        <a:p>
          <a:r>
            <a:rPr lang="en-US"/>
            <a:t>Who will be responsible for next steps in MH care?</a:t>
          </a:r>
        </a:p>
      </dgm:t>
    </dgm:pt>
    <dgm:pt modelId="{1DBA9F8F-83A9-4617-AEC1-1267877DF123}" type="parTrans" cxnId="{0665D93C-C48B-4190-89DE-423F831EB8C2}">
      <dgm:prSet/>
      <dgm:spPr/>
      <dgm:t>
        <a:bodyPr/>
        <a:lstStyle/>
        <a:p>
          <a:endParaRPr lang="en-US"/>
        </a:p>
      </dgm:t>
    </dgm:pt>
    <dgm:pt modelId="{A2456DB1-9C33-4E2C-A787-2E1B41226DD8}" type="sibTrans" cxnId="{0665D93C-C48B-4190-89DE-423F831EB8C2}">
      <dgm:prSet/>
      <dgm:spPr/>
      <dgm:t>
        <a:bodyPr/>
        <a:lstStyle/>
        <a:p>
          <a:endParaRPr lang="en-US"/>
        </a:p>
      </dgm:t>
    </dgm:pt>
    <dgm:pt modelId="{5B73D374-1375-4E99-814C-7EB3DD06E773}">
      <dgm:prSet/>
      <dgm:spPr/>
      <dgm:t>
        <a:bodyPr/>
        <a:lstStyle/>
        <a:p>
          <a:r>
            <a:rPr lang="en-US" dirty="0"/>
            <a:t>Who will ensure follow up happens?</a:t>
          </a:r>
        </a:p>
      </dgm:t>
    </dgm:pt>
    <dgm:pt modelId="{A851FF3F-9DE1-4143-AFDF-EE1687738484}" type="parTrans" cxnId="{F04CFBF6-5A88-4BE1-A61F-B510C43E84C6}">
      <dgm:prSet/>
      <dgm:spPr/>
      <dgm:t>
        <a:bodyPr/>
        <a:lstStyle/>
        <a:p>
          <a:endParaRPr lang="en-US"/>
        </a:p>
      </dgm:t>
    </dgm:pt>
    <dgm:pt modelId="{08F0949A-B6B2-46C9-9FC0-663ECC85B4EA}" type="sibTrans" cxnId="{F04CFBF6-5A88-4BE1-A61F-B510C43E84C6}">
      <dgm:prSet/>
      <dgm:spPr/>
      <dgm:t>
        <a:bodyPr/>
        <a:lstStyle/>
        <a:p>
          <a:endParaRPr lang="en-US"/>
        </a:p>
      </dgm:t>
    </dgm:pt>
    <dgm:pt modelId="{7B7391C6-02AA-4E59-985F-8CA1CFB50885}">
      <dgm:prSet/>
      <dgm:spPr/>
      <dgm:t>
        <a:bodyPr/>
        <a:lstStyle/>
        <a:p>
          <a:r>
            <a:rPr lang="en-US"/>
            <a:t>Other?</a:t>
          </a:r>
        </a:p>
      </dgm:t>
    </dgm:pt>
    <dgm:pt modelId="{47CCCD0A-555D-4F58-89A2-2F5EA5241729}" type="parTrans" cxnId="{C22CBD9F-9C4B-4A71-BF1E-09B436B5DDB4}">
      <dgm:prSet/>
      <dgm:spPr/>
      <dgm:t>
        <a:bodyPr/>
        <a:lstStyle/>
        <a:p>
          <a:endParaRPr lang="en-US"/>
        </a:p>
      </dgm:t>
    </dgm:pt>
    <dgm:pt modelId="{A2E0D2FA-597F-4A4A-A532-2113063A977F}" type="sibTrans" cxnId="{C22CBD9F-9C4B-4A71-BF1E-09B436B5DDB4}">
      <dgm:prSet/>
      <dgm:spPr/>
      <dgm:t>
        <a:bodyPr/>
        <a:lstStyle/>
        <a:p>
          <a:endParaRPr lang="en-US"/>
        </a:p>
      </dgm:t>
    </dgm:pt>
    <dgm:pt modelId="{DDA0F659-6193-471D-A014-20E2658B7B08}" type="pres">
      <dgm:prSet presAssocID="{905619C3-47C6-4BFD-875B-191132B371B9}" presName="diagram" presStyleCnt="0">
        <dgm:presLayoutVars>
          <dgm:dir/>
          <dgm:resizeHandles val="exact"/>
        </dgm:presLayoutVars>
      </dgm:prSet>
      <dgm:spPr/>
    </dgm:pt>
    <dgm:pt modelId="{77DD4B54-F161-4EE4-8BD5-D1761460FEFE}" type="pres">
      <dgm:prSet presAssocID="{DE1A3C37-512C-42F8-B79E-CCE88C905D1D}" presName="node" presStyleLbl="node1" presStyleIdx="0" presStyleCnt="5">
        <dgm:presLayoutVars>
          <dgm:bulletEnabled val="1"/>
        </dgm:presLayoutVars>
      </dgm:prSet>
      <dgm:spPr/>
    </dgm:pt>
    <dgm:pt modelId="{AF2C7F2E-864D-48C0-B6B8-3DB019DF5D44}" type="pres">
      <dgm:prSet presAssocID="{5318AF6A-6FD4-417B-A9F9-BC8E81F5DA8C}" presName="sibTrans" presStyleCnt="0"/>
      <dgm:spPr/>
    </dgm:pt>
    <dgm:pt modelId="{4B5389B8-EA6B-460C-8F15-7CCC0B95A9A9}" type="pres">
      <dgm:prSet presAssocID="{9664C390-D94A-44FF-AD93-FEA0DD8B926F}" presName="node" presStyleLbl="node1" presStyleIdx="1" presStyleCnt="5">
        <dgm:presLayoutVars>
          <dgm:bulletEnabled val="1"/>
        </dgm:presLayoutVars>
      </dgm:prSet>
      <dgm:spPr/>
    </dgm:pt>
    <dgm:pt modelId="{3B26DEA4-42C2-40D0-B37B-3D95A8A28669}" type="pres">
      <dgm:prSet presAssocID="{8EC8D50A-0B6D-49D5-BCDD-4E6C604EA2EF}" presName="sibTrans" presStyleCnt="0"/>
      <dgm:spPr/>
    </dgm:pt>
    <dgm:pt modelId="{827B368F-ED7A-4543-A96B-8C278614BD3F}" type="pres">
      <dgm:prSet presAssocID="{3E0FF63F-5FDD-46EC-AB1A-8F7D362C53E2}" presName="node" presStyleLbl="node1" presStyleIdx="2" presStyleCnt="5">
        <dgm:presLayoutVars>
          <dgm:bulletEnabled val="1"/>
        </dgm:presLayoutVars>
      </dgm:prSet>
      <dgm:spPr/>
    </dgm:pt>
    <dgm:pt modelId="{DA5A2AD2-3737-4BC4-B2C3-433733A94B48}" type="pres">
      <dgm:prSet presAssocID="{A2456DB1-9C33-4E2C-A787-2E1B41226DD8}" presName="sibTrans" presStyleCnt="0"/>
      <dgm:spPr/>
    </dgm:pt>
    <dgm:pt modelId="{309822FD-CDAC-4F01-9810-BD544CBCB4A0}" type="pres">
      <dgm:prSet presAssocID="{5B73D374-1375-4E99-814C-7EB3DD06E773}" presName="node" presStyleLbl="node1" presStyleIdx="3" presStyleCnt="5">
        <dgm:presLayoutVars>
          <dgm:bulletEnabled val="1"/>
        </dgm:presLayoutVars>
      </dgm:prSet>
      <dgm:spPr/>
    </dgm:pt>
    <dgm:pt modelId="{CA288511-31DC-4CD6-A71A-C1B38251A44D}" type="pres">
      <dgm:prSet presAssocID="{08F0949A-B6B2-46C9-9FC0-663ECC85B4EA}" presName="sibTrans" presStyleCnt="0"/>
      <dgm:spPr/>
    </dgm:pt>
    <dgm:pt modelId="{F102234E-BAA7-4E0A-8686-C04127F1E0B2}" type="pres">
      <dgm:prSet presAssocID="{7B7391C6-02AA-4E59-985F-8CA1CFB50885}" presName="node" presStyleLbl="node1" presStyleIdx="4" presStyleCnt="5">
        <dgm:presLayoutVars>
          <dgm:bulletEnabled val="1"/>
        </dgm:presLayoutVars>
      </dgm:prSet>
      <dgm:spPr/>
    </dgm:pt>
  </dgm:ptLst>
  <dgm:cxnLst>
    <dgm:cxn modelId="{E2C9BA1D-BBC6-467B-8ABF-B9E0852BB081}" srcId="{905619C3-47C6-4BFD-875B-191132B371B9}" destId="{DE1A3C37-512C-42F8-B79E-CCE88C905D1D}" srcOrd="0" destOrd="0" parTransId="{AF4F6C3F-7A3E-4E8A-9436-44D73259230E}" sibTransId="{5318AF6A-6FD4-417B-A9F9-BC8E81F5DA8C}"/>
    <dgm:cxn modelId="{11219D2A-5D51-40A1-A44B-38E5F7B74D13}" type="presOf" srcId="{9664C390-D94A-44FF-AD93-FEA0DD8B926F}" destId="{4B5389B8-EA6B-460C-8F15-7CCC0B95A9A9}" srcOrd="0" destOrd="0" presId="urn:microsoft.com/office/officeart/2005/8/layout/default"/>
    <dgm:cxn modelId="{0665D93C-C48B-4190-89DE-423F831EB8C2}" srcId="{905619C3-47C6-4BFD-875B-191132B371B9}" destId="{3E0FF63F-5FDD-46EC-AB1A-8F7D362C53E2}" srcOrd="2" destOrd="0" parTransId="{1DBA9F8F-83A9-4617-AEC1-1267877DF123}" sibTransId="{A2456DB1-9C33-4E2C-A787-2E1B41226DD8}"/>
    <dgm:cxn modelId="{6B9FCF5B-F0B2-474B-BBEF-0983FF8F2C36}" type="presOf" srcId="{905619C3-47C6-4BFD-875B-191132B371B9}" destId="{DDA0F659-6193-471D-A014-20E2658B7B08}" srcOrd="0" destOrd="0" presId="urn:microsoft.com/office/officeart/2005/8/layout/default"/>
    <dgm:cxn modelId="{C22CBD9F-9C4B-4A71-BF1E-09B436B5DDB4}" srcId="{905619C3-47C6-4BFD-875B-191132B371B9}" destId="{7B7391C6-02AA-4E59-985F-8CA1CFB50885}" srcOrd="4" destOrd="0" parTransId="{47CCCD0A-555D-4F58-89A2-2F5EA5241729}" sibTransId="{A2E0D2FA-597F-4A4A-A532-2113063A977F}"/>
    <dgm:cxn modelId="{799622B0-F2B7-456A-A4E6-BF86F465B3C4}" type="presOf" srcId="{7B7391C6-02AA-4E59-985F-8CA1CFB50885}" destId="{F102234E-BAA7-4E0A-8686-C04127F1E0B2}" srcOrd="0" destOrd="0" presId="urn:microsoft.com/office/officeart/2005/8/layout/default"/>
    <dgm:cxn modelId="{F37B85B9-D993-4E66-A188-8BBECC8AE74A}" type="presOf" srcId="{3E0FF63F-5FDD-46EC-AB1A-8F7D362C53E2}" destId="{827B368F-ED7A-4543-A96B-8C278614BD3F}" srcOrd="0" destOrd="0" presId="urn:microsoft.com/office/officeart/2005/8/layout/default"/>
    <dgm:cxn modelId="{145706BF-0AC1-4EFB-8058-B9CB0A37E2D4}" srcId="{905619C3-47C6-4BFD-875B-191132B371B9}" destId="{9664C390-D94A-44FF-AD93-FEA0DD8B926F}" srcOrd="1" destOrd="0" parTransId="{2BE9EC44-076D-4414-AD95-B24FFD76CCA9}" sibTransId="{8EC8D50A-0B6D-49D5-BCDD-4E6C604EA2EF}"/>
    <dgm:cxn modelId="{A6FB44C5-F378-4B9A-B74A-ED113C8F2DC9}" type="presOf" srcId="{5B73D374-1375-4E99-814C-7EB3DD06E773}" destId="{309822FD-CDAC-4F01-9810-BD544CBCB4A0}" srcOrd="0" destOrd="0" presId="urn:microsoft.com/office/officeart/2005/8/layout/default"/>
    <dgm:cxn modelId="{3E81B4DE-B20A-4138-BFF3-57D0CC1A80CB}" type="presOf" srcId="{DE1A3C37-512C-42F8-B79E-CCE88C905D1D}" destId="{77DD4B54-F161-4EE4-8BD5-D1761460FEFE}" srcOrd="0" destOrd="0" presId="urn:microsoft.com/office/officeart/2005/8/layout/default"/>
    <dgm:cxn modelId="{F04CFBF6-5A88-4BE1-A61F-B510C43E84C6}" srcId="{905619C3-47C6-4BFD-875B-191132B371B9}" destId="{5B73D374-1375-4E99-814C-7EB3DD06E773}" srcOrd="3" destOrd="0" parTransId="{A851FF3F-9DE1-4143-AFDF-EE1687738484}" sibTransId="{08F0949A-B6B2-46C9-9FC0-663ECC85B4EA}"/>
    <dgm:cxn modelId="{0FF85A89-F080-401D-9F81-C7ADBDBCA779}" type="presParOf" srcId="{DDA0F659-6193-471D-A014-20E2658B7B08}" destId="{77DD4B54-F161-4EE4-8BD5-D1761460FEFE}" srcOrd="0" destOrd="0" presId="urn:microsoft.com/office/officeart/2005/8/layout/default"/>
    <dgm:cxn modelId="{D82E1B9B-52AF-44A4-9A26-B41A42B4C333}" type="presParOf" srcId="{DDA0F659-6193-471D-A014-20E2658B7B08}" destId="{AF2C7F2E-864D-48C0-B6B8-3DB019DF5D44}" srcOrd="1" destOrd="0" presId="urn:microsoft.com/office/officeart/2005/8/layout/default"/>
    <dgm:cxn modelId="{D0454731-AE74-4F55-94BD-0C4DFA09C99E}" type="presParOf" srcId="{DDA0F659-6193-471D-A014-20E2658B7B08}" destId="{4B5389B8-EA6B-460C-8F15-7CCC0B95A9A9}" srcOrd="2" destOrd="0" presId="urn:microsoft.com/office/officeart/2005/8/layout/default"/>
    <dgm:cxn modelId="{AB6A2BC1-45BB-43BF-9EEF-1F8CEF4E7F2E}" type="presParOf" srcId="{DDA0F659-6193-471D-A014-20E2658B7B08}" destId="{3B26DEA4-42C2-40D0-B37B-3D95A8A28669}" srcOrd="3" destOrd="0" presId="urn:microsoft.com/office/officeart/2005/8/layout/default"/>
    <dgm:cxn modelId="{AE9D80EC-324B-463D-8579-7D17E53F78E2}" type="presParOf" srcId="{DDA0F659-6193-471D-A014-20E2658B7B08}" destId="{827B368F-ED7A-4543-A96B-8C278614BD3F}" srcOrd="4" destOrd="0" presId="urn:microsoft.com/office/officeart/2005/8/layout/default"/>
    <dgm:cxn modelId="{5ABCCC4C-2879-45ED-9FE0-273559102640}" type="presParOf" srcId="{DDA0F659-6193-471D-A014-20E2658B7B08}" destId="{DA5A2AD2-3737-4BC4-B2C3-433733A94B48}" srcOrd="5" destOrd="0" presId="urn:microsoft.com/office/officeart/2005/8/layout/default"/>
    <dgm:cxn modelId="{CAA66E0D-05B2-40B5-B6DB-3A33D59BC8DA}" type="presParOf" srcId="{DDA0F659-6193-471D-A014-20E2658B7B08}" destId="{309822FD-CDAC-4F01-9810-BD544CBCB4A0}" srcOrd="6" destOrd="0" presId="urn:microsoft.com/office/officeart/2005/8/layout/default"/>
    <dgm:cxn modelId="{76F10A45-5560-4232-A1D2-8133021E7019}" type="presParOf" srcId="{DDA0F659-6193-471D-A014-20E2658B7B08}" destId="{CA288511-31DC-4CD6-A71A-C1B38251A44D}" srcOrd="7" destOrd="0" presId="urn:microsoft.com/office/officeart/2005/8/layout/default"/>
    <dgm:cxn modelId="{CD3E1070-CCAD-4DD2-B51D-2F786C4BB201}" type="presParOf" srcId="{DDA0F659-6193-471D-A014-20E2658B7B08}" destId="{F102234E-BAA7-4E0A-8686-C04127F1E0B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F8054E-EB78-49EA-8C1B-730863F496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6C89BA-2006-4794-88E0-668C75165443}">
      <dgm:prSet/>
      <dgm:spPr/>
      <dgm:t>
        <a:bodyPr/>
        <a:lstStyle/>
        <a:p>
          <a:r>
            <a:rPr lang="en-US" u="sng"/>
            <a:t>2 patients held for &gt; 24 hours</a:t>
          </a:r>
          <a:endParaRPr lang="en-US"/>
        </a:p>
      </dgm:t>
    </dgm:pt>
    <dgm:pt modelId="{3E0B2634-A9E7-40C3-933C-2A3D8A00FF63}" type="parTrans" cxnId="{C64A0A69-948A-4B26-A8CC-2C52F67E814C}">
      <dgm:prSet/>
      <dgm:spPr/>
      <dgm:t>
        <a:bodyPr/>
        <a:lstStyle/>
        <a:p>
          <a:endParaRPr lang="en-US"/>
        </a:p>
      </dgm:t>
    </dgm:pt>
    <dgm:pt modelId="{C3B52999-F091-4616-8448-2B322C7CC278}" type="sibTrans" cxnId="{C64A0A69-948A-4B26-A8CC-2C52F67E814C}">
      <dgm:prSet/>
      <dgm:spPr/>
      <dgm:t>
        <a:bodyPr/>
        <a:lstStyle/>
        <a:p>
          <a:endParaRPr lang="en-US"/>
        </a:p>
      </dgm:t>
    </dgm:pt>
    <dgm:pt modelId="{60BAE376-B052-42D0-A777-8EE19F80B789}">
      <dgm:prSet/>
      <dgm:spPr/>
      <dgm:t>
        <a:bodyPr/>
        <a:lstStyle/>
        <a:p>
          <a:r>
            <a:rPr lang="en-US" i="1" dirty="0"/>
            <a:t>14yo non-verbal youth with ASD who has been intermittently aggressive with mother, required IM medication on arrival, pacing and easily agitated, Parents present but afraid to take him home</a:t>
          </a:r>
          <a:endParaRPr lang="en-US" dirty="0"/>
        </a:p>
      </dgm:t>
    </dgm:pt>
    <dgm:pt modelId="{A56183D6-40F6-458C-BECD-904BF0A0DD3C}" type="parTrans" cxnId="{9C071416-0723-47B8-82FF-5D152E05EBC9}">
      <dgm:prSet/>
      <dgm:spPr/>
      <dgm:t>
        <a:bodyPr/>
        <a:lstStyle/>
        <a:p>
          <a:endParaRPr lang="en-US"/>
        </a:p>
      </dgm:t>
    </dgm:pt>
    <dgm:pt modelId="{464D184B-0BA8-4603-8970-4F348FAFD3BC}" type="sibTrans" cxnId="{9C071416-0723-47B8-82FF-5D152E05EBC9}">
      <dgm:prSet/>
      <dgm:spPr/>
      <dgm:t>
        <a:bodyPr/>
        <a:lstStyle/>
        <a:p>
          <a:endParaRPr lang="en-US"/>
        </a:p>
      </dgm:t>
    </dgm:pt>
    <dgm:pt modelId="{B0A3AF09-AF9C-4532-BD3E-41F0CFD1E382}">
      <dgm:prSet/>
      <dgm:spPr/>
      <dgm:t>
        <a:bodyPr/>
        <a:lstStyle/>
        <a:p>
          <a:r>
            <a:rPr lang="en-US" i="1" dirty="0"/>
            <a:t>16yo s/p serious ingestion awaiting medical clearance for psychiatric admission, family angry at this 3</a:t>
          </a:r>
          <a:r>
            <a:rPr lang="en-US" i="1" baseline="30000" dirty="0"/>
            <a:t>rd</a:t>
          </a:r>
          <a:r>
            <a:rPr lang="en-US" i="1" dirty="0"/>
            <a:t> attempt</a:t>
          </a:r>
          <a:endParaRPr lang="en-US" dirty="0"/>
        </a:p>
      </dgm:t>
    </dgm:pt>
    <dgm:pt modelId="{0FB4682E-2ECA-46AD-AB86-E4482320C0CB}" type="parTrans" cxnId="{BED2D00B-2A19-44A7-A572-C48610DAD1D3}">
      <dgm:prSet/>
      <dgm:spPr/>
      <dgm:t>
        <a:bodyPr/>
        <a:lstStyle/>
        <a:p>
          <a:endParaRPr lang="en-US"/>
        </a:p>
      </dgm:t>
    </dgm:pt>
    <dgm:pt modelId="{E73D2259-C1A8-4964-9DA8-82F47C6ADC67}" type="sibTrans" cxnId="{BED2D00B-2A19-44A7-A572-C48610DAD1D3}">
      <dgm:prSet/>
      <dgm:spPr/>
      <dgm:t>
        <a:bodyPr/>
        <a:lstStyle/>
        <a:p>
          <a:endParaRPr lang="en-US"/>
        </a:p>
      </dgm:t>
    </dgm:pt>
    <dgm:pt modelId="{DF732726-9867-45CC-981B-8586BD305BDE}">
      <dgm:prSet/>
      <dgm:spPr/>
      <dgm:t>
        <a:bodyPr/>
        <a:lstStyle/>
        <a:p>
          <a:r>
            <a:rPr lang="en-US" u="sng" dirty="0"/>
            <a:t>2 additional patients arrived this morning</a:t>
          </a:r>
          <a:endParaRPr lang="en-US" dirty="0"/>
        </a:p>
      </dgm:t>
    </dgm:pt>
    <dgm:pt modelId="{C3079B8B-63BE-4774-8DB5-E8C62D4B5682}" type="parTrans" cxnId="{0B38FFEC-ED60-4FA1-9879-2D53F9128F4E}">
      <dgm:prSet/>
      <dgm:spPr/>
      <dgm:t>
        <a:bodyPr/>
        <a:lstStyle/>
        <a:p>
          <a:endParaRPr lang="en-US"/>
        </a:p>
      </dgm:t>
    </dgm:pt>
    <dgm:pt modelId="{3628F893-ED3A-461F-B4D3-DF5F8526F7A9}" type="sibTrans" cxnId="{0B38FFEC-ED60-4FA1-9879-2D53F9128F4E}">
      <dgm:prSet/>
      <dgm:spPr/>
      <dgm:t>
        <a:bodyPr/>
        <a:lstStyle/>
        <a:p>
          <a:endParaRPr lang="en-US"/>
        </a:p>
      </dgm:t>
    </dgm:pt>
    <dgm:pt modelId="{D06A8548-2B78-4BB6-8ED7-81275C6248F2}">
      <dgm:prSet/>
      <dgm:spPr/>
      <dgm:t>
        <a:bodyPr/>
        <a:lstStyle/>
        <a:p>
          <a:r>
            <a:rPr lang="en-US" i="1"/>
            <a:t>9yo with low IQ and disruptive behavior sent for 3</a:t>
          </a:r>
          <a:r>
            <a:rPr lang="en-US" i="1" baseline="30000"/>
            <a:t>rd</a:t>
          </a:r>
          <a:r>
            <a:rPr lang="en-US" i="1"/>
            <a:t> time this month from foster home, foster parents have left the ED</a:t>
          </a:r>
          <a:endParaRPr lang="en-US"/>
        </a:p>
      </dgm:t>
    </dgm:pt>
    <dgm:pt modelId="{37AECB51-3EF0-43EB-B8E9-FC0766B35CA6}" type="parTrans" cxnId="{5CD52890-E2C6-4B86-A762-733ED475BEAB}">
      <dgm:prSet/>
      <dgm:spPr/>
      <dgm:t>
        <a:bodyPr/>
        <a:lstStyle/>
        <a:p>
          <a:endParaRPr lang="en-US"/>
        </a:p>
      </dgm:t>
    </dgm:pt>
    <dgm:pt modelId="{F8D244B0-775E-4255-AC0B-339B49D5F238}" type="sibTrans" cxnId="{5CD52890-E2C6-4B86-A762-733ED475BEAB}">
      <dgm:prSet/>
      <dgm:spPr/>
      <dgm:t>
        <a:bodyPr/>
        <a:lstStyle/>
        <a:p>
          <a:endParaRPr lang="en-US"/>
        </a:p>
      </dgm:t>
    </dgm:pt>
    <dgm:pt modelId="{18902666-3EDB-46E7-A53D-EB0683A5F4C8}">
      <dgm:prSet/>
      <dgm:spPr/>
      <dgm:t>
        <a:bodyPr/>
        <a:lstStyle/>
        <a:p>
          <a:r>
            <a:rPr lang="en-US" i="1"/>
            <a:t>13yo with chronic self harm (cutting) who burned arm (2</a:t>
          </a:r>
          <a:r>
            <a:rPr lang="en-US" i="1" baseline="30000"/>
            <a:t>nd</a:t>
          </a:r>
          <a:r>
            <a:rPr lang="en-US" i="1"/>
            <a:t> degree burn) during argument with bf</a:t>
          </a:r>
          <a:endParaRPr lang="en-US"/>
        </a:p>
      </dgm:t>
    </dgm:pt>
    <dgm:pt modelId="{FF1E86E1-6FEB-4B88-BF7D-39D37EEC233F}" type="parTrans" cxnId="{5227A634-25F9-43BD-813D-F5BDF923C733}">
      <dgm:prSet/>
      <dgm:spPr/>
      <dgm:t>
        <a:bodyPr/>
        <a:lstStyle/>
        <a:p>
          <a:endParaRPr lang="en-US"/>
        </a:p>
      </dgm:t>
    </dgm:pt>
    <dgm:pt modelId="{C891CB2A-F069-49E3-A20A-368E1FB4FC36}" type="sibTrans" cxnId="{5227A634-25F9-43BD-813D-F5BDF923C733}">
      <dgm:prSet/>
      <dgm:spPr/>
      <dgm:t>
        <a:bodyPr/>
        <a:lstStyle/>
        <a:p>
          <a:endParaRPr lang="en-US"/>
        </a:p>
      </dgm:t>
    </dgm:pt>
    <dgm:pt modelId="{49CB88D3-6B93-43AC-AED7-45412037B826}">
      <dgm:prSet/>
      <dgm:spPr/>
      <dgm:t>
        <a:bodyPr/>
        <a:lstStyle/>
        <a:p>
          <a:r>
            <a:rPr lang="en-US" u="sng"/>
            <a:t>Plus the patient discussed in Case 1 </a:t>
          </a:r>
          <a:endParaRPr lang="en-US"/>
        </a:p>
      </dgm:t>
    </dgm:pt>
    <dgm:pt modelId="{222E6591-5815-4287-BA46-5930846DFB0B}" type="parTrans" cxnId="{BF685812-6D42-449D-9C23-F766236C65A4}">
      <dgm:prSet/>
      <dgm:spPr/>
      <dgm:t>
        <a:bodyPr/>
        <a:lstStyle/>
        <a:p>
          <a:endParaRPr lang="en-US"/>
        </a:p>
      </dgm:t>
    </dgm:pt>
    <dgm:pt modelId="{7D5D97D7-7AEC-49EF-8BDD-F094844DAE73}" type="sibTrans" cxnId="{BF685812-6D42-449D-9C23-F766236C65A4}">
      <dgm:prSet/>
      <dgm:spPr/>
      <dgm:t>
        <a:bodyPr/>
        <a:lstStyle/>
        <a:p>
          <a:endParaRPr lang="en-US"/>
        </a:p>
      </dgm:t>
    </dgm:pt>
    <dgm:pt modelId="{2832188F-D942-429A-B4EB-605B03705FC0}" type="pres">
      <dgm:prSet presAssocID="{8DF8054E-EB78-49EA-8C1B-730863F4965F}" presName="linear" presStyleCnt="0">
        <dgm:presLayoutVars>
          <dgm:animLvl val="lvl"/>
          <dgm:resizeHandles val="exact"/>
        </dgm:presLayoutVars>
      </dgm:prSet>
      <dgm:spPr/>
    </dgm:pt>
    <dgm:pt modelId="{B6DAE4E9-B803-49A2-8539-3BF5944A8335}" type="pres">
      <dgm:prSet presAssocID="{266C89BA-2006-4794-88E0-668C7516544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8C34254-48AE-47CF-B413-1072DFE2A4D0}" type="pres">
      <dgm:prSet presAssocID="{266C89BA-2006-4794-88E0-668C75165443}" presName="childText" presStyleLbl="revTx" presStyleIdx="0" presStyleCnt="2">
        <dgm:presLayoutVars>
          <dgm:bulletEnabled val="1"/>
        </dgm:presLayoutVars>
      </dgm:prSet>
      <dgm:spPr/>
    </dgm:pt>
    <dgm:pt modelId="{C7D86D5B-28D0-48AA-BB36-3E32E91F1764}" type="pres">
      <dgm:prSet presAssocID="{DF732726-9867-45CC-981B-8586BD305BDE}" presName="parentText" presStyleLbl="node1" presStyleIdx="1" presStyleCnt="3" custLinFactNeighborY="5704">
        <dgm:presLayoutVars>
          <dgm:chMax val="0"/>
          <dgm:bulletEnabled val="1"/>
        </dgm:presLayoutVars>
      </dgm:prSet>
      <dgm:spPr/>
    </dgm:pt>
    <dgm:pt modelId="{5A3793E3-1D8D-4C25-BA95-828BC58AFCA3}" type="pres">
      <dgm:prSet presAssocID="{DF732726-9867-45CC-981B-8586BD305BDE}" presName="childText" presStyleLbl="revTx" presStyleIdx="1" presStyleCnt="2">
        <dgm:presLayoutVars>
          <dgm:bulletEnabled val="1"/>
        </dgm:presLayoutVars>
      </dgm:prSet>
      <dgm:spPr/>
    </dgm:pt>
    <dgm:pt modelId="{2395663D-4C93-4660-88F7-E3CA0CD6044D}" type="pres">
      <dgm:prSet presAssocID="{49CB88D3-6B93-43AC-AED7-45412037B82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F335406-3A0C-4766-A50D-63B61D853608}" type="presOf" srcId="{18902666-3EDB-46E7-A53D-EB0683A5F4C8}" destId="{5A3793E3-1D8D-4C25-BA95-828BC58AFCA3}" srcOrd="0" destOrd="1" presId="urn:microsoft.com/office/officeart/2005/8/layout/vList2"/>
    <dgm:cxn modelId="{BED2D00B-2A19-44A7-A572-C48610DAD1D3}" srcId="{266C89BA-2006-4794-88E0-668C75165443}" destId="{B0A3AF09-AF9C-4532-BD3E-41F0CFD1E382}" srcOrd="1" destOrd="0" parTransId="{0FB4682E-2ECA-46AD-AB86-E4482320C0CB}" sibTransId="{E73D2259-C1A8-4964-9DA8-82F47C6ADC67}"/>
    <dgm:cxn modelId="{BF685812-6D42-449D-9C23-F766236C65A4}" srcId="{8DF8054E-EB78-49EA-8C1B-730863F4965F}" destId="{49CB88D3-6B93-43AC-AED7-45412037B826}" srcOrd="2" destOrd="0" parTransId="{222E6591-5815-4287-BA46-5930846DFB0B}" sibTransId="{7D5D97D7-7AEC-49EF-8BDD-F094844DAE73}"/>
    <dgm:cxn modelId="{6E261015-3DA0-42A9-BCF3-633612B73031}" type="presOf" srcId="{B0A3AF09-AF9C-4532-BD3E-41F0CFD1E382}" destId="{E8C34254-48AE-47CF-B413-1072DFE2A4D0}" srcOrd="0" destOrd="1" presId="urn:microsoft.com/office/officeart/2005/8/layout/vList2"/>
    <dgm:cxn modelId="{9C071416-0723-47B8-82FF-5D152E05EBC9}" srcId="{266C89BA-2006-4794-88E0-668C75165443}" destId="{60BAE376-B052-42D0-A777-8EE19F80B789}" srcOrd="0" destOrd="0" parTransId="{A56183D6-40F6-458C-BECD-904BF0A0DD3C}" sibTransId="{464D184B-0BA8-4603-8970-4F348FAFD3BC}"/>
    <dgm:cxn modelId="{5227A634-25F9-43BD-813D-F5BDF923C733}" srcId="{DF732726-9867-45CC-981B-8586BD305BDE}" destId="{18902666-3EDB-46E7-A53D-EB0683A5F4C8}" srcOrd="1" destOrd="0" parTransId="{FF1E86E1-6FEB-4B88-BF7D-39D37EEC233F}" sibTransId="{C891CB2A-F069-49E3-A20A-368E1FB4FC36}"/>
    <dgm:cxn modelId="{C64A0A69-948A-4B26-A8CC-2C52F67E814C}" srcId="{8DF8054E-EB78-49EA-8C1B-730863F4965F}" destId="{266C89BA-2006-4794-88E0-668C75165443}" srcOrd="0" destOrd="0" parTransId="{3E0B2634-A9E7-40C3-933C-2A3D8A00FF63}" sibTransId="{C3B52999-F091-4616-8448-2B322C7CC278}"/>
    <dgm:cxn modelId="{E8DB0D4C-316D-46ED-BD4F-700F5B09621D}" type="presOf" srcId="{DF732726-9867-45CC-981B-8586BD305BDE}" destId="{C7D86D5B-28D0-48AA-BB36-3E32E91F1764}" srcOrd="0" destOrd="0" presId="urn:microsoft.com/office/officeart/2005/8/layout/vList2"/>
    <dgm:cxn modelId="{0B37796D-C9F6-44F0-AC37-6F72BADDF560}" type="presOf" srcId="{49CB88D3-6B93-43AC-AED7-45412037B826}" destId="{2395663D-4C93-4660-88F7-E3CA0CD6044D}" srcOrd="0" destOrd="0" presId="urn:microsoft.com/office/officeart/2005/8/layout/vList2"/>
    <dgm:cxn modelId="{5CD52890-E2C6-4B86-A762-733ED475BEAB}" srcId="{DF732726-9867-45CC-981B-8586BD305BDE}" destId="{D06A8548-2B78-4BB6-8ED7-81275C6248F2}" srcOrd="0" destOrd="0" parTransId="{37AECB51-3EF0-43EB-B8E9-FC0766B35CA6}" sibTransId="{F8D244B0-775E-4255-AC0B-339B49D5F238}"/>
    <dgm:cxn modelId="{D13170B8-A8D5-4104-9CB6-8097CB1EC4BD}" type="presOf" srcId="{266C89BA-2006-4794-88E0-668C75165443}" destId="{B6DAE4E9-B803-49A2-8539-3BF5944A8335}" srcOrd="0" destOrd="0" presId="urn:microsoft.com/office/officeart/2005/8/layout/vList2"/>
    <dgm:cxn modelId="{5D252AD8-8F7A-4604-816D-F41C5F56FDB2}" type="presOf" srcId="{D06A8548-2B78-4BB6-8ED7-81275C6248F2}" destId="{5A3793E3-1D8D-4C25-BA95-828BC58AFCA3}" srcOrd="0" destOrd="0" presId="urn:microsoft.com/office/officeart/2005/8/layout/vList2"/>
    <dgm:cxn modelId="{0B38FFEC-ED60-4FA1-9879-2D53F9128F4E}" srcId="{8DF8054E-EB78-49EA-8C1B-730863F4965F}" destId="{DF732726-9867-45CC-981B-8586BD305BDE}" srcOrd="1" destOrd="0" parTransId="{C3079B8B-63BE-4774-8DB5-E8C62D4B5682}" sibTransId="{3628F893-ED3A-461F-B4D3-DF5F8526F7A9}"/>
    <dgm:cxn modelId="{D38ABAF9-BF56-485A-B99E-7AA929663A04}" type="presOf" srcId="{60BAE376-B052-42D0-A777-8EE19F80B789}" destId="{E8C34254-48AE-47CF-B413-1072DFE2A4D0}" srcOrd="0" destOrd="0" presId="urn:microsoft.com/office/officeart/2005/8/layout/vList2"/>
    <dgm:cxn modelId="{B1ACD7FC-0A19-4BDE-99E8-444173F4CB89}" type="presOf" srcId="{8DF8054E-EB78-49EA-8C1B-730863F4965F}" destId="{2832188F-D942-429A-B4EB-605B03705FC0}" srcOrd="0" destOrd="0" presId="urn:microsoft.com/office/officeart/2005/8/layout/vList2"/>
    <dgm:cxn modelId="{B97D9259-A733-42FE-94FB-1B7DD42A7C75}" type="presParOf" srcId="{2832188F-D942-429A-B4EB-605B03705FC0}" destId="{B6DAE4E9-B803-49A2-8539-3BF5944A8335}" srcOrd="0" destOrd="0" presId="urn:microsoft.com/office/officeart/2005/8/layout/vList2"/>
    <dgm:cxn modelId="{0912D49B-3319-4308-8662-9F99F538B475}" type="presParOf" srcId="{2832188F-D942-429A-B4EB-605B03705FC0}" destId="{E8C34254-48AE-47CF-B413-1072DFE2A4D0}" srcOrd="1" destOrd="0" presId="urn:microsoft.com/office/officeart/2005/8/layout/vList2"/>
    <dgm:cxn modelId="{D376D43A-2A87-4E36-953A-579F0E103211}" type="presParOf" srcId="{2832188F-D942-429A-B4EB-605B03705FC0}" destId="{C7D86D5B-28D0-48AA-BB36-3E32E91F1764}" srcOrd="2" destOrd="0" presId="urn:microsoft.com/office/officeart/2005/8/layout/vList2"/>
    <dgm:cxn modelId="{7B854668-5CEB-431E-81E2-B523C2648634}" type="presParOf" srcId="{2832188F-D942-429A-B4EB-605B03705FC0}" destId="{5A3793E3-1D8D-4C25-BA95-828BC58AFCA3}" srcOrd="3" destOrd="0" presId="urn:microsoft.com/office/officeart/2005/8/layout/vList2"/>
    <dgm:cxn modelId="{1806DA67-3DA4-4626-B90B-065836C08A3A}" type="presParOf" srcId="{2832188F-D942-429A-B4EB-605B03705FC0}" destId="{2395663D-4C93-4660-88F7-E3CA0CD6044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83A8B5-662C-4ED1-BE35-E868C00AAAD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321321-6C0E-4EB7-9DD1-2DC6C6CACD0B}" type="pres">
      <dgm:prSet presAssocID="{4A83A8B5-662C-4ED1-BE35-E868C00AAAD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E2B4736B-3A15-4AE0-B6BB-DE6668612E62}" type="presOf" srcId="{4A83A8B5-662C-4ED1-BE35-E868C00AAAD1}" destId="{55321321-6C0E-4EB7-9DD1-2DC6C6CACD0B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7574A2-CF65-406E-A525-A9481C412CC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E8E0B77-F86A-49F1-B11E-4ECAA7279F05}">
      <dgm:prSet/>
      <dgm:spPr/>
      <dgm:t>
        <a:bodyPr/>
        <a:lstStyle/>
        <a:p>
          <a:r>
            <a:rPr lang="en-US"/>
            <a:t>Need for inpatient care?</a:t>
          </a:r>
        </a:p>
      </dgm:t>
    </dgm:pt>
    <dgm:pt modelId="{74B69B19-C7F7-41E9-A343-32160315701B}" type="parTrans" cxnId="{BFB0EACC-1433-4E3B-ACFA-7921BF64C523}">
      <dgm:prSet/>
      <dgm:spPr/>
      <dgm:t>
        <a:bodyPr/>
        <a:lstStyle/>
        <a:p>
          <a:endParaRPr lang="en-US"/>
        </a:p>
      </dgm:t>
    </dgm:pt>
    <dgm:pt modelId="{18225FB2-3FD5-4CB5-8E0C-483518977BE8}" type="sibTrans" cxnId="{BFB0EACC-1433-4E3B-ACFA-7921BF64C523}">
      <dgm:prSet/>
      <dgm:spPr/>
      <dgm:t>
        <a:bodyPr/>
        <a:lstStyle/>
        <a:p>
          <a:endParaRPr lang="en-US"/>
        </a:p>
      </dgm:t>
    </dgm:pt>
    <dgm:pt modelId="{534343F3-0B22-451E-A7D0-E69839620DB3}">
      <dgm:prSet/>
      <dgm:spPr/>
      <dgm:t>
        <a:bodyPr/>
        <a:lstStyle/>
        <a:p>
          <a:r>
            <a:rPr lang="en-US"/>
            <a:t>Safety for discharge home?</a:t>
          </a:r>
        </a:p>
      </dgm:t>
    </dgm:pt>
    <dgm:pt modelId="{E5429096-131D-475F-BFAB-D59C4A30550E}" type="parTrans" cxnId="{4ECE3144-3280-4763-8768-B85007360DDD}">
      <dgm:prSet/>
      <dgm:spPr/>
      <dgm:t>
        <a:bodyPr/>
        <a:lstStyle/>
        <a:p>
          <a:endParaRPr lang="en-US"/>
        </a:p>
      </dgm:t>
    </dgm:pt>
    <dgm:pt modelId="{489CC958-7BFB-4DBE-9194-8EA7E6D036C9}" type="sibTrans" cxnId="{4ECE3144-3280-4763-8768-B85007360DDD}">
      <dgm:prSet/>
      <dgm:spPr/>
      <dgm:t>
        <a:bodyPr/>
        <a:lstStyle/>
        <a:p>
          <a:endParaRPr lang="en-US"/>
        </a:p>
      </dgm:t>
    </dgm:pt>
    <dgm:pt modelId="{ED7D8C43-1B12-4EEB-B22C-723A4EE17EC7}">
      <dgm:prSet/>
      <dgm:spPr/>
      <dgm:t>
        <a:bodyPr/>
        <a:lstStyle/>
        <a:p>
          <a:r>
            <a:rPr lang="en-US"/>
            <a:t>Who will be responsible for reconnecting to MH care?</a:t>
          </a:r>
        </a:p>
      </dgm:t>
    </dgm:pt>
    <dgm:pt modelId="{70189CD4-0A23-4189-952F-021D3AD7378F}" type="parTrans" cxnId="{6E8BDA29-2C20-436F-8BAD-681C168100BE}">
      <dgm:prSet/>
      <dgm:spPr/>
      <dgm:t>
        <a:bodyPr/>
        <a:lstStyle/>
        <a:p>
          <a:endParaRPr lang="en-US"/>
        </a:p>
      </dgm:t>
    </dgm:pt>
    <dgm:pt modelId="{1FEB3DA7-7CD8-44F9-8F9B-3F985899D909}" type="sibTrans" cxnId="{6E8BDA29-2C20-436F-8BAD-681C168100BE}">
      <dgm:prSet/>
      <dgm:spPr/>
      <dgm:t>
        <a:bodyPr/>
        <a:lstStyle/>
        <a:p>
          <a:endParaRPr lang="en-US"/>
        </a:p>
      </dgm:t>
    </dgm:pt>
    <dgm:pt modelId="{A275364B-323B-4C83-BB68-0B0195622CC8}">
      <dgm:prSet/>
      <dgm:spPr/>
      <dgm:t>
        <a:bodyPr/>
        <a:lstStyle/>
        <a:p>
          <a:r>
            <a:rPr lang="en-US"/>
            <a:t>Will outpatient care setting accept back? </a:t>
          </a:r>
        </a:p>
      </dgm:t>
    </dgm:pt>
    <dgm:pt modelId="{B7FDB42D-A29C-4173-912F-48492C4A817A}" type="parTrans" cxnId="{C0E4EB38-CD3D-4D0B-9807-B7A49E75D703}">
      <dgm:prSet/>
      <dgm:spPr/>
      <dgm:t>
        <a:bodyPr/>
        <a:lstStyle/>
        <a:p>
          <a:endParaRPr lang="en-US"/>
        </a:p>
      </dgm:t>
    </dgm:pt>
    <dgm:pt modelId="{25AA3733-B83F-4132-BA52-5A9CF2013DDC}" type="sibTrans" cxnId="{C0E4EB38-CD3D-4D0B-9807-B7A49E75D703}">
      <dgm:prSet/>
      <dgm:spPr/>
      <dgm:t>
        <a:bodyPr/>
        <a:lstStyle/>
        <a:p>
          <a:endParaRPr lang="en-US"/>
        </a:p>
      </dgm:t>
    </dgm:pt>
    <dgm:pt modelId="{06EB70C6-BFB2-48CB-9286-1CB532134B8B}">
      <dgm:prSet/>
      <dgm:spPr/>
      <dgm:t>
        <a:bodyPr/>
        <a:lstStyle/>
        <a:p>
          <a:r>
            <a:rPr lang="en-US"/>
            <a:t>Identifying a support system for youth and family? </a:t>
          </a:r>
        </a:p>
      </dgm:t>
    </dgm:pt>
    <dgm:pt modelId="{E1E62CCF-4A41-4806-B164-E1CC350C1070}" type="parTrans" cxnId="{13B422AF-543A-428A-8C36-DCC892033642}">
      <dgm:prSet/>
      <dgm:spPr/>
      <dgm:t>
        <a:bodyPr/>
        <a:lstStyle/>
        <a:p>
          <a:endParaRPr lang="en-US"/>
        </a:p>
      </dgm:t>
    </dgm:pt>
    <dgm:pt modelId="{6282C5C2-98EE-40CC-B9D0-3E508D1870BE}" type="sibTrans" cxnId="{13B422AF-543A-428A-8C36-DCC892033642}">
      <dgm:prSet/>
      <dgm:spPr/>
      <dgm:t>
        <a:bodyPr/>
        <a:lstStyle/>
        <a:p>
          <a:endParaRPr lang="en-US"/>
        </a:p>
      </dgm:t>
    </dgm:pt>
    <dgm:pt modelId="{248B04D9-A879-4E55-9763-162E6590E7DE}">
      <dgm:prSet/>
      <dgm:spPr/>
      <dgm:t>
        <a:bodyPr/>
        <a:lstStyle/>
        <a:p>
          <a:r>
            <a:rPr lang="en-US"/>
            <a:t>Other?</a:t>
          </a:r>
        </a:p>
      </dgm:t>
    </dgm:pt>
    <dgm:pt modelId="{11105CFA-CD93-4AE5-BAA3-CE5BB7271B70}" type="parTrans" cxnId="{91866F94-74BA-446C-8EEA-8566749F153C}">
      <dgm:prSet/>
      <dgm:spPr/>
      <dgm:t>
        <a:bodyPr/>
        <a:lstStyle/>
        <a:p>
          <a:endParaRPr lang="en-US"/>
        </a:p>
      </dgm:t>
    </dgm:pt>
    <dgm:pt modelId="{704A97C9-A712-482C-8492-3C670D2E02BE}" type="sibTrans" cxnId="{91866F94-74BA-446C-8EEA-8566749F153C}">
      <dgm:prSet/>
      <dgm:spPr/>
      <dgm:t>
        <a:bodyPr/>
        <a:lstStyle/>
        <a:p>
          <a:endParaRPr lang="en-US"/>
        </a:p>
      </dgm:t>
    </dgm:pt>
    <dgm:pt modelId="{4FFF07EA-9809-4DBA-BF68-D400B0219CD6}" type="pres">
      <dgm:prSet presAssocID="{347574A2-CF65-406E-A525-A9481C412CCE}" presName="diagram" presStyleCnt="0">
        <dgm:presLayoutVars>
          <dgm:dir/>
          <dgm:resizeHandles val="exact"/>
        </dgm:presLayoutVars>
      </dgm:prSet>
      <dgm:spPr/>
    </dgm:pt>
    <dgm:pt modelId="{82A235A8-7554-45CC-AF2B-AF282356A8DD}" type="pres">
      <dgm:prSet presAssocID="{0E8E0B77-F86A-49F1-B11E-4ECAA7279F05}" presName="node" presStyleLbl="node1" presStyleIdx="0" presStyleCnt="6">
        <dgm:presLayoutVars>
          <dgm:bulletEnabled val="1"/>
        </dgm:presLayoutVars>
      </dgm:prSet>
      <dgm:spPr/>
    </dgm:pt>
    <dgm:pt modelId="{A7C5341D-68B3-4AEE-AB8E-2CA4EF36714F}" type="pres">
      <dgm:prSet presAssocID="{18225FB2-3FD5-4CB5-8E0C-483518977BE8}" presName="sibTrans" presStyleCnt="0"/>
      <dgm:spPr/>
    </dgm:pt>
    <dgm:pt modelId="{A80A4ED4-177D-45D9-9B28-EB580F67793B}" type="pres">
      <dgm:prSet presAssocID="{534343F3-0B22-451E-A7D0-E69839620DB3}" presName="node" presStyleLbl="node1" presStyleIdx="1" presStyleCnt="6">
        <dgm:presLayoutVars>
          <dgm:bulletEnabled val="1"/>
        </dgm:presLayoutVars>
      </dgm:prSet>
      <dgm:spPr/>
    </dgm:pt>
    <dgm:pt modelId="{09411FF2-8ACE-4014-8544-308AAFC75C82}" type="pres">
      <dgm:prSet presAssocID="{489CC958-7BFB-4DBE-9194-8EA7E6D036C9}" presName="sibTrans" presStyleCnt="0"/>
      <dgm:spPr/>
    </dgm:pt>
    <dgm:pt modelId="{6D71CF65-C597-4203-A500-B45C22F029C8}" type="pres">
      <dgm:prSet presAssocID="{ED7D8C43-1B12-4EEB-B22C-723A4EE17EC7}" presName="node" presStyleLbl="node1" presStyleIdx="2" presStyleCnt="6">
        <dgm:presLayoutVars>
          <dgm:bulletEnabled val="1"/>
        </dgm:presLayoutVars>
      </dgm:prSet>
      <dgm:spPr/>
    </dgm:pt>
    <dgm:pt modelId="{4FE4965F-18FD-42A3-B8DF-CB091574847D}" type="pres">
      <dgm:prSet presAssocID="{1FEB3DA7-7CD8-44F9-8F9B-3F985899D909}" presName="sibTrans" presStyleCnt="0"/>
      <dgm:spPr/>
    </dgm:pt>
    <dgm:pt modelId="{333113BD-8B1B-40B6-8B50-25CFAFB5DC85}" type="pres">
      <dgm:prSet presAssocID="{A275364B-323B-4C83-BB68-0B0195622CC8}" presName="node" presStyleLbl="node1" presStyleIdx="3" presStyleCnt="6">
        <dgm:presLayoutVars>
          <dgm:bulletEnabled val="1"/>
        </dgm:presLayoutVars>
      </dgm:prSet>
      <dgm:spPr/>
    </dgm:pt>
    <dgm:pt modelId="{95D382FA-7944-49FA-A5B8-4E506F9E3754}" type="pres">
      <dgm:prSet presAssocID="{25AA3733-B83F-4132-BA52-5A9CF2013DDC}" presName="sibTrans" presStyleCnt="0"/>
      <dgm:spPr/>
    </dgm:pt>
    <dgm:pt modelId="{88DD3CEE-BAC6-4674-944F-BCE097075D40}" type="pres">
      <dgm:prSet presAssocID="{06EB70C6-BFB2-48CB-9286-1CB532134B8B}" presName="node" presStyleLbl="node1" presStyleIdx="4" presStyleCnt="6">
        <dgm:presLayoutVars>
          <dgm:bulletEnabled val="1"/>
        </dgm:presLayoutVars>
      </dgm:prSet>
      <dgm:spPr/>
    </dgm:pt>
    <dgm:pt modelId="{ED60F4A3-3421-4C73-BEAE-14A8593C5BAF}" type="pres">
      <dgm:prSet presAssocID="{6282C5C2-98EE-40CC-B9D0-3E508D1870BE}" presName="sibTrans" presStyleCnt="0"/>
      <dgm:spPr/>
    </dgm:pt>
    <dgm:pt modelId="{0225E8BA-C294-4E05-9C53-6C5A69795500}" type="pres">
      <dgm:prSet presAssocID="{248B04D9-A879-4E55-9763-162E6590E7DE}" presName="node" presStyleLbl="node1" presStyleIdx="5" presStyleCnt="6">
        <dgm:presLayoutVars>
          <dgm:bulletEnabled val="1"/>
        </dgm:presLayoutVars>
      </dgm:prSet>
      <dgm:spPr/>
    </dgm:pt>
  </dgm:ptLst>
  <dgm:cxnLst>
    <dgm:cxn modelId="{1AD22116-295C-4108-AAFF-3C13996E4982}" type="presOf" srcId="{534343F3-0B22-451E-A7D0-E69839620DB3}" destId="{A80A4ED4-177D-45D9-9B28-EB580F67793B}" srcOrd="0" destOrd="0" presId="urn:microsoft.com/office/officeart/2005/8/layout/default"/>
    <dgm:cxn modelId="{6E8BDA29-2C20-436F-8BAD-681C168100BE}" srcId="{347574A2-CF65-406E-A525-A9481C412CCE}" destId="{ED7D8C43-1B12-4EEB-B22C-723A4EE17EC7}" srcOrd="2" destOrd="0" parTransId="{70189CD4-0A23-4189-952F-021D3AD7378F}" sibTransId="{1FEB3DA7-7CD8-44F9-8F9B-3F985899D909}"/>
    <dgm:cxn modelId="{4EB0AF33-D731-4D22-9452-F1C0E908161C}" type="presOf" srcId="{0E8E0B77-F86A-49F1-B11E-4ECAA7279F05}" destId="{82A235A8-7554-45CC-AF2B-AF282356A8DD}" srcOrd="0" destOrd="0" presId="urn:microsoft.com/office/officeart/2005/8/layout/default"/>
    <dgm:cxn modelId="{C0E4EB38-CD3D-4D0B-9807-B7A49E75D703}" srcId="{347574A2-CF65-406E-A525-A9481C412CCE}" destId="{A275364B-323B-4C83-BB68-0B0195622CC8}" srcOrd="3" destOrd="0" parTransId="{B7FDB42D-A29C-4173-912F-48492C4A817A}" sibTransId="{25AA3733-B83F-4132-BA52-5A9CF2013DDC}"/>
    <dgm:cxn modelId="{8B48983B-F511-4874-A1E0-65FE8AA09D36}" type="presOf" srcId="{A275364B-323B-4C83-BB68-0B0195622CC8}" destId="{333113BD-8B1B-40B6-8B50-25CFAFB5DC85}" srcOrd="0" destOrd="0" presId="urn:microsoft.com/office/officeart/2005/8/layout/default"/>
    <dgm:cxn modelId="{AA0FED3B-F650-4EA6-9810-72BC0AA6D644}" type="presOf" srcId="{ED7D8C43-1B12-4EEB-B22C-723A4EE17EC7}" destId="{6D71CF65-C597-4203-A500-B45C22F029C8}" srcOrd="0" destOrd="0" presId="urn:microsoft.com/office/officeart/2005/8/layout/default"/>
    <dgm:cxn modelId="{DBF7385C-3023-4EFF-B4AE-25B3CA11F8CE}" type="presOf" srcId="{347574A2-CF65-406E-A525-A9481C412CCE}" destId="{4FFF07EA-9809-4DBA-BF68-D400B0219CD6}" srcOrd="0" destOrd="0" presId="urn:microsoft.com/office/officeart/2005/8/layout/default"/>
    <dgm:cxn modelId="{4ECE3144-3280-4763-8768-B85007360DDD}" srcId="{347574A2-CF65-406E-A525-A9481C412CCE}" destId="{534343F3-0B22-451E-A7D0-E69839620DB3}" srcOrd="1" destOrd="0" parTransId="{E5429096-131D-475F-BFAB-D59C4A30550E}" sibTransId="{489CC958-7BFB-4DBE-9194-8EA7E6D036C9}"/>
    <dgm:cxn modelId="{3A6DDE4D-CF82-42B6-97D8-CA90E6CFDCED}" type="presOf" srcId="{248B04D9-A879-4E55-9763-162E6590E7DE}" destId="{0225E8BA-C294-4E05-9C53-6C5A69795500}" srcOrd="0" destOrd="0" presId="urn:microsoft.com/office/officeart/2005/8/layout/default"/>
    <dgm:cxn modelId="{F35F6191-DBF1-4066-AB35-A08E53B086BE}" type="presOf" srcId="{06EB70C6-BFB2-48CB-9286-1CB532134B8B}" destId="{88DD3CEE-BAC6-4674-944F-BCE097075D40}" srcOrd="0" destOrd="0" presId="urn:microsoft.com/office/officeart/2005/8/layout/default"/>
    <dgm:cxn modelId="{91866F94-74BA-446C-8EEA-8566749F153C}" srcId="{347574A2-CF65-406E-A525-A9481C412CCE}" destId="{248B04D9-A879-4E55-9763-162E6590E7DE}" srcOrd="5" destOrd="0" parTransId="{11105CFA-CD93-4AE5-BAA3-CE5BB7271B70}" sibTransId="{704A97C9-A712-482C-8492-3C670D2E02BE}"/>
    <dgm:cxn modelId="{13B422AF-543A-428A-8C36-DCC892033642}" srcId="{347574A2-CF65-406E-A525-A9481C412CCE}" destId="{06EB70C6-BFB2-48CB-9286-1CB532134B8B}" srcOrd="4" destOrd="0" parTransId="{E1E62CCF-4A41-4806-B164-E1CC350C1070}" sibTransId="{6282C5C2-98EE-40CC-B9D0-3E508D1870BE}"/>
    <dgm:cxn modelId="{BFB0EACC-1433-4E3B-ACFA-7921BF64C523}" srcId="{347574A2-CF65-406E-A525-A9481C412CCE}" destId="{0E8E0B77-F86A-49F1-B11E-4ECAA7279F05}" srcOrd="0" destOrd="0" parTransId="{74B69B19-C7F7-41E9-A343-32160315701B}" sibTransId="{18225FB2-3FD5-4CB5-8E0C-483518977BE8}"/>
    <dgm:cxn modelId="{BEB1C31E-7E07-49C9-8715-D9A291D81690}" type="presParOf" srcId="{4FFF07EA-9809-4DBA-BF68-D400B0219CD6}" destId="{82A235A8-7554-45CC-AF2B-AF282356A8DD}" srcOrd="0" destOrd="0" presId="urn:microsoft.com/office/officeart/2005/8/layout/default"/>
    <dgm:cxn modelId="{0E3AF267-0571-47AB-B837-89B0DBDEF6C0}" type="presParOf" srcId="{4FFF07EA-9809-4DBA-BF68-D400B0219CD6}" destId="{A7C5341D-68B3-4AEE-AB8E-2CA4EF36714F}" srcOrd="1" destOrd="0" presId="urn:microsoft.com/office/officeart/2005/8/layout/default"/>
    <dgm:cxn modelId="{EE1F0F2F-F1D4-43E9-B0C5-01C225063B03}" type="presParOf" srcId="{4FFF07EA-9809-4DBA-BF68-D400B0219CD6}" destId="{A80A4ED4-177D-45D9-9B28-EB580F67793B}" srcOrd="2" destOrd="0" presId="urn:microsoft.com/office/officeart/2005/8/layout/default"/>
    <dgm:cxn modelId="{A77B1925-4FCC-419A-B959-4705040DEE7A}" type="presParOf" srcId="{4FFF07EA-9809-4DBA-BF68-D400B0219CD6}" destId="{09411FF2-8ACE-4014-8544-308AAFC75C82}" srcOrd="3" destOrd="0" presId="urn:microsoft.com/office/officeart/2005/8/layout/default"/>
    <dgm:cxn modelId="{1FFEBCCA-C7BF-493A-ABE0-43261CB373C9}" type="presParOf" srcId="{4FFF07EA-9809-4DBA-BF68-D400B0219CD6}" destId="{6D71CF65-C597-4203-A500-B45C22F029C8}" srcOrd="4" destOrd="0" presId="urn:microsoft.com/office/officeart/2005/8/layout/default"/>
    <dgm:cxn modelId="{8BB057BE-EAE8-43A8-A8B3-05355440E1D3}" type="presParOf" srcId="{4FFF07EA-9809-4DBA-BF68-D400B0219CD6}" destId="{4FE4965F-18FD-42A3-B8DF-CB091574847D}" srcOrd="5" destOrd="0" presId="urn:microsoft.com/office/officeart/2005/8/layout/default"/>
    <dgm:cxn modelId="{5E4D53FD-A61B-4AFC-83E7-E014B2E18CB4}" type="presParOf" srcId="{4FFF07EA-9809-4DBA-BF68-D400B0219CD6}" destId="{333113BD-8B1B-40B6-8B50-25CFAFB5DC85}" srcOrd="6" destOrd="0" presId="urn:microsoft.com/office/officeart/2005/8/layout/default"/>
    <dgm:cxn modelId="{D440FF69-10B7-4468-872A-DFDA753A40A4}" type="presParOf" srcId="{4FFF07EA-9809-4DBA-BF68-D400B0219CD6}" destId="{95D382FA-7944-49FA-A5B8-4E506F9E3754}" srcOrd="7" destOrd="0" presId="urn:microsoft.com/office/officeart/2005/8/layout/default"/>
    <dgm:cxn modelId="{F69298D4-F7EE-4494-A3E6-81D444205E58}" type="presParOf" srcId="{4FFF07EA-9809-4DBA-BF68-D400B0219CD6}" destId="{88DD3CEE-BAC6-4674-944F-BCE097075D40}" srcOrd="8" destOrd="0" presId="urn:microsoft.com/office/officeart/2005/8/layout/default"/>
    <dgm:cxn modelId="{8BCF122F-A1F9-4ECB-9679-A94D34C3E813}" type="presParOf" srcId="{4FFF07EA-9809-4DBA-BF68-D400B0219CD6}" destId="{ED60F4A3-3421-4C73-BEAE-14A8593C5BAF}" srcOrd="9" destOrd="0" presId="urn:microsoft.com/office/officeart/2005/8/layout/default"/>
    <dgm:cxn modelId="{E132DF01-ED7D-489E-A2FA-CF52797247B7}" type="presParOf" srcId="{4FFF07EA-9809-4DBA-BF68-D400B0219CD6}" destId="{0225E8BA-C294-4E05-9C53-6C5A6979550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86433-B65F-421F-B987-592C9E977C2E}">
      <dsp:nvSpPr>
        <dsp:cNvPr id="0" name=""/>
        <dsp:cNvSpPr/>
      </dsp:nvSpPr>
      <dsp:spPr>
        <a:xfrm>
          <a:off x="0" y="1014481"/>
          <a:ext cx="7024023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700C3-E843-4E52-9101-99449DCEE7EB}">
      <dsp:nvSpPr>
        <dsp:cNvPr id="0" name=""/>
        <dsp:cNvSpPr/>
      </dsp:nvSpPr>
      <dsp:spPr>
        <a:xfrm>
          <a:off x="351201" y="645481"/>
          <a:ext cx="4916816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844" tIns="0" rIns="185844" bIns="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Introduction and overview</a:t>
          </a:r>
        </a:p>
      </dsp:txBody>
      <dsp:txXfrm>
        <a:off x="387227" y="681507"/>
        <a:ext cx="4844764" cy="665948"/>
      </dsp:txXfrm>
    </dsp:sp>
    <dsp:sp modelId="{66A23743-94D8-4040-8666-47D7644F7EC2}">
      <dsp:nvSpPr>
        <dsp:cNvPr id="0" name=""/>
        <dsp:cNvSpPr/>
      </dsp:nvSpPr>
      <dsp:spPr>
        <a:xfrm>
          <a:off x="0" y="2148481"/>
          <a:ext cx="7024023" cy="1535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142" tIns="520700" rIns="545142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Sharing perspectives</a:t>
          </a:r>
        </a:p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Sharing expertise</a:t>
          </a:r>
        </a:p>
      </dsp:txBody>
      <dsp:txXfrm>
        <a:off x="0" y="2148481"/>
        <a:ext cx="7024023" cy="1535625"/>
      </dsp:txXfrm>
    </dsp:sp>
    <dsp:sp modelId="{C73C4025-C8C2-4C8C-AD07-1D83DAE8B36B}">
      <dsp:nvSpPr>
        <dsp:cNvPr id="0" name=""/>
        <dsp:cNvSpPr/>
      </dsp:nvSpPr>
      <dsp:spPr>
        <a:xfrm>
          <a:off x="351201" y="1779481"/>
          <a:ext cx="4916816" cy="7380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844" tIns="0" rIns="185844" bIns="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Case based discussion</a:t>
          </a:r>
        </a:p>
      </dsp:txBody>
      <dsp:txXfrm>
        <a:off x="387227" y="1815507"/>
        <a:ext cx="4844764" cy="665948"/>
      </dsp:txXfrm>
    </dsp:sp>
    <dsp:sp modelId="{77AC0D68-C383-4361-9A34-221058800BF8}">
      <dsp:nvSpPr>
        <dsp:cNvPr id="0" name=""/>
        <dsp:cNvSpPr/>
      </dsp:nvSpPr>
      <dsp:spPr>
        <a:xfrm>
          <a:off x="0" y="4188106"/>
          <a:ext cx="7024023" cy="1535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142" tIns="520700" rIns="545142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Facilitating cross talk</a:t>
          </a:r>
        </a:p>
        <a:p>
          <a:pPr marL="228600" lvl="1" indent="-228600" algn="l" defTabSz="11112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Identifying shared goals</a:t>
          </a:r>
        </a:p>
      </dsp:txBody>
      <dsp:txXfrm>
        <a:off x="0" y="4188106"/>
        <a:ext cx="7024023" cy="1535625"/>
      </dsp:txXfrm>
    </dsp:sp>
    <dsp:sp modelId="{AA3D9B98-D134-411D-BCCB-668A7A092B34}">
      <dsp:nvSpPr>
        <dsp:cNvPr id="0" name=""/>
        <dsp:cNvSpPr/>
      </dsp:nvSpPr>
      <dsp:spPr>
        <a:xfrm>
          <a:off x="351201" y="3819106"/>
          <a:ext cx="4916816" cy="7380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844" tIns="0" rIns="185844" bIns="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 barriers and opportunities</a:t>
          </a:r>
        </a:p>
      </dsp:txBody>
      <dsp:txXfrm>
        <a:off x="387227" y="3855132"/>
        <a:ext cx="4844764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AADC7-D553-4F20-85A4-02DC5C4DE221}">
      <dsp:nvSpPr>
        <dsp:cNvPr id="0" name=""/>
        <dsp:cNvSpPr/>
      </dsp:nvSpPr>
      <dsp:spPr>
        <a:xfrm>
          <a:off x="0" y="392355"/>
          <a:ext cx="1106532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BE3EB-0110-4645-8A6A-219DD27FC423}">
      <dsp:nvSpPr>
        <dsp:cNvPr id="0" name=""/>
        <dsp:cNvSpPr/>
      </dsp:nvSpPr>
      <dsp:spPr>
        <a:xfrm>
          <a:off x="553266" y="126675"/>
          <a:ext cx="774573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770" tIns="0" rIns="29277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Steady increase in number of youth in mental health crisis</a:t>
          </a:r>
        </a:p>
      </dsp:txBody>
      <dsp:txXfrm>
        <a:off x="579205" y="152614"/>
        <a:ext cx="7693852" cy="479482"/>
      </dsp:txXfrm>
    </dsp:sp>
    <dsp:sp modelId="{9B4AC64A-CB99-45CC-8F45-A975DF4CA2B6}">
      <dsp:nvSpPr>
        <dsp:cNvPr id="0" name=""/>
        <dsp:cNvSpPr/>
      </dsp:nvSpPr>
      <dsp:spPr>
        <a:xfrm>
          <a:off x="0" y="1208835"/>
          <a:ext cx="11065329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792" tIns="374904" rIns="85879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Location, type of service needed, payment systems</a:t>
          </a:r>
        </a:p>
      </dsp:txBody>
      <dsp:txXfrm>
        <a:off x="0" y="1208835"/>
        <a:ext cx="11065329" cy="765450"/>
      </dsp:txXfrm>
    </dsp:sp>
    <dsp:sp modelId="{259BEE44-EB96-45DD-BF6A-8810145FC235}">
      <dsp:nvSpPr>
        <dsp:cNvPr id="0" name=""/>
        <dsp:cNvSpPr/>
      </dsp:nvSpPr>
      <dsp:spPr>
        <a:xfrm>
          <a:off x="553266" y="943155"/>
          <a:ext cx="774573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770" tIns="0" rIns="29277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Limited access to providers, services, systems of care</a:t>
          </a:r>
        </a:p>
      </dsp:txBody>
      <dsp:txXfrm>
        <a:off x="579205" y="969094"/>
        <a:ext cx="7693852" cy="479482"/>
      </dsp:txXfrm>
    </dsp:sp>
    <dsp:sp modelId="{58E83CE2-ECA9-4E0C-A0FD-5B8B9806B78A}">
      <dsp:nvSpPr>
        <dsp:cNvPr id="0" name=""/>
        <dsp:cNvSpPr/>
      </dsp:nvSpPr>
      <dsp:spPr>
        <a:xfrm>
          <a:off x="0" y="2337165"/>
          <a:ext cx="11065329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792" tIns="374904" rIns="85879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Youth/families, Mental Health clinicians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Primary Care clinicians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Crisis/ED clinicians, school staff, social service agency staff</a:t>
          </a:r>
        </a:p>
      </dsp:txBody>
      <dsp:txXfrm>
        <a:off x="0" y="2337165"/>
        <a:ext cx="11065329" cy="1360800"/>
      </dsp:txXfrm>
    </dsp:sp>
    <dsp:sp modelId="{D1B9BA06-6178-45DB-BD03-D5BE675C4DFC}">
      <dsp:nvSpPr>
        <dsp:cNvPr id="0" name=""/>
        <dsp:cNvSpPr/>
      </dsp:nvSpPr>
      <dsp:spPr>
        <a:xfrm>
          <a:off x="553266" y="2071485"/>
          <a:ext cx="7745730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770" tIns="0" rIns="29277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Multiple stakeholders</a:t>
          </a:r>
        </a:p>
      </dsp:txBody>
      <dsp:txXfrm>
        <a:off x="579205" y="2097424"/>
        <a:ext cx="7693852" cy="479482"/>
      </dsp:txXfrm>
    </dsp:sp>
    <dsp:sp modelId="{AEE4B0D5-6B0B-4583-9243-37CB70C24C08}">
      <dsp:nvSpPr>
        <dsp:cNvPr id="0" name=""/>
        <dsp:cNvSpPr/>
      </dsp:nvSpPr>
      <dsp:spPr>
        <a:xfrm>
          <a:off x="0" y="4060846"/>
          <a:ext cx="11065329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792" tIns="374904" rIns="85879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Today’s session: outpatient MHCs, PCCs, ED staff, others</a:t>
          </a:r>
        </a:p>
      </dsp:txBody>
      <dsp:txXfrm>
        <a:off x="0" y="4060846"/>
        <a:ext cx="11065329" cy="765450"/>
      </dsp:txXfrm>
    </dsp:sp>
    <dsp:sp modelId="{51764E31-9E35-40D9-B3FF-2A860BF61C79}">
      <dsp:nvSpPr>
        <dsp:cNvPr id="0" name=""/>
        <dsp:cNvSpPr/>
      </dsp:nvSpPr>
      <dsp:spPr>
        <a:xfrm>
          <a:off x="553266" y="3795166"/>
          <a:ext cx="7745730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770" tIns="0" rIns="29277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Multiple perspectives</a:t>
          </a:r>
        </a:p>
      </dsp:txBody>
      <dsp:txXfrm>
        <a:off x="579205" y="3821105"/>
        <a:ext cx="7693852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986C2-2459-4BEA-A20E-C7DD4C298FE8}">
      <dsp:nvSpPr>
        <dsp:cNvPr id="0" name=""/>
        <dsp:cNvSpPr/>
      </dsp:nvSpPr>
      <dsp:spPr>
        <a:xfrm>
          <a:off x="0" y="133880"/>
          <a:ext cx="6117770" cy="87395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sng" kern="1200" dirty="0"/>
            <a:t>2 patients held for &gt; 24 hours</a:t>
          </a:r>
          <a:endParaRPr lang="en-US" sz="2200" kern="1200" dirty="0"/>
        </a:p>
      </dsp:txBody>
      <dsp:txXfrm>
        <a:off x="42663" y="176543"/>
        <a:ext cx="6032444" cy="788627"/>
      </dsp:txXfrm>
    </dsp:sp>
    <dsp:sp modelId="{91BEA009-C04C-4A49-BD04-B3C5BB80C378}">
      <dsp:nvSpPr>
        <dsp:cNvPr id="0" name=""/>
        <dsp:cNvSpPr/>
      </dsp:nvSpPr>
      <dsp:spPr>
        <a:xfrm>
          <a:off x="0" y="1007833"/>
          <a:ext cx="6117770" cy="1548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23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i="1" kern="1200" dirty="0"/>
            <a:t>14yo non-verbal youth with ASD who has been intermittently aggressive with mother, required IM medication on arrival, pacing and easily agitated, Parents present but afraid to take him home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i="1" kern="1200"/>
            <a:t>16yo s/p serious ingestion awaiting medical clearance for psychiatric admission, family angry at this 3</a:t>
          </a:r>
          <a:r>
            <a:rPr lang="en-US" sz="1700" i="1" kern="1200" baseline="30000"/>
            <a:t>rd</a:t>
          </a:r>
          <a:r>
            <a:rPr lang="en-US" sz="1700" i="1" kern="1200"/>
            <a:t> attempt</a:t>
          </a:r>
          <a:endParaRPr lang="en-US" sz="1700" kern="1200"/>
        </a:p>
      </dsp:txBody>
      <dsp:txXfrm>
        <a:off x="0" y="1007833"/>
        <a:ext cx="6117770" cy="1548360"/>
      </dsp:txXfrm>
    </dsp:sp>
    <dsp:sp modelId="{F3AE1227-6158-4D81-A2A3-F741F295A2BD}">
      <dsp:nvSpPr>
        <dsp:cNvPr id="0" name=""/>
        <dsp:cNvSpPr/>
      </dsp:nvSpPr>
      <dsp:spPr>
        <a:xfrm>
          <a:off x="0" y="2556193"/>
          <a:ext cx="6117770" cy="87395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sng" kern="1200"/>
            <a:t>2 additional patients arrived this morning</a:t>
          </a:r>
          <a:endParaRPr lang="en-US" sz="2200" kern="1200"/>
        </a:p>
      </dsp:txBody>
      <dsp:txXfrm>
        <a:off x="42663" y="2598856"/>
        <a:ext cx="6032444" cy="788627"/>
      </dsp:txXfrm>
    </dsp:sp>
    <dsp:sp modelId="{2AE75077-9E8E-4D82-AFAF-CE1464871F5B}">
      <dsp:nvSpPr>
        <dsp:cNvPr id="0" name=""/>
        <dsp:cNvSpPr/>
      </dsp:nvSpPr>
      <dsp:spPr>
        <a:xfrm>
          <a:off x="0" y="3430147"/>
          <a:ext cx="6117770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23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i="1" kern="1200" dirty="0"/>
            <a:t>9yo with low IQ and disruptive behavior sent for 3</a:t>
          </a:r>
          <a:r>
            <a:rPr lang="en-US" sz="1700" i="1" kern="1200" baseline="30000" dirty="0"/>
            <a:t>rd</a:t>
          </a:r>
          <a:r>
            <a:rPr lang="en-US" sz="1700" i="1" kern="1200" dirty="0"/>
            <a:t> time this month from foster home, foster parents have left the ED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i="1" kern="1200"/>
            <a:t>13yo with chronic self harm (cutting) who burned arm (2</a:t>
          </a:r>
          <a:r>
            <a:rPr lang="en-US" sz="1700" i="1" kern="1200" baseline="30000"/>
            <a:t>nd</a:t>
          </a:r>
          <a:r>
            <a:rPr lang="en-US" sz="1700" i="1" kern="1200"/>
            <a:t> degree burn) during argument with bf</a:t>
          </a:r>
          <a:endParaRPr lang="en-US" sz="1700" kern="1200"/>
        </a:p>
      </dsp:txBody>
      <dsp:txXfrm>
        <a:off x="0" y="3430147"/>
        <a:ext cx="6117770" cy="1070190"/>
      </dsp:txXfrm>
    </dsp:sp>
    <dsp:sp modelId="{8ADC66E6-52EA-4C77-BE91-47D015CAA3D4}">
      <dsp:nvSpPr>
        <dsp:cNvPr id="0" name=""/>
        <dsp:cNvSpPr/>
      </dsp:nvSpPr>
      <dsp:spPr>
        <a:xfrm>
          <a:off x="0" y="4500337"/>
          <a:ext cx="6117770" cy="87395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sng" kern="1200"/>
            <a:t>This patient is calm and cooperative as long as in separate room from parent</a:t>
          </a:r>
          <a:endParaRPr lang="en-US" sz="2200" kern="1200"/>
        </a:p>
      </dsp:txBody>
      <dsp:txXfrm>
        <a:off x="42663" y="4543000"/>
        <a:ext cx="6032444" cy="788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D4B54-F161-4EE4-8BD5-D1761460FEFE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Need for inpatient care?</a:t>
          </a:r>
        </a:p>
      </dsp:txBody>
      <dsp:txXfrm>
        <a:off x="0" y="39687"/>
        <a:ext cx="3286125" cy="1971675"/>
      </dsp:txXfrm>
    </dsp:sp>
    <dsp:sp modelId="{4B5389B8-EA6B-460C-8F15-7CCC0B95A9A9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Safety for discharge home?</a:t>
          </a:r>
        </a:p>
      </dsp:txBody>
      <dsp:txXfrm>
        <a:off x="3614737" y="39687"/>
        <a:ext cx="3286125" cy="1971675"/>
      </dsp:txXfrm>
    </dsp:sp>
    <dsp:sp modelId="{827B368F-ED7A-4543-A96B-8C278614BD3F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Who will be responsible for next steps in MH care?</a:t>
          </a:r>
        </a:p>
      </dsp:txBody>
      <dsp:txXfrm>
        <a:off x="7229475" y="39687"/>
        <a:ext cx="3286125" cy="1971675"/>
      </dsp:txXfrm>
    </dsp:sp>
    <dsp:sp modelId="{309822FD-CDAC-4F01-9810-BD544CBCB4A0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Who will ensure follow up happens?</a:t>
          </a:r>
        </a:p>
      </dsp:txBody>
      <dsp:txXfrm>
        <a:off x="1807368" y="2339975"/>
        <a:ext cx="3286125" cy="1971675"/>
      </dsp:txXfrm>
    </dsp:sp>
    <dsp:sp modelId="{F102234E-BAA7-4E0A-8686-C04127F1E0B2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Other?</a:t>
          </a:r>
        </a:p>
      </dsp:txBody>
      <dsp:txXfrm>
        <a:off x="5422106" y="2339975"/>
        <a:ext cx="3286125" cy="1971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AE4E9-B803-49A2-8539-3BF5944A8335}">
      <dsp:nvSpPr>
        <dsp:cNvPr id="0" name=""/>
        <dsp:cNvSpPr/>
      </dsp:nvSpPr>
      <dsp:spPr>
        <a:xfrm>
          <a:off x="0" y="41759"/>
          <a:ext cx="6710922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u="sng" kern="1200"/>
            <a:t>2 patients held for &gt; 24 hours</a:t>
          </a:r>
          <a:endParaRPr lang="en-US" sz="2500" kern="1200"/>
        </a:p>
      </dsp:txBody>
      <dsp:txXfrm>
        <a:off x="29271" y="71030"/>
        <a:ext cx="6652380" cy="541083"/>
      </dsp:txXfrm>
    </dsp:sp>
    <dsp:sp modelId="{E8C34254-48AE-47CF-B413-1072DFE2A4D0}">
      <dsp:nvSpPr>
        <dsp:cNvPr id="0" name=""/>
        <dsp:cNvSpPr/>
      </dsp:nvSpPr>
      <dsp:spPr>
        <a:xfrm>
          <a:off x="0" y="641384"/>
          <a:ext cx="6710922" cy="181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072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i="1" kern="1200" dirty="0"/>
            <a:t>14yo non-verbal youth with ASD who has been intermittently aggressive with mother, required IM medication on arrival, pacing and easily agitated, Parents present but afraid to take him home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i="1" kern="1200" dirty="0"/>
            <a:t>16yo s/p serious ingestion awaiting medical clearance for psychiatric admission, family angry at this 3</a:t>
          </a:r>
          <a:r>
            <a:rPr lang="en-US" sz="2000" i="1" kern="1200" baseline="30000" dirty="0"/>
            <a:t>rd</a:t>
          </a:r>
          <a:r>
            <a:rPr lang="en-US" sz="2000" i="1" kern="1200" dirty="0"/>
            <a:t> attempt</a:t>
          </a:r>
          <a:endParaRPr lang="en-US" sz="2000" kern="1200" dirty="0"/>
        </a:p>
      </dsp:txBody>
      <dsp:txXfrm>
        <a:off x="0" y="641384"/>
        <a:ext cx="6710922" cy="1811250"/>
      </dsp:txXfrm>
    </dsp:sp>
    <dsp:sp modelId="{C7D86D5B-28D0-48AA-BB36-3E32E91F1764}">
      <dsp:nvSpPr>
        <dsp:cNvPr id="0" name=""/>
        <dsp:cNvSpPr/>
      </dsp:nvSpPr>
      <dsp:spPr>
        <a:xfrm>
          <a:off x="0" y="2539712"/>
          <a:ext cx="6710922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u="sng" kern="1200" dirty="0"/>
            <a:t>2 additional patients arrived this morning</a:t>
          </a:r>
          <a:endParaRPr lang="en-US" sz="2500" kern="1200" dirty="0"/>
        </a:p>
      </dsp:txBody>
      <dsp:txXfrm>
        <a:off x="29271" y="2568983"/>
        <a:ext cx="6652380" cy="541083"/>
      </dsp:txXfrm>
    </dsp:sp>
    <dsp:sp modelId="{5A3793E3-1D8D-4C25-BA95-828BC58AFCA3}">
      <dsp:nvSpPr>
        <dsp:cNvPr id="0" name=""/>
        <dsp:cNvSpPr/>
      </dsp:nvSpPr>
      <dsp:spPr>
        <a:xfrm>
          <a:off x="0" y="3052259"/>
          <a:ext cx="6710922" cy="152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072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i="1" kern="1200"/>
            <a:t>9yo with low IQ and disruptive behavior sent for 3</a:t>
          </a:r>
          <a:r>
            <a:rPr lang="en-US" sz="2000" i="1" kern="1200" baseline="30000"/>
            <a:t>rd</a:t>
          </a:r>
          <a:r>
            <a:rPr lang="en-US" sz="2000" i="1" kern="1200"/>
            <a:t> time this month from foster home, foster parents have left the ED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i="1" kern="1200"/>
            <a:t>13yo with chronic self harm (cutting) who burned arm (2</a:t>
          </a:r>
          <a:r>
            <a:rPr lang="en-US" sz="2000" i="1" kern="1200" baseline="30000"/>
            <a:t>nd</a:t>
          </a:r>
          <a:r>
            <a:rPr lang="en-US" sz="2000" i="1" kern="1200"/>
            <a:t> degree burn) during argument with bf</a:t>
          </a:r>
          <a:endParaRPr lang="en-US" sz="2000" kern="1200"/>
        </a:p>
      </dsp:txBody>
      <dsp:txXfrm>
        <a:off x="0" y="3052259"/>
        <a:ext cx="6710922" cy="1526625"/>
      </dsp:txXfrm>
    </dsp:sp>
    <dsp:sp modelId="{2395663D-4C93-4660-88F7-E3CA0CD6044D}">
      <dsp:nvSpPr>
        <dsp:cNvPr id="0" name=""/>
        <dsp:cNvSpPr/>
      </dsp:nvSpPr>
      <dsp:spPr>
        <a:xfrm>
          <a:off x="0" y="4578884"/>
          <a:ext cx="6710922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u="sng" kern="1200"/>
            <a:t>Plus the patient discussed in Case 1 </a:t>
          </a:r>
          <a:endParaRPr lang="en-US" sz="2500" kern="1200"/>
        </a:p>
      </dsp:txBody>
      <dsp:txXfrm>
        <a:off x="29271" y="4608155"/>
        <a:ext cx="6652380" cy="5410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235A8-7554-45CC-AF2B-AF282356A8DD}">
      <dsp:nvSpPr>
        <dsp:cNvPr id="0" name=""/>
        <dsp:cNvSpPr/>
      </dsp:nvSpPr>
      <dsp:spPr>
        <a:xfrm>
          <a:off x="0" y="40290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Need for inpatient care?</a:t>
          </a:r>
        </a:p>
      </dsp:txBody>
      <dsp:txXfrm>
        <a:off x="0" y="40290"/>
        <a:ext cx="3286125" cy="1971675"/>
      </dsp:txXfrm>
    </dsp:sp>
    <dsp:sp modelId="{A80A4ED4-177D-45D9-9B28-EB580F67793B}">
      <dsp:nvSpPr>
        <dsp:cNvPr id="0" name=""/>
        <dsp:cNvSpPr/>
      </dsp:nvSpPr>
      <dsp:spPr>
        <a:xfrm>
          <a:off x="3614737" y="40290"/>
          <a:ext cx="3286125" cy="1971675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Safety for discharge home?</a:t>
          </a:r>
        </a:p>
      </dsp:txBody>
      <dsp:txXfrm>
        <a:off x="3614737" y="40290"/>
        <a:ext cx="3286125" cy="1971675"/>
      </dsp:txXfrm>
    </dsp:sp>
    <dsp:sp modelId="{6D71CF65-C597-4203-A500-B45C22F029C8}">
      <dsp:nvSpPr>
        <dsp:cNvPr id="0" name=""/>
        <dsp:cNvSpPr/>
      </dsp:nvSpPr>
      <dsp:spPr>
        <a:xfrm>
          <a:off x="7229475" y="40290"/>
          <a:ext cx="3286125" cy="1971675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Who will be responsible for reconnecting to MH care?</a:t>
          </a:r>
        </a:p>
      </dsp:txBody>
      <dsp:txXfrm>
        <a:off x="7229475" y="40290"/>
        <a:ext cx="3286125" cy="1971675"/>
      </dsp:txXfrm>
    </dsp:sp>
    <dsp:sp modelId="{333113BD-8B1B-40B6-8B50-25CFAFB5DC85}">
      <dsp:nvSpPr>
        <dsp:cNvPr id="0" name=""/>
        <dsp:cNvSpPr/>
      </dsp:nvSpPr>
      <dsp:spPr>
        <a:xfrm>
          <a:off x="0" y="2340578"/>
          <a:ext cx="3286125" cy="1971675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Will outpatient care setting accept back? </a:t>
          </a:r>
        </a:p>
      </dsp:txBody>
      <dsp:txXfrm>
        <a:off x="0" y="2340578"/>
        <a:ext cx="3286125" cy="1971675"/>
      </dsp:txXfrm>
    </dsp:sp>
    <dsp:sp modelId="{88DD3CEE-BAC6-4674-944F-BCE097075D40}">
      <dsp:nvSpPr>
        <dsp:cNvPr id="0" name=""/>
        <dsp:cNvSpPr/>
      </dsp:nvSpPr>
      <dsp:spPr>
        <a:xfrm>
          <a:off x="3614737" y="2340578"/>
          <a:ext cx="3286125" cy="1971675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Identifying a support system for youth and family? </a:t>
          </a:r>
        </a:p>
      </dsp:txBody>
      <dsp:txXfrm>
        <a:off x="3614737" y="2340578"/>
        <a:ext cx="3286125" cy="1971675"/>
      </dsp:txXfrm>
    </dsp:sp>
    <dsp:sp modelId="{0225E8BA-C294-4E05-9C53-6C5A69795500}">
      <dsp:nvSpPr>
        <dsp:cNvPr id="0" name=""/>
        <dsp:cNvSpPr/>
      </dsp:nvSpPr>
      <dsp:spPr>
        <a:xfrm>
          <a:off x="7229475" y="2340578"/>
          <a:ext cx="3286125" cy="197167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Other?</a:t>
          </a:r>
        </a:p>
      </dsp:txBody>
      <dsp:txXfrm>
        <a:off x="7229475" y="2340578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D61FC-3230-4D84-BB64-D56BF0180F6D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62F7F-4472-4887-AA6B-FC72F455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7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"What is the first word or emotion that comes to mind when you think about sending a patient to the emergency department"
https://www.polleverywhere.com/free_text_polls/8lj9mL7dY9fmMboApsrML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2F7F-4472-4887-AA6B-FC72F4557E66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274A5-D0B4-45BE-A3F2-F73F9F6DD73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5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2AE78-DD34-4D73-92B0-5E1BD8DE9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34683-0BC1-4E69-B999-4CCE3E74F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BCBDA-24C8-4105-A57E-6E322402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1A5-294F-43C4-902E-2BEEC65B950D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B1A5A-F6E7-4E01-8424-330C3335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4CAA6-9861-48DC-944B-909E1C5C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3C74-D5A4-4A2D-BDFD-FEC128B3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2A4EF-9581-4F27-893F-1628EFB2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9E955-3B70-4B63-8237-AB280C34A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7B4A9-CADD-4FE1-BD48-1F2F426F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1A5-294F-43C4-902E-2BEEC65B950D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D0912-80BB-4351-8877-E2402AE0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7A8AC-E51E-4616-AE17-AD02D8D1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3C74-D5A4-4A2D-BDFD-FEC128B3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7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70B2CF-D099-40F1-AEB1-FFF413B54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F534F-EC75-4A62-BC63-EBE085F58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B2CE7-2ABF-4B86-B337-26EEE8DA1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1A5-294F-43C4-902E-2BEEC65B950D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E262B-2EBC-44C7-9A90-81D8F059B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6FBAA-3F9F-4CAB-9A3B-A15017A5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3C74-D5A4-4A2D-BDFD-FEC128B3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3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3EA5-BDDC-43A3-9A9E-6996957E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0DB37-E694-4CDF-A9CE-9E593EDC3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F5E40-720E-4964-94BE-F4A1C9DE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1A5-294F-43C4-902E-2BEEC65B950D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BCCD3-24DB-4153-AAC8-40009238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2CDF0-70DA-432E-93D3-9BB94003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3C74-D5A4-4A2D-BDFD-FEC128B3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7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0E947-52B4-4356-B2E4-0287AA0C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8C53A-23C3-4600-9CCF-12315B4EB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37D29-A293-4B4B-A4F0-C78481532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1A5-294F-43C4-902E-2BEEC65B950D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DE0E7-D492-4276-A776-E5178AE39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88144-EFDC-490A-A662-A65C76D6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3C74-D5A4-4A2D-BDFD-FEC128B3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0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6B7B-4BB3-442C-94C5-DA69052B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0F10D-C562-4674-82E6-230064F6B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25D49-1D28-41CD-BA96-1AC827E6E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62058-EEE2-4ADD-BFFB-8F19488C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1A5-294F-43C4-902E-2BEEC65B950D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CDFF7-7007-4354-ACDE-48ECDA586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64897-4734-4F42-AF45-C0A4D961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3C74-D5A4-4A2D-BDFD-FEC128B3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8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157F7-B3C9-477A-92EB-AB9B02CA5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81014-749C-49AD-969E-B755E929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F327E-2C53-4EA3-B6A5-04E2E4FEC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097921-2F2B-40A4-90A1-DBBB5FADA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6ED2AD-2D87-4FA4-B63C-DFB92A356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B72A23-7635-43AA-B80D-9F87AF51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1A5-294F-43C4-902E-2BEEC65B950D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81C13-4137-446E-AE6D-EB4B91FF7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5A74F5-E8C3-4827-BBD2-A16181C0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3C74-D5A4-4A2D-BDFD-FEC128B3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5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B05FA-078E-4A20-8702-760B62B0E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5F21C-1612-4D29-BFA4-B097ADC0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1A5-294F-43C4-902E-2BEEC65B950D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611E4-3019-4C5D-8B00-88C7E55E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BD541-27EF-4EE0-8083-CBF801AA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3C74-D5A4-4A2D-BDFD-FEC128B3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FE8024-16BA-4D6C-B904-5A0092451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1A5-294F-43C4-902E-2BEEC65B950D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05F69-D9B0-4C89-9179-C9362B25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15E4C-BF0E-40C9-9D5C-3C34DA0B5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3C74-D5A4-4A2D-BDFD-FEC128B3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1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AD0F-197D-4E68-83D8-236F9229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860F3-7B80-4AFD-95FD-392490B5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D3AEE-3776-49F9-AC32-115523290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0D389-2A1C-4A9A-8771-DCA9A61F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1A5-294F-43C4-902E-2BEEC65B950D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94C19-E1BF-448D-814C-E1FB8C78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5CDBF-EA3F-4B96-87DE-597A09CC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3C74-D5A4-4A2D-BDFD-FEC128B3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A209C-3DA9-41AD-AFA8-9F2C63D71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7C94FF-4806-47A2-9778-CB3CCDE3B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99395-9E92-49BF-8D25-C5D69EA25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CD7C9-D030-44DA-86AC-79E3277CA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1A5-294F-43C4-902E-2BEEC65B950D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4B124-577A-48C5-84A7-996E5842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87B28-2CC4-4C91-AA33-80A52ED6B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3C74-D5A4-4A2D-BDFD-FEC128B3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7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C8B81-FB47-4CA7-B408-216745C0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3107B-645C-449B-9A11-DD1F77E6F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C4B5F-1432-4996-846A-921D6A0D6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1A5-294F-43C4-902E-2BEEC65B950D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178F7-766F-443A-86A3-CB3F43FD9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0FD2E-353D-49AC-90F0-6D43F0D9B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C3C74-D5A4-4A2D-BDFD-FEC128B3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1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mdbhipp.org/covid-19-resource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4C514-3596-4F62-A345-62DDC95F9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74819"/>
            <a:ext cx="4826795" cy="2858363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Friday Night in the Emergency Department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56D5A-0B4E-471B-8BB4-76B278DD8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4414180"/>
            <a:ext cx="4830283" cy="1594507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Making sense of Mental Health Crises in ED settings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sz="2600" dirty="0">
                <a:solidFill>
                  <a:schemeClr val="bg1"/>
                </a:solidFill>
              </a:rPr>
              <a:t>Maryland Behavioral Health Integration in Pediatric Primary Care (MD BHIPP)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9E36AB-F4E4-401F-B3F1-1BD378512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6" r="24961"/>
          <a:stretch/>
        </p:blipFill>
        <p:spPr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43" name="Freeform: Shape 47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4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B4E3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5EE7F-8211-4AA9-978E-072B486B5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Setting the stage: any given Friday, 3pm…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38150-B2B1-49E3-89B3-11E68AFB6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49" r="2" b="8182"/>
          <a:stretch/>
        </p:blipFill>
        <p:spPr>
          <a:xfrm>
            <a:off x="524256" y="2781092"/>
            <a:ext cx="6196083" cy="3581822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1DBBB-25DB-4486-9666-502F252C3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3" y="1115617"/>
            <a:ext cx="4281890" cy="5790150"/>
          </a:xfrm>
        </p:spPr>
        <p:txBody>
          <a:bodyPr anchor="ctr"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ED is hectic</a:t>
            </a:r>
          </a:p>
          <a:p>
            <a:pPr lvl="1"/>
            <a:r>
              <a:rPr lang="en-US" sz="2600" dirty="0">
                <a:solidFill>
                  <a:srgbClr val="FFFFFF"/>
                </a:solidFill>
              </a:rPr>
              <a:t>Schools are open again</a:t>
            </a:r>
          </a:p>
          <a:p>
            <a:pPr lvl="1"/>
            <a:r>
              <a:rPr lang="en-US" sz="2600" dirty="0">
                <a:solidFill>
                  <a:srgbClr val="FFFFFF"/>
                </a:solidFill>
              </a:rPr>
              <a:t>Flu, RSV is on the rise</a:t>
            </a:r>
          </a:p>
          <a:p>
            <a:pPr lvl="1"/>
            <a:r>
              <a:rPr lang="en-US" sz="2600" dirty="0">
                <a:solidFill>
                  <a:srgbClr val="FFFFFF"/>
                </a:solidFill>
              </a:rPr>
              <a:t>Falls, lacerations, MVCs and other acute issues are in full swing</a:t>
            </a:r>
          </a:p>
          <a:p>
            <a:r>
              <a:rPr lang="en-US" sz="2600" dirty="0">
                <a:solidFill>
                  <a:srgbClr val="FFFFFF"/>
                </a:solidFill>
              </a:rPr>
              <a:t>There are 2 dedicated behavioral health rooms</a:t>
            </a:r>
          </a:p>
          <a:p>
            <a:r>
              <a:rPr lang="en-US" sz="2600" dirty="0">
                <a:solidFill>
                  <a:srgbClr val="FFFFFF"/>
                </a:solidFill>
              </a:rPr>
              <a:t>There is 1 dedicated mental health clinician 9-5p, M-F</a:t>
            </a:r>
          </a:p>
          <a:p>
            <a:r>
              <a:rPr lang="en-US" sz="2600" dirty="0">
                <a:solidFill>
                  <a:srgbClr val="FFFFFF"/>
                </a:solidFill>
              </a:rPr>
              <a:t>There is no inpatient or outpatient specific mental health programming at this setting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88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D3E3A-1C2C-4A96-BE97-153979FE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Case 1…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C779B-3088-43EC-B4B6-FF916A898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410" y="704088"/>
            <a:ext cx="5135293" cy="5248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dirty="0"/>
              <a:t>Patient is a 15-year-old cis-gender male, prior </a:t>
            </a:r>
            <a:r>
              <a:rPr lang="en-US" sz="1700" dirty="0" err="1"/>
              <a:t>dxs</a:t>
            </a:r>
            <a:r>
              <a:rPr lang="en-US" sz="1700" dirty="0"/>
              <a:t> of ADHD, ODD</a:t>
            </a:r>
          </a:p>
          <a:p>
            <a:pPr marL="0" indent="0">
              <a:buNone/>
            </a:pPr>
            <a:endParaRPr lang="en-US" sz="1700" dirty="0"/>
          </a:p>
          <a:p>
            <a:pPr lvl="1"/>
            <a:r>
              <a:rPr lang="en-US" sz="1700" dirty="0"/>
              <a:t>Father died at age 4, lives with  mother and 3 younger half sibs. </a:t>
            </a:r>
          </a:p>
          <a:p>
            <a:pPr lvl="1"/>
            <a:r>
              <a:rPr lang="en-US" sz="1700" dirty="0"/>
              <a:t>Has not been attending school and is smoking marijuana daily. </a:t>
            </a:r>
          </a:p>
          <a:p>
            <a:pPr lvl="1"/>
            <a:r>
              <a:rPr lang="en-US" sz="1700" dirty="0"/>
              <a:t>Sneaks out during the night, argues with mother, mutual verbal escalation </a:t>
            </a:r>
          </a:p>
          <a:p>
            <a:pPr lvl="1"/>
            <a:r>
              <a:rPr lang="en-US" sz="1700" dirty="0"/>
              <a:t>Mother has personal hx of MDD</a:t>
            </a:r>
          </a:p>
          <a:p>
            <a:pPr lvl="1"/>
            <a:r>
              <a:rPr lang="en-US" sz="1700" dirty="0"/>
              <a:t>Prior hx of in-home therapy services, prior hx of stimulant prescription, none currently, family fell out of care over a year ago</a:t>
            </a:r>
          </a:p>
          <a:p>
            <a:pPr lvl="1"/>
            <a:r>
              <a:rPr lang="en-US" sz="1700" dirty="0"/>
              <a:t>Telehealth visit with PCP, mother requests restarting stimulant, during call, provider witnessing a physical and verbal altercation between </a:t>
            </a:r>
            <a:r>
              <a:rPr lang="en-US" sz="1700" dirty="0" err="1"/>
              <a:t>pt</a:t>
            </a:r>
            <a:r>
              <a:rPr lang="en-US" sz="1700" dirty="0"/>
              <a:t> and mother leading PCP to call for an emergency petition 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6105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1D655-5719-4C58-A5D2-9020CD618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Invite PCC’s views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596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898EA-7090-4E06-87DF-16B320D7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365126"/>
            <a:ext cx="5962784" cy="734332"/>
          </a:xfrm>
        </p:spPr>
        <p:txBody>
          <a:bodyPr>
            <a:normAutofit fontScale="90000"/>
          </a:bodyPr>
          <a:lstStyle/>
          <a:p>
            <a:r>
              <a:rPr lang="en-US" dirty="0"/>
              <a:t>Also Happening in the ED…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68A2E-410A-47D2-8732-62D6DB985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BE22B925-016C-4400-9E05-4779329DA7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509681"/>
              </p:ext>
            </p:extLst>
          </p:nvPr>
        </p:nvGraphicFramePr>
        <p:xfrm>
          <a:off x="283030" y="1099458"/>
          <a:ext cx="6117770" cy="5508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3994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40E3F-6510-4801-B0F5-440A4F433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Invite ED provider views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462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EC6FD-9CA2-4123-8CCE-D6C82E80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118" y="238415"/>
            <a:ext cx="10515600" cy="708352"/>
          </a:xfrm>
        </p:spPr>
        <p:txBody>
          <a:bodyPr/>
          <a:lstStyle/>
          <a:p>
            <a:r>
              <a:rPr lang="en-US" sz="4400" b="1" i="1" dirty="0"/>
              <a:t>Identify Overlaps/Shared Issues and Concerns</a:t>
            </a:r>
            <a:endParaRPr lang="en-US" b="1" i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2A0DD1-2008-41B1-89BF-2771662EC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142484"/>
              </p:ext>
            </p:extLst>
          </p:nvPr>
        </p:nvGraphicFramePr>
        <p:xfrm>
          <a:off x="-419449" y="706030"/>
          <a:ext cx="11929340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D4D0D23-A87C-441D-8913-783E1F60C471}"/>
              </a:ext>
            </a:extLst>
          </p:cNvPr>
          <p:cNvSpPr txBox="1"/>
          <p:nvPr/>
        </p:nvSpPr>
        <p:spPr>
          <a:xfrm>
            <a:off x="5620686" y="2853505"/>
            <a:ext cx="2512756" cy="2585323"/>
          </a:xfrm>
          <a:custGeom>
            <a:avLst/>
            <a:gdLst>
              <a:gd name="connsiteX0" fmla="*/ 0 w 2512756"/>
              <a:gd name="connsiteY0" fmla="*/ 0 h 2585323"/>
              <a:gd name="connsiteX1" fmla="*/ 477424 w 2512756"/>
              <a:gd name="connsiteY1" fmla="*/ 0 h 2585323"/>
              <a:gd name="connsiteX2" fmla="*/ 954847 w 2512756"/>
              <a:gd name="connsiteY2" fmla="*/ 0 h 2585323"/>
              <a:gd name="connsiteX3" fmla="*/ 1482526 w 2512756"/>
              <a:gd name="connsiteY3" fmla="*/ 0 h 2585323"/>
              <a:gd name="connsiteX4" fmla="*/ 2010205 w 2512756"/>
              <a:gd name="connsiteY4" fmla="*/ 0 h 2585323"/>
              <a:gd name="connsiteX5" fmla="*/ 2512756 w 2512756"/>
              <a:gd name="connsiteY5" fmla="*/ 0 h 2585323"/>
              <a:gd name="connsiteX6" fmla="*/ 2512756 w 2512756"/>
              <a:gd name="connsiteY6" fmla="*/ 439505 h 2585323"/>
              <a:gd name="connsiteX7" fmla="*/ 2512756 w 2512756"/>
              <a:gd name="connsiteY7" fmla="*/ 904863 h 2585323"/>
              <a:gd name="connsiteX8" fmla="*/ 2512756 w 2512756"/>
              <a:gd name="connsiteY8" fmla="*/ 1473634 h 2585323"/>
              <a:gd name="connsiteX9" fmla="*/ 2512756 w 2512756"/>
              <a:gd name="connsiteY9" fmla="*/ 2042405 h 2585323"/>
              <a:gd name="connsiteX10" fmla="*/ 2512756 w 2512756"/>
              <a:gd name="connsiteY10" fmla="*/ 2585323 h 2585323"/>
              <a:gd name="connsiteX11" fmla="*/ 1959950 w 2512756"/>
              <a:gd name="connsiteY11" fmla="*/ 2585323 h 2585323"/>
              <a:gd name="connsiteX12" fmla="*/ 1507654 w 2512756"/>
              <a:gd name="connsiteY12" fmla="*/ 2585323 h 2585323"/>
              <a:gd name="connsiteX13" fmla="*/ 1055358 w 2512756"/>
              <a:gd name="connsiteY13" fmla="*/ 2585323 h 2585323"/>
              <a:gd name="connsiteX14" fmla="*/ 577934 w 2512756"/>
              <a:gd name="connsiteY14" fmla="*/ 2585323 h 2585323"/>
              <a:gd name="connsiteX15" fmla="*/ 0 w 2512756"/>
              <a:gd name="connsiteY15" fmla="*/ 2585323 h 2585323"/>
              <a:gd name="connsiteX16" fmla="*/ 0 w 2512756"/>
              <a:gd name="connsiteY16" fmla="*/ 2016552 h 2585323"/>
              <a:gd name="connsiteX17" fmla="*/ 0 w 2512756"/>
              <a:gd name="connsiteY17" fmla="*/ 1499487 h 2585323"/>
              <a:gd name="connsiteX18" fmla="*/ 0 w 2512756"/>
              <a:gd name="connsiteY18" fmla="*/ 1059982 h 2585323"/>
              <a:gd name="connsiteX19" fmla="*/ 0 w 2512756"/>
              <a:gd name="connsiteY19" fmla="*/ 517065 h 2585323"/>
              <a:gd name="connsiteX20" fmla="*/ 0 w 2512756"/>
              <a:gd name="connsiteY20" fmla="*/ 0 h 258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12756" h="2585323" extrusionOk="0">
                <a:moveTo>
                  <a:pt x="0" y="0"/>
                </a:moveTo>
                <a:cubicBezTo>
                  <a:pt x="145442" y="-53192"/>
                  <a:pt x="246613" y="27450"/>
                  <a:pt x="477424" y="0"/>
                </a:cubicBezTo>
                <a:cubicBezTo>
                  <a:pt x="708235" y="-27450"/>
                  <a:pt x="792932" y="2396"/>
                  <a:pt x="954847" y="0"/>
                </a:cubicBezTo>
                <a:cubicBezTo>
                  <a:pt x="1116762" y="-2396"/>
                  <a:pt x="1365474" y="22460"/>
                  <a:pt x="1482526" y="0"/>
                </a:cubicBezTo>
                <a:cubicBezTo>
                  <a:pt x="1599578" y="-22460"/>
                  <a:pt x="1884035" y="25066"/>
                  <a:pt x="2010205" y="0"/>
                </a:cubicBezTo>
                <a:cubicBezTo>
                  <a:pt x="2136375" y="-25066"/>
                  <a:pt x="2339246" y="53994"/>
                  <a:pt x="2512756" y="0"/>
                </a:cubicBezTo>
                <a:cubicBezTo>
                  <a:pt x="2560453" y="131504"/>
                  <a:pt x="2474855" y="231058"/>
                  <a:pt x="2512756" y="439505"/>
                </a:cubicBezTo>
                <a:cubicBezTo>
                  <a:pt x="2550657" y="647952"/>
                  <a:pt x="2463507" y="768400"/>
                  <a:pt x="2512756" y="904863"/>
                </a:cubicBezTo>
                <a:cubicBezTo>
                  <a:pt x="2562005" y="1041326"/>
                  <a:pt x="2494452" y="1322528"/>
                  <a:pt x="2512756" y="1473634"/>
                </a:cubicBezTo>
                <a:cubicBezTo>
                  <a:pt x="2531060" y="1624740"/>
                  <a:pt x="2457849" y="1827305"/>
                  <a:pt x="2512756" y="2042405"/>
                </a:cubicBezTo>
                <a:cubicBezTo>
                  <a:pt x="2567663" y="2257505"/>
                  <a:pt x="2511159" y="2464420"/>
                  <a:pt x="2512756" y="2585323"/>
                </a:cubicBezTo>
                <a:cubicBezTo>
                  <a:pt x="2288228" y="2638940"/>
                  <a:pt x="2175896" y="2544161"/>
                  <a:pt x="1959950" y="2585323"/>
                </a:cubicBezTo>
                <a:cubicBezTo>
                  <a:pt x="1744004" y="2626485"/>
                  <a:pt x="1599525" y="2585050"/>
                  <a:pt x="1507654" y="2585323"/>
                </a:cubicBezTo>
                <a:cubicBezTo>
                  <a:pt x="1415783" y="2585596"/>
                  <a:pt x="1229910" y="2537278"/>
                  <a:pt x="1055358" y="2585323"/>
                </a:cubicBezTo>
                <a:cubicBezTo>
                  <a:pt x="880806" y="2633368"/>
                  <a:pt x="808630" y="2566335"/>
                  <a:pt x="577934" y="2585323"/>
                </a:cubicBezTo>
                <a:cubicBezTo>
                  <a:pt x="347238" y="2604311"/>
                  <a:pt x="233829" y="2534357"/>
                  <a:pt x="0" y="2585323"/>
                </a:cubicBezTo>
                <a:cubicBezTo>
                  <a:pt x="-51594" y="2385230"/>
                  <a:pt x="57280" y="2209705"/>
                  <a:pt x="0" y="2016552"/>
                </a:cubicBezTo>
                <a:cubicBezTo>
                  <a:pt x="-57280" y="1823399"/>
                  <a:pt x="58562" y="1622911"/>
                  <a:pt x="0" y="1499487"/>
                </a:cubicBezTo>
                <a:cubicBezTo>
                  <a:pt x="-58562" y="1376064"/>
                  <a:pt x="3034" y="1259562"/>
                  <a:pt x="0" y="1059982"/>
                </a:cubicBezTo>
                <a:cubicBezTo>
                  <a:pt x="-3034" y="860403"/>
                  <a:pt x="29773" y="716518"/>
                  <a:pt x="0" y="517065"/>
                </a:cubicBezTo>
                <a:cubicBezTo>
                  <a:pt x="-29773" y="317612"/>
                  <a:pt x="2683" y="23369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xmlns="" sd="11514087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Support for difficulty of tele-visit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Identify what PCP needs going forward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Clarify role of stimulant vs other services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Clarify sequencing of interventions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9F0BC-C09C-4FC8-9C4B-5650B2029341}"/>
              </a:ext>
            </a:extLst>
          </p:cNvPr>
          <p:cNvSpPr txBox="1"/>
          <p:nvPr/>
        </p:nvSpPr>
        <p:spPr>
          <a:xfrm>
            <a:off x="372342" y="2803381"/>
            <a:ext cx="2253673" cy="2308324"/>
          </a:xfrm>
          <a:custGeom>
            <a:avLst/>
            <a:gdLst>
              <a:gd name="connsiteX0" fmla="*/ 0 w 2253673"/>
              <a:gd name="connsiteY0" fmla="*/ 0 h 2308324"/>
              <a:gd name="connsiteX1" fmla="*/ 585955 w 2253673"/>
              <a:gd name="connsiteY1" fmla="*/ 0 h 2308324"/>
              <a:gd name="connsiteX2" fmla="*/ 1171910 w 2253673"/>
              <a:gd name="connsiteY2" fmla="*/ 0 h 2308324"/>
              <a:gd name="connsiteX3" fmla="*/ 1757865 w 2253673"/>
              <a:gd name="connsiteY3" fmla="*/ 0 h 2308324"/>
              <a:gd name="connsiteX4" fmla="*/ 2253673 w 2253673"/>
              <a:gd name="connsiteY4" fmla="*/ 0 h 2308324"/>
              <a:gd name="connsiteX5" fmla="*/ 2253673 w 2253673"/>
              <a:gd name="connsiteY5" fmla="*/ 553998 h 2308324"/>
              <a:gd name="connsiteX6" fmla="*/ 2253673 w 2253673"/>
              <a:gd name="connsiteY6" fmla="*/ 1084912 h 2308324"/>
              <a:gd name="connsiteX7" fmla="*/ 2253673 w 2253673"/>
              <a:gd name="connsiteY7" fmla="*/ 1661993 h 2308324"/>
              <a:gd name="connsiteX8" fmla="*/ 2253673 w 2253673"/>
              <a:gd name="connsiteY8" fmla="*/ 2308324 h 2308324"/>
              <a:gd name="connsiteX9" fmla="*/ 1735328 w 2253673"/>
              <a:gd name="connsiteY9" fmla="*/ 2308324 h 2308324"/>
              <a:gd name="connsiteX10" fmla="*/ 1239520 w 2253673"/>
              <a:gd name="connsiteY10" fmla="*/ 2308324 h 2308324"/>
              <a:gd name="connsiteX11" fmla="*/ 743712 w 2253673"/>
              <a:gd name="connsiteY11" fmla="*/ 2308324 h 2308324"/>
              <a:gd name="connsiteX12" fmla="*/ 0 w 2253673"/>
              <a:gd name="connsiteY12" fmla="*/ 2308324 h 2308324"/>
              <a:gd name="connsiteX13" fmla="*/ 0 w 2253673"/>
              <a:gd name="connsiteY13" fmla="*/ 1800493 h 2308324"/>
              <a:gd name="connsiteX14" fmla="*/ 0 w 2253673"/>
              <a:gd name="connsiteY14" fmla="*/ 1200328 h 2308324"/>
              <a:gd name="connsiteX15" fmla="*/ 0 w 2253673"/>
              <a:gd name="connsiteY15" fmla="*/ 577081 h 2308324"/>
              <a:gd name="connsiteX16" fmla="*/ 0 w 2253673"/>
              <a:gd name="connsiteY16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3673" h="2308324" extrusionOk="0">
                <a:moveTo>
                  <a:pt x="0" y="0"/>
                </a:moveTo>
                <a:cubicBezTo>
                  <a:pt x="245533" y="-35847"/>
                  <a:pt x="425766" y="28138"/>
                  <a:pt x="585955" y="0"/>
                </a:cubicBezTo>
                <a:cubicBezTo>
                  <a:pt x="746145" y="-28138"/>
                  <a:pt x="1005348" y="33079"/>
                  <a:pt x="1171910" y="0"/>
                </a:cubicBezTo>
                <a:cubicBezTo>
                  <a:pt x="1338473" y="-33079"/>
                  <a:pt x="1630228" y="41641"/>
                  <a:pt x="1757865" y="0"/>
                </a:cubicBezTo>
                <a:cubicBezTo>
                  <a:pt x="1885503" y="-41641"/>
                  <a:pt x="2015037" y="38486"/>
                  <a:pt x="2253673" y="0"/>
                </a:cubicBezTo>
                <a:cubicBezTo>
                  <a:pt x="2279563" y="137280"/>
                  <a:pt x="2197228" y="442422"/>
                  <a:pt x="2253673" y="553998"/>
                </a:cubicBezTo>
                <a:cubicBezTo>
                  <a:pt x="2310118" y="665574"/>
                  <a:pt x="2208195" y="871297"/>
                  <a:pt x="2253673" y="1084912"/>
                </a:cubicBezTo>
                <a:cubicBezTo>
                  <a:pt x="2299151" y="1298527"/>
                  <a:pt x="2220976" y="1405692"/>
                  <a:pt x="2253673" y="1661993"/>
                </a:cubicBezTo>
                <a:cubicBezTo>
                  <a:pt x="2286370" y="1918294"/>
                  <a:pt x="2177052" y="2163369"/>
                  <a:pt x="2253673" y="2308324"/>
                </a:cubicBezTo>
                <a:cubicBezTo>
                  <a:pt x="2013473" y="2310231"/>
                  <a:pt x="1942606" y="2259171"/>
                  <a:pt x="1735328" y="2308324"/>
                </a:cubicBezTo>
                <a:cubicBezTo>
                  <a:pt x="1528051" y="2357477"/>
                  <a:pt x="1457674" y="2298072"/>
                  <a:pt x="1239520" y="2308324"/>
                </a:cubicBezTo>
                <a:cubicBezTo>
                  <a:pt x="1021366" y="2318576"/>
                  <a:pt x="983379" y="2249338"/>
                  <a:pt x="743712" y="2308324"/>
                </a:cubicBezTo>
                <a:cubicBezTo>
                  <a:pt x="504045" y="2367310"/>
                  <a:pt x="167270" y="2307802"/>
                  <a:pt x="0" y="2308324"/>
                </a:cubicBezTo>
                <a:cubicBezTo>
                  <a:pt x="-46587" y="2062072"/>
                  <a:pt x="40445" y="2005040"/>
                  <a:pt x="0" y="1800493"/>
                </a:cubicBezTo>
                <a:cubicBezTo>
                  <a:pt x="-40445" y="1595946"/>
                  <a:pt x="38840" y="1412359"/>
                  <a:pt x="0" y="1200328"/>
                </a:cubicBezTo>
                <a:cubicBezTo>
                  <a:pt x="-38840" y="988297"/>
                  <a:pt x="60806" y="717578"/>
                  <a:pt x="0" y="577081"/>
                </a:cubicBezTo>
                <a:cubicBezTo>
                  <a:pt x="-60806" y="436584"/>
                  <a:pt x="44916" y="28007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xmlns="" sd="22978662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Concern for any other ingestions, intoxications, withdrawal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Any acute psychiatric illness that requires inpatient care?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3206C0-3DF5-4EC8-B168-D73F9965140F}"/>
              </a:ext>
            </a:extLst>
          </p:cNvPr>
          <p:cNvSpPr/>
          <p:nvPr/>
        </p:nvSpPr>
        <p:spPr>
          <a:xfrm>
            <a:off x="9060110" y="1448073"/>
            <a:ext cx="2449781" cy="12458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dirty="0">
                <a:solidFill>
                  <a:schemeClr val="bg1"/>
                </a:solidFill>
              </a:rPr>
              <a:t>Critical Components for Patient/Family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20C4D1-8D12-45D8-8B2D-9D4D62063219}"/>
              </a:ext>
            </a:extLst>
          </p:cNvPr>
          <p:cNvSpPr txBox="1"/>
          <p:nvPr/>
        </p:nvSpPr>
        <p:spPr>
          <a:xfrm>
            <a:off x="8997135" y="2849909"/>
            <a:ext cx="2512756" cy="3139321"/>
          </a:xfrm>
          <a:custGeom>
            <a:avLst/>
            <a:gdLst>
              <a:gd name="connsiteX0" fmla="*/ 0 w 2512756"/>
              <a:gd name="connsiteY0" fmla="*/ 0 h 3139321"/>
              <a:gd name="connsiteX1" fmla="*/ 477424 w 2512756"/>
              <a:gd name="connsiteY1" fmla="*/ 0 h 3139321"/>
              <a:gd name="connsiteX2" fmla="*/ 1030230 w 2512756"/>
              <a:gd name="connsiteY2" fmla="*/ 0 h 3139321"/>
              <a:gd name="connsiteX3" fmla="*/ 1482526 w 2512756"/>
              <a:gd name="connsiteY3" fmla="*/ 0 h 3139321"/>
              <a:gd name="connsiteX4" fmla="*/ 2010205 w 2512756"/>
              <a:gd name="connsiteY4" fmla="*/ 0 h 3139321"/>
              <a:gd name="connsiteX5" fmla="*/ 2512756 w 2512756"/>
              <a:gd name="connsiteY5" fmla="*/ 0 h 3139321"/>
              <a:gd name="connsiteX6" fmla="*/ 2512756 w 2512756"/>
              <a:gd name="connsiteY6" fmla="*/ 523220 h 3139321"/>
              <a:gd name="connsiteX7" fmla="*/ 2512756 w 2512756"/>
              <a:gd name="connsiteY7" fmla="*/ 1109227 h 3139321"/>
              <a:gd name="connsiteX8" fmla="*/ 2512756 w 2512756"/>
              <a:gd name="connsiteY8" fmla="*/ 1538267 h 3139321"/>
              <a:gd name="connsiteX9" fmla="*/ 2512756 w 2512756"/>
              <a:gd name="connsiteY9" fmla="*/ 2061487 h 3139321"/>
              <a:gd name="connsiteX10" fmla="*/ 2512756 w 2512756"/>
              <a:gd name="connsiteY10" fmla="*/ 2647494 h 3139321"/>
              <a:gd name="connsiteX11" fmla="*/ 2512756 w 2512756"/>
              <a:gd name="connsiteY11" fmla="*/ 3139321 h 3139321"/>
              <a:gd name="connsiteX12" fmla="*/ 2010205 w 2512756"/>
              <a:gd name="connsiteY12" fmla="*/ 3139321 h 3139321"/>
              <a:gd name="connsiteX13" fmla="*/ 1507654 w 2512756"/>
              <a:gd name="connsiteY13" fmla="*/ 3139321 h 3139321"/>
              <a:gd name="connsiteX14" fmla="*/ 954847 w 2512756"/>
              <a:gd name="connsiteY14" fmla="*/ 3139321 h 3139321"/>
              <a:gd name="connsiteX15" fmla="*/ 477424 w 2512756"/>
              <a:gd name="connsiteY15" fmla="*/ 3139321 h 3139321"/>
              <a:gd name="connsiteX16" fmla="*/ 0 w 2512756"/>
              <a:gd name="connsiteY16" fmla="*/ 3139321 h 3139321"/>
              <a:gd name="connsiteX17" fmla="*/ 0 w 2512756"/>
              <a:gd name="connsiteY17" fmla="*/ 2616101 h 3139321"/>
              <a:gd name="connsiteX18" fmla="*/ 0 w 2512756"/>
              <a:gd name="connsiteY18" fmla="*/ 2030094 h 3139321"/>
              <a:gd name="connsiteX19" fmla="*/ 0 w 2512756"/>
              <a:gd name="connsiteY19" fmla="*/ 1475481 h 3139321"/>
              <a:gd name="connsiteX20" fmla="*/ 0 w 2512756"/>
              <a:gd name="connsiteY20" fmla="*/ 889474 h 3139321"/>
              <a:gd name="connsiteX21" fmla="*/ 0 w 2512756"/>
              <a:gd name="connsiteY21" fmla="*/ 0 h 313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12756" h="3139321" extrusionOk="0">
                <a:moveTo>
                  <a:pt x="0" y="0"/>
                </a:moveTo>
                <a:cubicBezTo>
                  <a:pt x="127304" y="-38623"/>
                  <a:pt x="262936" y="6065"/>
                  <a:pt x="477424" y="0"/>
                </a:cubicBezTo>
                <a:cubicBezTo>
                  <a:pt x="691912" y="-6065"/>
                  <a:pt x="797756" y="64398"/>
                  <a:pt x="1030230" y="0"/>
                </a:cubicBezTo>
                <a:cubicBezTo>
                  <a:pt x="1262704" y="-64398"/>
                  <a:pt x="1341708" y="34792"/>
                  <a:pt x="1482526" y="0"/>
                </a:cubicBezTo>
                <a:cubicBezTo>
                  <a:pt x="1623344" y="-34792"/>
                  <a:pt x="1821232" y="22908"/>
                  <a:pt x="2010205" y="0"/>
                </a:cubicBezTo>
                <a:cubicBezTo>
                  <a:pt x="2199178" y="-22908"/>
                  <a:pt x="2285742" y="50501"/>
                  <a:pt x="2512756" y="0"/>
                </a:cubicBezTo>
                <a:cubicBezTo>
                  <a:pt x="2515612" y="230844"/>
                  <a:pt x="2502886" y="416350"/>
                  <a:pt x="2512756" y="523220"/>
                </a:cubicBezTo>
                <a:cubicBezTo>
                  <a:pt x="2522626" y="630090"/>
                  <a:pt x="2469352" y="868822"/>
                  <a:pt x="2512756" y="1109227"/>
                </a:cubicBezTo>
                <a:cubicBezTo>
                  <a:pt x="2556160" y="1349632"/>
                  <a:pt x="2466733" y="1338442"/>
                  <a:pt x="2512756" y="1538267"/>
                </a:cubicBezTo>
                <a:cubicBezTo>
                  <a:pt x="2558779" y="1738092"/>
                  <a:pt x="2495362" y="1951557"/>
                  <a:pt x="2512756" y="2061487"/>
                </a:cubicBezTo>
                <a:cubicBezTo>
                  <a:pt x="2530150" y="2171417"/>
                  <a:pt x="2454986" y="2379815"/>
                  <a:pt x="2512756" y="2647494"/>
                </a:cubicBezTo>
                <a:cubicBezTo>
                  <a:pt x="2570526" y="2915173"/>
                  <a:pt x="2492736" y="2952891"/>
                  <a:pt x="2512756" y="3139321"/>
                </a:cubicBezTo>
                <a:cubicBezTo>
                  <a:pt x="2335344" y="3157108"/>
                  <a:pt x="2138802" y="3103374"/>
                  <a:pt x="2010205" y="3139321"/>
                </a:cubicBezTo>
                <a:cubicBezTo>
                  <a:pt x="1881608" y="3175268"/>
                  <a:pt x="1623779" y="3120606"/>
                  <a:pt x="1507654" y="3139321"/>
                </a:cubicBezTo>
                <a:cubicBezTo>
                  <a:pt x="1391529" y="3158036"/>
                  <a:pt x="1096553" y="3109358"/>
                  <a:pt x="954847" y="3139321"/>
                </a:cubicBezTo>
                <a:cubicBezTo>
                  <a:pt x="813141" y="3169284"/>
                  <a:pt x="700902" y="3121760"/>
                  <a:pt x="477424" y="3139321"/>
                </a:cubicBezTo>
                <a:cubicBezTo>
                  <a:pt x="253946" y="3156882"/>
                  <a:pt x="187944" y="3113474"/>
                  <a:pt x="0" y="3139321"/>
                </a:cubicBezTo>
                <a:cubicBezTo>
                  <a:pt x="-48855" y="3003210"/>
                  <a:pt x="34943" y="2815857"/>
                  <a:pt x="0" y="2616101"/>
                </a:cubicBezTo>
                <a:cubicBezTo>
                  <a:pt x="-34943" y="2416345"/>
                  <a:pt x="47733" y="2322634"/>
                  <a:pt x="0" y="2030094"/>
                </a:cubicBezTo>
                <a:cubicBezTo>
                  <a:pt x="-47733" y="1737554"/>
                  <a:pt x="56768" y="1675861"/>
                  <a:pt x="0" y="1475481"/>
                </a:cubicBezTo>
                <a:cubicBezTo>
                  <a:pt x="-56768" y="1275101"/>
                  <a:pt x="64227" y="1050979"/>
                  <a:pt x="0" y="889474"/>
                </a:cubicBezTo>
                <a:cubicBezTo>
                  <a:pt x="-64227" y="727969"/>
                  <a:pt x="27434" y="255179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xmlns="" sd="26097507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Separate (if possible) in ED initially, with goal of calmer brining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Clarify concerns for each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possible 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Home? Family member’s home?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Clinical resources?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9C03385-41EC-496A-8628-9B7CF52386B7}"/>
              </a:ext>
            </a:extLst>
          </p:cNvPr>
          <p:cNvSpPr/>
          <p:nvPr/>
        </p:nvSpPr>
        <p:spPr>
          <a:xfrm>
            <a:off x="196995" y="1414382"/>
            <a:ext cx="2512756" cy="129139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Critical Components of ED Care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B65D8F8-3696-4FBA-B02A-5159B284E659}"/>
              </a:ext>
            </a:extLst>
          </p:cNvPr>
          <p:cNvSpPr/>
          <p:nvPr/>
        </p:nvSpPr>
        <p:spPr>
          <a:xfrm>
            <a:off x="5570532" y="1408081"/>
            <a:ext cx="2581439" cy="1291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Critical Components for PCC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AE3A75-5305-4551-834E-F99D0EAF7778}"/>
              </a:ext>
            </a:extLst>
          </p:cNvPr>
          <p:cNvSpPr txBox="1"/>
          <p:nvPr/>
        </p:nvSpPr>
        <p:spPr>
          <a:xfrm>
            <a:off x="2997195" y="3819043"/>
            <a:ext cx="2242818" cy="2585323"/>
          </a:xfrm>
          <a:custGeom>
            <a:avLst/>
            <a:gdLst>
              <a:gd name="connsiteX0" fmla="*/ 0 w 2242818"/>
              <a:gd name="connsiteY0" fmla="*/ 0 h 2585323"/>
              <a:gd name="connsiteX1" fmla="*/ 515848 w 2242818"/>
              <a:gd name="connsiteY1" fmla="*/ 0 h 2585323"/>
              <a:gd name="connsiteX2" fmla="*/ 1031696 w 2242818"/>
              <a:gd name="connsiteY2" fmla="*/ 0 h 2585323"/>
              <a:gd name="connsiteX3" fmla="*/ 1525116 w 2242818"/>
              <a:gd name="connsiteY3" fmla="*/ 0 h 2585323"/>
              <a:gd name="connsiteX4" fmla="*/ 2242818 w 2242818"/>
              <a:gd name="connsiteY4" fmla="*/ 0 h 2585323"/>
              <a:gd name="connsiteX5" fmla="*/ 2242818 w 2242818"/>
              <a:gd name="connsiteY5" fmla="*/ 542918 h 2585323"/>
              <a:gd name="connsiteX6" fmla="*/ 2242818 w 2242818"/>
              <a:gd name="connsiteY6" fmla="*/ 1059982 h 2585323"/>
              <a:gd name="connsiteX7" fmla="*/ 2242818 w 2242818"/>
              <a:gd name="connsiteY7" fmla="*/ 1525341 h 2585323"/>
              <a:gd name="connsiteX8" fmla="*/ 2242818 w 2242818"/>
              <a:gd name="connsiteY8" fmla="*/ 2042405 h 2585323"/>
              <a:gd name="connsiteX9" fmla="*/ 2242818 w 2242818"/>
              <a:gd name="connsiteY9" fmla="*/ 2585323 h 2585323"/>
              <a:gd name="connsiteX10" fmla="*/ 1704542 w 2242818"/>
              <a:gd name="connsiteY10" fmla="*/ 2585323 h 2585323"/>
              <a:gd name="connsiteX11" fmla="*/ 1121409 w 2242818"/>
              <a:gd name="connsiteY11" fmla="*/ 2585323 h 2585323"/>
              <a:gd name="connsiteX12" fmla="*/ 605561 w 2242818"/>
              <a:gd name="connsiteY12" fmla="*/ 2585323 h 2585323"/>
              <a:gd name="connsiteX13" fmla="*/ 0 w 2242818"/>
              <a:gd name="connsiteY13" fmla="*/ 2585323 h 2585323"/>
              <a:gd name="connsiteX14" fmla="*/ 0 w 2242818"/>
              <a:gd name="connsiteY14" fmla="*/ 2042405 h 2585323"/>
              <a:gd name="connsiteX15" fmla="*/ 0 w 2242818"/>
              <a:gd name="connsiteY15" fmla="*/ 1602900 h 2585323"/>
              <a:gd name="connsiteX16" fmla="*/ 0 w 2242818"/>
              <a:gd name="connsiteY16" fmla="*/ 1163395 h 2585323"/>
              <a:gd name="connsiteX17" fmla="*/ 0 w 2242818"/>
              <a:gd name="connsiteY17" fmla="*/ 594624 h 2585323"/>
              <a:gd name="connsiteX18" fmla="*/ 0 w 2242818"/>
              <a:gd name="connsiteY18" fmla="*/ 0 h 258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42818" h="2585323" extrusionOk="0">
                <a:moveTo>
                  <a:pt x="0" y="0"/>
                </a:moveTo>
                <a:cubicBezTo>
                  <a:pt x="217726" y="-17794"/>
                  <a:pt x="283918" y="43427"/>
                  <a:pt x="515848" y="0"/>
                </a:cubicBezTo>
                <a:cubicBezTo>
                  <a:pt x="747778" y="-43427"/>
                  <a:pt x="819125" y="50571"/>
                  <a:pt x="1031696" y="0"/>
                </a:cubicBezTo>
                <a:cubicBezTo>
                  <a:pt x="1244267" y="-50571"/>
                  <a:pt x="1325737" y="15295"/>
                  <a:pt x="1525116" y="0"/>
                </a:cubicBezTo>
                <a:cubicBezTo>
                  <a:pt x="1724495" y="-15295"/>
                  <a:pt x="2072102" y="48932"/>
                  <a:pt x="2242818" y="0"/>
                </a:cubicBezTo>
                <a:cubicBezTo>
                  <a:pt x="2261397" y="167084"/>
                  <a:pt x="2239845" y="417811"/>
                  <a:pt x="2242818" y="542918"/>
                </a:cubicBezTo>
                <a:cubicBezTo>
                  <a:pt x="2245791" y="668025"/>
                  <a:pt x="2217939" y="931957"/>
                  <a:pt x="2242818" y="1059982"/>
                </a:cubicBezTo>
                <a:cubicBezTo>
                  <a:pt x="2267697" y="1188007"/>
                  <a:pt x="2193893" y="1360661"/>
                  <a:pt x="2242818" y="1525341"/>
                </a:cubicBezTo>
                <a:cubicBezTo>
                  <a:pt x="2291743" y="1690021"/>
                  <a:pt x="2224730" y="1900560"/>
                  <a:pt x="2242818" y="2042405"/>
                </a:cubicBezTo>
                <a:cubicBezTo>
                  <a:pt x="2260906" y="2184250"/>
                  <a:pt x="2215835" y="2415326"/>
                  <a:pt x="2242818" y="2585323"/>
                </a:cubicBezTo>
                <a:cubicBezTo>
                  <a:pt x="2105212" y="2627053"/>
                  <a:pt x="1843137" y="2537490"/>
                  <a:pt x="1704542" y="2585323"/>
                </a:cubicBezTo>
                <a:cubicBezTo>
                  <a:pt x="1565947" y="2633156"/>
                  <a:pt x="1287709" y="2574024"/>
                  <a:pt x="1121409" y="2585323"/>
                </a:cubicBezTo>
                <a:cubicBezTo>
                  <a:pt x="955109" y="2596622"/>
                  <a:pt x="818592" y="2538075"/>
                  <a:pt x="605561" y="2585323"/>
                </a:cubicBezTo>
                <a:cubicBezTo>
                  <a:pt x="392530" y="2632571"/>
                  <a:pt x="216693" y="2561502"/>
                  <a:pt x="0" y="2585323"/>
                </a:cubicBezTo>
                <a:cubicBezTo>
                  <a:pt x="-1578" y="2430097"/>
                  <a:pt x="35702" y="2305677"/>
                  <a:pt x="0" y="2042405"/>
                </a:cubicBezTo>
                <a:cubicBezTo>
                  <a:pt x="-35702" y="1779133"/>
                  <a:pt x="9016" y="1730215"/>
                  <a:pt x="0" y="1602900"/>
                </a:cubicBezTo>
                <a:cubicBezTo>
                  <a:pt x="-9016" y="1475585"/>
                  <a:pt x="20713" y="1341036"/>
                  <a:pt x="0" y="1163395"/>
                </a:cubicBezTo>
                <a:cubicBezTo>
                  <a:pt x="-20713" y="985754"/>
                  <a:pt x="17531" y="748311"/>
                  <a:pt x="0" y="594624"/>
                </a:cubicBezTo>
                <a:cubicBezTo>
                  <a:pt x="-17531" y="440937"/>
                  <a:pt x="45985" y="237055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59610573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Safety for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Concern for any physical or sexual assault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aftercare plan in place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 info re: prior care, family situation, concerns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98600AC8-2283-4E56-8DD0-246EA2FC647A}"/>
              </a:ext>
            </a:extLst>
          </p:cNvPr>
          <p:cNvSpPr/>
          <p:nvPr/>
        </p:nvSpPr>
        <p:spPr>
          <a:xfrm rot="19245853">
            <a:off x="2868051" y="2402345"/>
            <a:ext cx="484632" cy="1522353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9E2D347A-07E5-4753-AE4B-D717A4757E63}"/>
              </a:ext>
            </a:extLst>
          </p:cNvPr>
          <p:cNvSpPr/>
          <p:nvPr/>
        </p:nvSpPr>
        <p:spPr>
          <a:xfrm rot="2317476">
            <a:off x="4952806" y="2342518"/>
            <a:ext cx="484632" cy="1591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94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16CE716-ABA1-419F-AE5E-F3D1F1549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150" b="41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C6318C-2584-4E72-9DC5-258947102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Identify Different/Opposing Tensions</a:t>
            </a:r>
          </a:p>
        </p:txBody>
      </p:sp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4CEF1291-9883-4D67-9E46-E176BD760C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4985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057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B1AC1-B48A-433A-AF5B-30148B4F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121" y="1932478"/>
            <a:ext cx="6935759" cy="31343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Potential resolutions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560911"/>
            <a:ext cx="3581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7CEFB9-5672-4FC6-981B-C8DA3FE08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610600" y="1560911"/>
            <a:ext cx="3581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048" y="5286237"/>
            <a:ext cx="1218895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317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EB406-A04A-4AD3-BF67-A02124962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Case 2…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A28B9-8045-4CF8-AB5A-10D9A0254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410" y="704088"/>
            <a:ext cx="5135293" cy="5248656"/>
          </a:xfrm>
        </p:spPr>
        <p:txBody>
          <a:bodyPr anchor="ctr">
            <a:normAutofit/>
          </a:bodyPr>
          <a:lstStyle/>
          <a:p>
            <a:r>
              <a:rPr lang="en-US" sz="2000"/>
              <a:t>16 yo transgender girl with 2 prior inpatient stays for affective instability, last &gt;12 months ago, carries diagnoses of Mood NOS, Bipolar Disorder, and MDD according to old records</a:t>
            </a:r>
          </a:p>
          <a:p>
            <a:pPr marL="0" indent="0">
              <a:buNone/>
            </a:pPr>
            <a:endParaRPr lang="en-US" sz="2000"/>
          </a:p>
          <a:p>
            <a:pPr lvl="1"/>
            <a:r>
              <a:rPr lang="en-US" sz="2000"/>
              <a:t>Last seen in outpatient therapy 6 weeks ago, last prescription filled 3 months ago, not taken any medication in 2 months (Lithium, sertraline, methylphenidate)</a:t>
            </a:r>
          </a:p>
          <a:p>
            <a:pPr lvl="1"/>
            <a:r>
              <a:rPr lang="en-US" sz="2000"/>
              <a:t>Reported missing by mother 3 days ago after an argument about appearance</a:t>
            </a:r>
          </a:p>
          <a:p>
            <a:pPr lvl="1"/>
            <a:r>
              <a:rPr lang="en-US" sz="2000"/>
              <a:t>Has not gone to school or been seen by friends per mother’s report</a:t>
            </a:r>
          </a:p>
          <a:p>
            <a:pPr lvl="1"/>
            <a:r>
              <a:rPr lang="en-US" sz="2000"/>
              <a:t>Came arrived home looking disheveled and sounding disorganized and mother called 911 who brought to ED</a:t>
            </a:r>
          </a:p>
          <a:p>
            <a:pPr marL="457200" lvl="1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71468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6EB4AD-7AA3-4396-8255-97C58FD9D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Invite outpatient MH Clinician’s perspective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58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56317-29C1-44CB-8F0F-F3D3A6EF2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950" y="1344304"/>
            <a:ext cx="7658100" cy="2843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SLIDO-</a:t>
            </a:r>
            <a:b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chemeClr val="bg1"/>
                </a:solidFill>
              </a:rPr>
              <a:t>What is the first word or emotion that comes to your mind when you think about sending a patient to the emergency room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1AE60AA-8D3E-4CA3-8482-74E44693CE11}"/>
              </a:ext>
            </a:extLst>
          </p:cNvPr>
          <p:cNvSpPr/>
          <p:nvPr/>
        </p:nvSpPr>
        <p:spPr>
          <a:xfrm>
            <a:off x="7063105" y="2023050"/>
            <a:ext cx="1188720" cy="386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03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898EA-7090-4E06-87DF-16B320D7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5942"/>
            <a:ext cx="7178721" cy="787881"/>
          </a:xfrm>
        </p:spPr>
        <p:txBody>
          <a:bodyPr>
            <a:normAutofit/>
          </a:bodyPr>
          <a:lstStyle/>
          <a:p>
            <a:r>
              <a:rPr lang="en-US" dirty="0"/>
              <a:t>Also Happening in the ED…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0368F244-A843-4DDE-A309-AFF799C55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521446"/>
              </p:ext>
            </p:extLst>
          </p:nvPr>
        </p:nvGraphicFramePr>
        <p:xfrm>
          <a:off x="43582" y="1355597"/>
          <a:ext cx="6710922" cy="5220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4A07B68-1DAA-41EA-8E40-0F9AAE49F4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21" r="1173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4492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EC6FD-9CA2-4123-8CCE-D6C82E80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552" y="185953"/>
            <a:ext cx="10515600" cy="708352"/>
          </a:xfrm>
        </p:spPr>
        <p:txBody>
          <a:bodyPr/>
          <a:lstStyle/>
          <a:p>
            <a:r>
              <a:rPr lang="en-US" sz="4400" b="1" i="1" dirty="0"/>
              <a:t>Identify Overlaps/Shared Issues and Concerns</a:t>
            </a:r>
            <a:endParaRPr lang="en-US" b="1" i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2A0DD1-2008-41B1-89BF-2771662EC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840683"/>
              </p:ext>
            </p:extLst>
          </p:nvPr>
        </p:nvGraphicFramePr>
        <p:xfrm>
          <a:off x="131330" y="1590309"/>
          <a:ext cx="11929340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D4D0D23-A87C-441D-8913-783E1F60C471}"/>
              </a:ext>
            </a:extLst>
          </p:cNvPr>
          <p:cNvSpPr txBox="1"/>
          <p:nvPr/>
        </p:nvSpPr>
        <p:spPr>
          <a:xfrm>
            <a:off x="5229463" y="2921925"/>
            <a:ext cx="2512756" cy="646331"/>
          </a:xfrm>
          <a:custGeom>
            <a:avLst/>
            <a:gdLst>
              <a:gd name="connsiteX0" fmla="*/ 0 w 2512756"/>
              <a:gd name="connsiteY0" fmla="*/ 0 h 646331"/>
              <a:gd name="connsiteX1" fmla="*/ 477424 w 2512756"/>
              <a:gd name="connsiteY1" fmla="*/ 0 h 646331"/>
              <a:gd name="connsiteX2" fmla="*/ 954847 w 2512756"/>
              <a:gd name="connsiteY2" fmla="*/ 0 h 646331"/>
              <a:gd name="connsiteX3" fmla="*/ 1482526 w 2512756"/>
              <a:gd name="connsiteY3" fmla="*/ 0 h 646331"/>
              <a:gd name="connsiteX4" fmla="*/ 2010205 w 2512756"/>
              <a:gd name="connsiteY4" fmla="*/ 0 h 646331"/>
              <a:gd name="connsiteX5" fmla="*/ 2512756 w 2512756"/>
              <a:gd name="connsiteY5" fmla="*/ 0 h 646331"/>
              <a:gd name="connsiteX6" fmla="*/ 2512756 w 2512756"/>
              <a:gd name="connsiteY6" fmla="*/ 303776 h 646331"/>
              <a:gd name="connsiteX7" fmla="*/ 2512756 w 2512756"/>
              <a:gd name="connsiteY7" fmla="*/ 646331 h 646331"/>
              <a:gd name="connsiteX8" fmla="*/ 1959950 w 2512756"/>
              <a:gd name="connsiteY8" fmla="*/ 646331 h 646331"/>
              <a:gd name="connsiteX9" fmla="*/ 1407143 w 2512756"/>
              <a:gd name="connsiteY9" fmla="*/ 646331 h 646331"/>
              <a:gd name="connsiteX10" fmla="*/ 879465 w 2512756"/>
              <a:gd name="connsiteY10" fmla="*/ 646331 h 646331"/>
              <a:gd name="connsiteX11" fmla="*/ 0 w 2512756"/>
              <a:gd name="connsiteY11" fmla="*/ 646331 h 646331"/>
              <a:gd name="connsiteX12" fmla="*/ 0 w 2512756"/>
              <a:gd name="connsiteY12" fmla="*/ 336092 h 646331"/>
              <a:gd name="connsiteX13" fmla="*/ 0 w 2512756"/>
              <a:gd name="connsiteY13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2756" h="646331" extrusionOk="0">
                <a:moveTo>
                  <a:pt x="0" y="0"/>
                </a:moveTo>
                <a:cubicBezTo>
                  <a:pt x="145442" y="-53192"/>
                  <a:pt x="246613" y="27450"/>
                  <a:pt x="477424" y="0"/>
                </a:cubicBezTo>
                <a:cubicBezTo>
                  <a:pt x="708235" y="-27450"/>
                  <a:pt x="792932" y="2396"/>
                  <a:pt x="954847" y="0"/>
                </a:cubicBezTo>
                <a:cubicBezTo>
                  <a:pt x="1116762" y="-2396"/>
                  <a:pt x="1365474" y="22460"/>
                  <a:pt x="1482526" y="0"/>
                </a:cubicBezTo>
                <a:cubicBezTo>
                  <a:pt x="1599578" y="-22460"/>
                  <a:pt x="1884035" y="25066"/>
                  <a:pt x="2010205" y="0"/>
                </a:cubicBezTo>
                <a:cubicBezTo>
                  <a:pt x="2136375" y="-25066"/>
                  <a:pt x="2339246" y="53994"/>
                  <a:pt x="2512756" y="0"/>
                </a:cubicBezTo>
                <a:cubicBezTo>
                  <a:pt x="2539196" y="81238"/>
                  <a:pt x="2498803" y="168032"/>
                  <a:pt x="2512756" y="303776"/>
                </a:cubicBezTo>
                <a:cubicBezTo>
                  <a:pt x="2526709" y="439520"/>
                  <a:pt x="2512189" y="573293"/>
                  <a:pt x="2512756" y="646331"/>
                </a:cubicBezTo>
                <a:cubicBezTo>
                  <a:pt x="2318126" y="656178"/>
                  <a:pt x="2090176" y="596436"/>
                  <a:pt x="1959950" y="646331"/>
                </a:cubicBezTo>
                <a:cubicBezTo>
                  <a:pt x="1829724" y="696226"/>
                  <a:pt x="1594739" y="635071"/>
                  <a:pt x="1407143" y="646331"/>
                </a:cubicBezTo>
                <a:cubicBezTo>
                  <a:pt x="1219547" y="657591"/>
                  <a:pt x="1081479" y="630129"/>
                  <a:pt x="879465" y="646331"/>
                </a:cubicBezTo>
                <a:cubicBezTo>
                  <a:pt x="677451" y="662533"/>
                  <a:pt x="296022" y="618464"/>
                  <a:pt x="0" y="646331"/>
                </a:cubicBezTo>
                <a:cubicBezTo>
                  <a:pt x="-34258" y="538584"/>
                  <a:pt x="1855" y="417464"/>
                  <a:pt x="0" y="336092"/>
                </a:cubicBezTo>
                <a:cubicBezTo>
                  <a:pt x="-1855" y="254720"/>
                  <a:pt x="29623" y="161121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xmlns="" sd="11514087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Family acceptance of gender identity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9F0BC-C09C-4FC8-9C4B-5650B2029341}"/>
              </a:ext>
            </a:extLst>
          </p:cNvPr>
          <p:cNvSpPr txBox="1"/>
          <p:nvPr/>
        </p:nvSpPr>
        <p:spPr>
          <a:xfrm>
            <a:off x="247553" y="2801618"/>
            <a:ext cx="2253673" cy="1200329"/>
          </a:xfrm>
          <a:custGeom>
            <a:avLst/>
            <a:gdLst>
              <a:gd name="connsiteX0" fmla="*/ 0 w 2253673"/>
              <a:gd name="connsiteY0" fmla="*/ 0 h 1200329"/>
              <a:gd name="connsiteX1" fmla="*/ 585955 w 2253673"/>
              <a:gd name="connsiteY1" fmla="*/ 0 h 1200329"/>
              <a:gd name="connsiteX2" fmla="*/ 1171910 w 2253673"/>
              <a:gd name="connsiteY2" fmla="*/ 0 h 1200329"/>
              <a:gd name="connsiteX3" fmla="*/ 1757865 w 2253673"/>
              <a:gd name="connsiteY3" fmla="*/ 0 h 1200329"/>
              <a:gd name="connsiteX4" fmla="*/ 2253673 w 2253673"/>
              <a:gd name="connsiteY4" fmla="*/ 0 h 1200329"/>
              <a:gd name="connsiteX5" fmla="*/ 2253673 w 2253673"/>
              <a:gd name="connsiteY5" fmla="*/ 388106 h 1200329"/>
              <a:gd name="connsiteX6" fmla="*/ 2253673 w 2253673"/>
              <a:gd name="connsiteY6" fmla="*/ 764209 h 1200329"/>
              <a:gd name="connsiteX7" fmla="*/ 2253673 w 2253673"/>
              <a:gd name="connsiteY7" fmla="*/ 1200329 h 1200329"/>
              <a:gd name="connsiteX8" fmla="*/ 1645181 w 2253673"/>
              <a:gd name="connsiteY8" fmla="*/ 1200329 h 1200329"/>
              <a:gd name="connsiteX9" fmla="*/ 1126837 w 2253673"/>
              <a:gd name="connsiteY9" fmla="*/ 1200329 h 1200329"/>
              <a:gd name="connsiteX10" fmla="*/ 631028 w 2253673"/>
              <a:gd name="connsiteY10" fmla="*/ 1200329 h 1200329"/>
              <a:gd name="connsiteX11" fmla="*/ 0 w 2253673"/>
              <a:gd name="connsiteY11" fmla="*/ 1200329 h 1200329"/>
              <a:gd name="connsiteX12" fmla="*/ 0 w 2253673"/>
              <a:gd name="connsiteY12" fmla="*/ 836229 h 1200329"/>
              <a:gd name="connsiteX13" fmla="*/ 0 w 2253673"/>
              <a:gd name="connsiteY13" fmla="*/ 460126 h 1200329"/>
              <a:gd name="connsiteX14" fmla="*/ 0 w 2253673"/>
              <a:gd name="connsiteY1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53673" h="1200329" extrusionOk="0">
                <a:moveTo>
                  <a:pt x="0" y="0"/>
                </a:moveTo>
                <a:cubicBezTo>
                  <a:pt x="245533" y="-35847"/>
                  <a:pt x="425766" y="28138"/>
                  <a:pt x="585955" y="0"/>
                </a:cubicBezTo>
                <a:cubicBezTo>
                  <a:pt x="746145" y="-28138"/>
                  <a:pt x="1005348" y="33079"/>
                  <a:pt x="1171910" y="0"/>
                </a:cubicBezTo>
                <a:cubicBezTo>
                  <a:pt x="1338473" y="-33079"/>
                  <a:pt x="1630228" y="41641"/>
                  <a:pt x="1757865" y="0"/>
                </a:cubicBezTo>
                <a:cubicBezTo>
                  <a:pt x="1885503" y="-41641"/>
                  <a:pt x="2015037" y="38486"/>
                  <a:pt x="2253673" y="0"/>
                </a:cubicBezTo>
                <a:cubicBezTo>
                  <a:pt x="2255005" y="116586"/>
                  <a:pt x="2241548" y="308732"/>
                  <a:pt x="2253673" y="388106"/>
                </a:cubicBezTo>
                <a:cubicBezTo>
                  <a:pt x="2265798" y="467480"/>
                  <a:pt x="2237795" y="588207"/>
                  <a:pt x="2253673" y="764209"/>
                </a:cubicBezTo>
                <a:cubicBezTo>
                  <a:pt x="2269551" y="940211"/>
                  <a:pt x="2213318" y="1004569"/>
                  <a:pt x="2253673" y="1200329"/>
                </a:cubicBezTo>
                <a:cubicBezTo>
                  <a:pt x="2074651" y="1202856"/>
                  <a:pt x="1818526" y="1182659"/>
                  <a:pt x="1645181" y="1200329"/>
                </a:cubicBezTo>
                <a:cubicBezTo>
                  <a:pt x="1471836" y="1217999"/>
                  <a:pt x="1331525" y="1148005"/>
                  <a:pt x="1126837" y="1200329"/>
                </a:cubicBezTo>
                <a:cubicBezTo>
                  <a:pt x="922149" y="1252653"/>
                  <a:pt x="857607" y="1191712"/>
                  <a:pt x="631028" y="1200329"/>
                </a:cubicBezTo>
                <a:cubicBezTo>
                  <a:pt x="404449" y="1208946"/>
                  <a:pt x="260462" y="1193682"/>
                  <a:pt x="0" y="1200329"/>
                </a:cubicBezTo>
                <a:cubicBezTo>
                  <a:pt x="-2009" y="1098855"/>
                  <a:pt x="17428" y="919341"/>
                  <a:pt x="0" y="836229"/>
                </a:cubicBezTo>
                <a:cubicBezTo>
                  <a:pt x="-17428" y="753117"/>
                  <a:pt x="18327" y="565780"/>
                  <a:pt x="0" y="460126"/>
                </a:cubicBezTo>
                <a:cubicBezTo>
                  <a:pt x="-18327" y="354472"/>
                  <a:pt x="42963" y="17253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xmlns="" sd="22978662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Agency involvement of any kind (e.g. DJS, DSS,CPS…)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3206C0-3DF5-4EC8-B168-D73F9965140F}"/>
              </a:ext>
            </a:extLst>
          </p:cNvPr>
          <p:cNvSpPr/>
          <p:nvPr/>
        </p:nvSpPr>
        <p:spPr>
          <a:xfrm>
            <a:off x="8301643" y="1474396"/>
            <a:ext cx="3228509" cy="12458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dirty="0">
                <a:solidFill>
                  <a:schemeClr val="bg1"/>
                </a:solidFill>
              </a:rPr>
              <a:t>Critical Components for Patient/Family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20C4D1-8D12-45D8-8B2D-9D4D62063219}"/>
              </a:ext>
            </a:extLst>
          </p:cNvPr>
          <p:cNvSpPr txBox="1"/>
          <p:nvPr/>
        </p:nvSpPr>
        <p:spPr>
          <a:xfrm>
            <a:off x="8301643" y="2930987"/>
            <a:ext cx="3320142" cy="1754326"/>
          </a:xfrm>
          <a:custGeom>
            <a:avLst/>
            <a:gdLst>
              <a:gd name="connsiteX0" fmla="*/ 0 w 3320142"/>
              <a:gd name="connsiteY0" fmla="*/ 0 h 1754326"/>
              <a:gd name="connsiteX1" fmla="*/ 520156 w 3320142"/>
              <a:gd name="connsiteY1" fmla="*/ 0 h 1754326"/>
              <a:gd name="connsiteX2" fmla="*/ 1139915 w 3320142"/>
              <a:gd name="connsiteY2" fmla="*/ 0 h 1754326"/>
              <a:gd name="connsiteX3" fmla="*/ 1626870 w 3320142"/>
              <a:gd name="connsiteY3" fmla="*/ 0 h 1754326"/>
              <a:gd name="connsiteX4" fmla="*/ 2213428 w 3320142"/>
              <a:gd name="connsiteY4" fmla="*/ 0 h 1754326"/>
              <a:gd name="connsiteX5" fmla="*/ 2799986 w 3320142"/>
              <a:gd name="connsiteY5" fmla="*/ 0 h 1754326"/>
              <a:gd name="connsiteX6" fmla="*/ 3320142 w 3320142"/>
              <a:gd name="connsiteY6" fmla="*/ 0 h 1754326"/>
              <a:gd name="connsiteX7" fmla="*/ 3320142 w 3320142"/>
              <a:gd name="connsiteY7" fmla="*/ 567232 h 1754326"/>
              <a:gd name="connsiteX8" fmla="*/ 3320142 w 3320142"/>
              <a:gd name="connsiteY8" fmla="*/ 1099378 h 1754326"/>
              <a:gd name="connsiteX9" fmla="*/ 3320142 w 3320142"/>
              <a:gd name="connsiteY9" fmla="*/ 1754326 h 1754326"/>
              <a:gd name="connsiteX10" fmla="*/ 2700382 w 3320142"/>
              <a:gd name="connsiteY10" fmla="*/ 1754326 h 1754326"/>
              <a:gd name="connsiteX11" fmla="*/ 2080622 w 3320142"/>
              <a:gd name="connsiteY11" fmla="*/ 1754326 h 1754326"/>
              <a:gd name="connsiteX12" fmla="*/ 1626870 w 3320142"/>
              <a:gd name="connsiteY12" fmla="*/ 1754326 h 1754326"/>
              <a:gd name="connsiteX13" fmla="*/ 1073513 w 3320142"/>
              <a:gd name="connsiteY13" fmla="*/ 1754326 h 1754326"/>
              <a:gd name="connsiteX14" fmla="*/ 0 w 3320142"/>
              <a:gd name="connsiteY14" fmla="*/ 1754326 h 1754326"/>
              <a:gd name="connsiteX15" fmla="*/ 0 w 3320142"/>
              <a:gd name="connsiteY15" fmla="*/ 1187094 h 1754326"/>
              <a:gd name="connsiteX16" fmla="*/ 0 w 3320142"/>
              <a:gd name="connsiteY16" fmla="*/ 584775 h 1754326"/>
              <a:gd name="connsiteX17" fmla="*/ 0 w 3320142"/>
              <a:gd name="connsiteY17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20142" h="1754326" extrusionOk="0">
                <a:moveTo>
                  <a:pt x="0" y="0"/>
                </a:moveTo>
                <a:cubicBezTo>
                  <a:pt x="202847" y="-53167"/>
                  <a:pt x="359931" y="47724"/>
                  <a:pt x="520156" y="0"/>
                </a:cubicBezTo>
                <a:cubicBezTo>
                  <a:pt x="680381" y="-47724"/>
                  <a:pt x="935022" y="21551"/>
                  <a:pt x="1139915" y="0"/>
                </a:cubicBezTo>
                <a:cubicBezTo>
                  <a:pt x="1344808" y="-21551"/>
                  <a:pt x="1431286" y="38687"/>
                  <a:pt x="1626870" y="0"/>
                </a:cubicBezTo>
                <a:cubicBezTo>
                  <a:pt x="1822454" y="-38687"/>
                  <a:pt x="1952243" y="57096"/>
                  <a:pt x="2213428" y="0"/>
                </a:cubicBezTo>
                <a:cubicBezTo>
                  <a:pt x="2474613" y="-57096"/>
                  <a:pt x="2671421" y="42697"/>
                  <a:pt x="2799986" y="0"/>
                </a:cubicBezTo>
                <a:cubicBezTo>
                  <a:pt x="2928551" y="-42697"/>
                  <a:pt x="3108507" y="45015"/>
                  <a:pt x="3320142" y="0"/>
                </a:cubicBezTo>
                <a:cubicBezTo>
                  <a:pt x="3321193" y="165055"/>
                  <a:pt x="3259015" y="344579"/>
                  <a:pt x="3320142" y="567232"/>
                </a:cubicBezTo>
                <a:cubicBezTo>
                  <a:pt x="3381269" y="789885"/>
                  <a:pt x="3262647" y="966766"/>
                  <a:pt x="3320142" y="1099378"/>
                </a:cubicBezTo>
                <a:cubicBezTo>
                  <a:pt x="3377637" y="1231990"/>
                  <a:pt x="3315496" y="1482344"/>
                  <a:pt x="3320142" y="1754326"/>
                </a:cubicBezTo>
                <a:cubicBezTo>
                  <a:pt x="3085657" y="1818331"/>
                  <a:pt x="2954488" y="1714853"/>
                  <a:pt x="2700382" y="1754326"/>
                </a:cubicBezTo>
                <a:cubicBezTo>
                  <a:pt x="2446276" y="1793799"/>
                  <a:pt x="2365144" y="1729505"/>
                  <a:pt x="2080622" y="1754326"/>
                </a:cubicBezTo>
                <a:cubicBezTo>
                  <a:pt x="1796100" y="1779147"/>
                  <a:pt x="1757973" y="1748087"/>
                  <a:pt x="1626870" y="1754326"/>
                </a:cubicBezTo>
                <a:cubicBezTo>
                  <a:pt x="1495767" y="1760565"/>
                  <a:pt x="1270261" y="1743261"/>
                  <a:pt x="1073513" y="1754326"/>
                </a:cubicBezTo>
                <a:cubicBezTo>
                  <a:pt x="876765" y="1765391"/>
                  <a:pt x="337154" y="1675469"/>
                  <a:pt x="0" y="1754326"/>
                </a:cubicBezTo>
                <a:cubicBezTo>
                  <a:pt x="-52136" y="1572832"/>
                  <a:pt x="47101" y="1331181"/>
                  <a:pt x="0" y="1187094"/>
                </a:cubicBezTo>
                <a:cubicBezTo>
                  <a:pt x="-47101" y="1043007"/>
                  <a:pt x="47259" y="884743"/>
                  <a:pt x="0" y="584775"/>
                </a:cubicBezTo>
                <a:cubicBezTo>
                  <a:pt x="-47259" y="284807"/>
                  <a:pt x="53497" y="210429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xmlns="" sd="26097507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Clarify history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Clarify goals, expectations, concerns re: next steps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May need acute intervention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Inpatient? Options, insurance, voluntary, etc.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9C03385-41EC-496A-8628-9B7CF52386B7}"/>
              </a:ext>
            </a:extLst>
          </p:cNvPr>
          <p:cNvSpPr/>
          <p:nvPr/>
        </p:nvSpPr>
        <p:spPr>
          <a:xfrm>
            <a:off x="196995" y="1414382"/>
            <a:ext cx="2512756" cy="129139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Critical Components of ED Care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B65D8F8-3696-4FBA-B02A-5159B284E659}"/>
              </a:ext>
            </a:extLst>
          </p:cNvPr>
          <p:cNvSpPr/>
          <p:nvPr/>
        </p:nvSpPr>
        <p:spPr>
          <a:xfrm>
            <a:off x="5195122" y="1474144"/>
            <a:ext cx="2581439" cy="1291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Critical Components for PCC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AE3A75-5305-4551-834E-F99D0EAF7778}"/>
              </a:ext>
            </a:extLst>
          </p:cNvPr>
          <p:cNvSpPr txBox="1"/>
          <p:nvPr/>
        </p:nvSpPr>
        <p:spPr>
          <a:xfrm>
            <a:off x="2579556" y="3920055"/>
            <a:ext cx="2713897" cy="2554545"/>
          </a:xfrm>
          <a:custGeom>
            <a:avLst/>
            <a:gdLst>
              <a:gd name="connsiteX0" fmla="*/ 0 w 2713897"/>
              <a:gd name="connsiteY0" fmla="*/ 0 h 2554545"/>
              <a:gd name="connsiteX1" fmla="*/ 488501 w 2713897"/>
              <a:gd name="connsiteY1" fmla="*/ 0 h 2554545"/>
              <a:gd name="connsiteX2" fmla="*/ 977003 w 2713897"/>
              <a:gd name="connsiteY2" fmla="*/ 0 h 2554545"/>
              <a:gd name="connsiteX3" fmla="*/ 1438365 w 2713897"/>
              <a:gd name="connsiteY3" fmla="*/ 0 h 2554545"/>
              <a:gd name="connsiteX4" fmla="*/ 1954006 w 2713897"/>
              <a:gd name="connsiteY4" fmla="*/ 0 h 2554545"/>
              <a:gd name="connsiteX5" fmla="*/ 2713897 w 2713897"/>
              <a:gd name="connsiteY5" fmla="*/ 0 h 2554545"/>
              <a:gd name="connsiteX6" fmla="*/ 2713897 w 2713897"/>
              <a:gd name="connsiteY6" fmla="*/ 536454 h 2554545"/>
              <a:gd name="connsiteX7" fmla="*/ 2713897 w 2713897"/>
              <a:gd name="connsiteY7" fmla="*/ 996273 h 2554545"/>
              <a:gd name="connsiteX8" fmla="*/ 2713897 w 2713897"/>
              <a:gd name="connsiteY8" fmla="*/ 1507182 h 2554545"/>
              <a:gd name="connsiteX9" fmla="*/ 2713897 w 2713897"/>
              <a:gd name="connsiteY9" fmla="*/ 2043636 h 2554545"/>
              <a:gd name="connsiteX10" fmla="*/ 2713897 w 2713897"/>
              <a:gd name="connsiteY10" fmla="*/ 2554545 h 2554545"/>
              <a:gd name="connsiteX11" fmla="*/ 2171118 w 2713897"/>
              <a:gd name="connsiteY11" fmla="*/ 2554545 h 2554545"/>
              <a:gd name="connsiteX12" fmla="*/ 1682616 w 2713897"/>
              <a:gd name="connsiteY12" fmla="*/ 2554545 h 2554545"/>
              <a:gd name="connsiteX13" fmla="*/ 1221254 w 2713897"/>
              <a:gd name="connsiteY13" fmla="*/ 2554545 h 2554545"/>
              <a:gd name="connsiteX14" fmla="*/ 651335 w 2713897"/>
              <a:gd name="connsiteY14" fmla="*/ 2554545 h 2554545"/>
              <a:gd name="connsiteX15" fmla="*/ 0 w 2713897"/>
              <a:gd name="connsiteY15" fmla="*/ 2554545 h 2554545"/>
              <a:gd name="connsiteX16" fmla="*/ 0 w 2713897"/>
              <a:gd name="connsiteY16" fmla="*/ 2120272 h 2554545"/>
              <a:gd name="connsiteX17" fmla="*/ 0 w 2713897"/>
              <a:gd name="connsiteY17" fmla="*/ 1558272 h 2554545"/>
              <a:gd name="connsiteX18" fmla="*/ 0 w 2713897"/>
              <a:gd name="connsiteY18" fmla="*/ 1021818 h 2554545"/>
              <a:gd name="connsiteX19" fmla="*/ 0 w 2713897"/>
              <a:gd name="connsiteY19" fmla="*/ 562000 h 2554545"/>
              <a:gd name="connsiteX20" fmla="*/ 0 w 2713897"/>
              <a:gd name="connsiteY20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13897" h="2554545" extrusionOk="0">
                <a:moveTo>
                  <a:pt x="0" y="0"/>
                </a:moveTo>
                <a:cubicBezTo>
                  <a:pt x="223997" y="-34296"/>
                  <a:pt x="314451" y="17952"/>
                  <a:pt x="488501" y="0"/>
                </a:cubicBezTo>
                <a:cubicBezTo>
                  <a:pt x="662551" y="-17952"/>
                  <a:pt x="748461" y="41330"/>
                  <a:pt x="977003" y="0"/>
                </a:cubicBezTo>
                <a:cubicBezTo>
                  <a:pt x="1205545" y="-41330"/>
                  <a:pt x="1213257" y="3933"/>
                  <a:pt x="1438365" y="0"/>
                </a:cubicBezTo>
                <a:cubicBezTo>
                  <a:pt x="1663473" y="-3933"/>
                  <a:pt x="1799130" y="59015"/>
                  <a:pt x="1954006" y="0"/>
                </a:cubicBezTo>
                <a:cubicBezTo>
                  <a:pt x="2108882" y="-59015"/>
                  <a:pt x="2522058" y="4333"/>
                  <a:pt x="2713897" y="0"/>
                </a:cubicBezTo>
                <a:cubicBezTo>
                  <a:pt x="2746529" y="153301"/>
                  <a:pt x="2661831" y="290176"/>
                  <a:pt x="2713897" y="536454"/>
                </a:cubicBezTo>
                <a:cubicBezTo>
                  <a:pt x="2765963" y="782732"/>
                  <a:pt x="2697525" y="802748"/>
                  <a:pt x="2713897" y="996273"/>
                </a:cubicBezTo>
                <a:cubicBezTo>
                  <a:pt x="2730269" y="1189798"/>
                  <a:pt x="2654455" y="1312509"/>
                  <a:pt x="2713897" y="1507182"/>
                </a:cubicBezTo>
                <a:cubicBezTo>
                  <a:pt x="2773339" y="1701855"/>
                  <a:pt x="2709949" y="1868159"/>
                  <a:pt x="2713897" y="2043636"/>
                </a:cubicBezTo>
                <a:cubicBezTo>
                  <a:pt x="2717845" y="2219113"/>
                  <a:pt x="2688266" y="2362314"/>
                  <a:pt x="2713897" y="2554545"/>
                </a:cubicBezTo>
                <a:cubicBezTo>
                  <a:pt x="2498223" y="2556345"/>
                  <a:pt x="2437015" y="2513036"/>
                  <a:pt x="2171118" y="2554545"/>
                </a:cubicBezTo>
                <a:cubicBezTo>
                  <a:pt x="1905221" y="2596054"/>
                  <a:pt x="1905636" y="2512470"/>
                  <a:pt x="1682616" y="2554545"/>
                </a:cubicBezTo>
                <a:cubicBezTo>
                  <a:pt x="1459596" y="2596620"/>
                  <a:pt x="1356207" y="2510154"/>
                  <a:pt x="1221254" y="2554545"/>
                </a:cubicBezTo>
                <a:cubicBezTo>
                  <a:pt x="1086301" y="2598936"/>
                  <a:pt x="780850" y="2507737"/>
                  <a:pt x="651335" y="2554545"/>
                </a:cubicBezTo>
                <a:cubicBezTo>
                  <a:pt x="521820" y="2601353"/>
                  <a:pt x="218732" y="2494892"/>
                  <a:pt x="0" y="2554545"/>
                </a:cubicBezTo>
                <a:cubicBezTo>
                  <a:pt x="-51685" y="2357593"/>
                  <a:pt x="19554" y="2301946"/>
                  <a:pt x="0" y="2120272"/>
                </a:cubicBezTo>
                <a:cubicBezTo>
                  <a:pt x="-19554" y="1938598"/>
                  <a:pt x="10676" y="1689085"/>
                  <a:pt x="0" y="1558272"/>
                </a:cubicBezTo>
                <a:cubicBezTo>
                  <a:pt x="-10676" y="1427459"/>
                  <a:pt x="15987" y="1233873"/>
                  <a:pt x="0" y="1021818"/>
                </a:cubicBezTo>
                <a:cubicBezTo>
                  <a:pt x="-15987" y="809763"/>
                  <a:pt x="2641" y="691998"/>
                  <a:pt x="0" y="562000"/>
                </a:cubicBezTo>
                <a:cubicBezTo>
                  <a:pt x="-2641" y="432002"/>
                  <a:pt x="47641" y="166329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59610573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Safety for patient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Acute psychiatric illness that requires inpatient care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Evidence of acute intoxication or withdrawal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Evidence of assault or trauma of any kind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Clarify prior engagement in treatment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98600AC8-2283-4E56-8DD0-246EA2FC647A}"/>
              </a:ext>
            </a:extLst>
          </p:cNvPr>
          <p:cNvSpPr/>
          <p:nvPr/>
        </p:nvSpPr>
        <p:spPr>
          <a:xfrm rot="19245853">
            <a:off x="2868051" y="2402345"/>
            <a:ext cx="484632" cy="1522353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9E2D347A-07E5-4753-AE4B-D717A4757E63}"/>
              </a:ext>
            </a:extLst>
          </p:cNvPr>
          <p:cNvSpPr/>
          <p:nvPr/>
        </p:nvSpPr>
        <p:spPr>
          <a:xfrm rot="2317476">
            <a:off x="4530241" y="2397920"/>
            <a:ext cx="484632" cy="1591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70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6318C-2584-4E72-9DC5-258947102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Identify Different/Opposing Tensions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E30D1E-9AA7-4402-B036-04390BF351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11183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8115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1AC1-B48A-433A-AF5B-30148B4F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Potential resolutions?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E08B6-FB14-4D5C-A7DE-5AFE899AC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253" y="1863801"/>
            <a:ext cx="8881492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28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9A0024-B52D-4196-BB2D-CFBC396F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BHIPP Crisis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87644-7460-46EA-8FFE-6DA36936C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672" y="2121763"/>
            <a:ext cx="5157216" cy="4095974"/>
          </a:xfrm>
        </p:spPr>
        <p:txBody>
          <a:bodyPr vert="horz" lIns="91440" tIns="45720" rIns="91440" bIns="45720" rtlCol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effectLst/>
              </a:rPr>
              <a:t>Child mental health specialists </a:t>
            </a:r>
            <a:r>
              <a:rPr lang="en-US" sz="1800" dirty="0"/>
              <a:t>will be </a:t>
            </a:r>
            <a:r>
              <a:rPr lang="en-US" sz="1800" dirty="0">
                <a:effectLst/>
              </a:rPr>
              <a:t>available Monday - Friday, 9am-5pm (except major holidays) to provide telephone consultation to ED providers  and offer the following services: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800" dirty="0">
              <a:effectLst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</a:rPr>
              <a:t>Treatment Recommendations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</a:rPr>
              <a:t>Medication Review and Management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</a:rPr>
              <a:t>Ongoing case review as needed for patients awaiting admission/disposition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</a:rPr>
              <a:t>Behavioral and Emotional Support Options and Guidance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</a:rPr>
              <a:t>Road Map/Plan for Care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</a:rPr>
              <a:t>Care Coordination will connect back to Primary Care Provider of record​</a:t>
            </a: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09A40A48-5547-451B-BF01-367EBC8874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42" y="2167035"/>
            <a:ext cx="4736963" cy="23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75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D95586-02E0-4640-8DE8-DC619FD01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Thank you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2C65E3-A9DF-4703-9D5F-EBDFEBB62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Maryland Behavioral Health Integration in Pediatric Primary Care (BHIPP)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1-855-MD-BHIPP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(632-4477)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www.mdbhipp.org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us on Facebook, LinkedIn, and Twitter! @MDBHIPP 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For resources related to the COVID-19 pandemic,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please visit us at </a:t>
            </a:r>
            <a:r>
              <a:rPr kumimoji="0" lang="en-US" sz="2000" b="0" i="1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BHIPP Covid-19 Resources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2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ECF5C8-E279-421A-8040-DA6C8FE3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34" y="580575"/>
            <a:ext cx="4843389" cy="5577262"/>
          </a:xfrm>
          <a:noFill/>
        </p:spPr>
        <p:txBody>
          <a:bodyPr anchor="ctr">
            <a:normAutofit/>
          </a:bodyPr>
          <a:lstStyle/>
          <a:p>
            <a:r>
              <a:rPr lang="en-US" sz="4800" dirty="0"/>
              <a:t>Flow &amp; Goals of the Webinar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97D0A9-D5ED-4B45-8EFA-01C180F352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095032"/>
              </p:ext>
            </p:extLst>
          </p:nvPr>
        </p:nvGraphicFramePr>
        <p:xfrm>
          <a:off x="4576567" y="272146"/>
          <a:ext cx="7024023" cy="6369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743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D1503-7A89-456A-894D-C40FE380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Learning Objectives</a:t>
            </a:r>
          </a:p>
        </p:txBody>
      </p:sp>
      <p:sp>
        <p:nvSpPr>
          <p:cNvPr id="21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BCF5C-AC51-4BEA-BCBC-502DC3CFD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Learn strategies for addressing a pediatric mental health crisis. </a:t>
            </a:r>
          </a:p>
          <a:p>
            <a:endParaRPr lang="en-US" dirty="0"/>
          </a:p>
          <a:p>
            <a:r>
              <a:rPr lang="en-US" dirty="0"/>
              <a:t>Understand the importance of a team approach in responding to crisis situations. </a:t>
            </a:r>
          </a:p>
          <a:p>
            <a:endParaRPr lang="en-US" dirty="0"/>
          </a:p>
          <a:p>
            <a:r>
              <a:rPr lang="en-US" dirty="0"/>
              <a:t>Identify the advantages of collaborating with informal and formal supports that a patient may have in the community. </a:t>
            </a:r>
          </a:p>
        </p:txBody>
      </p:sp>
    </p:spTree>
    <p:extLst>
      <p:ext uri="{BB962C8B-B14F-4D97-AF65-F5344CB8AC3E}">
        <p14:creationId xmlns:p14="http://schemas.microsoft.com/office/powerpoint/2010/main" val="104232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9A0024-B52D-4196-BB2D-CFBC396F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Who is BHIPP?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87644-7460-46EA-8FFE-6DA36936C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051" y="2286000"/>
            <a:ext cx="3384000" cy="3844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Offering support to pediatric primary care providers through free:</a:t>
            </a:r>
          </a:p>
          <a:p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Telephone consultation (855-MD-BHIPP)</a:t>
            </a:r>
          </a:p>
          <a:p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Resource &amp; referral support </a:t>
            </a:r>
          </a:p>
          <a:p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Training &amp; education </a:t>
            </a:r>
          </a:p>
          <a:p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Regionally specific social work co-location (Salisbury University and Morgan State University)</a:t>
            </a:r>
          </a:p>
          <a:p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Project ECHO®</a:t>
            </a:r>
          </a:p>
          <a:p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Direct 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Telespsychiatry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&amp; </a:t>
            </a:r>
            <a:r>
              <a:rPr lang="en-US" sz="1400" dirty="0" err="1">
                <a:solidFill>
                  <a:schemeClr val="bg1">
                    <a:alpha val="60000"/>
                  </a:schemeClr>
                </a:solidFill>
              </a:rPr>
              <a:t>Telecounseling</a:t>
            </a:r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 Services</a:t>
            </a:r>
          </a:p>
          <a:p>
            <a:r>
              <a:rPr lang="en-US" sz="1400" dirty="0">
                <a:solidFill>
                  <a:schemeClr val="bg1">
                    <a:alpha val="60000"/>
                  </a:schemeClr>
                </a:solidFill>
              </a:rPr>
              <a:t>Care coordination</a:t>
            </a:r>
          </a:p>
          <a:p>
            <a:endParaRPr lang="en-US" sz="1400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766815-8F1C-4121-8B3D-AD8DA7B750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11053" y="707581"/>
            <a:ext cx="6014185" cy="54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0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321732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C3C33-3015-4C87-8549-13132984C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07" y="549714"/>
            <a:ext cx="6053927" cy="34217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0891"/>
            <a:ext cx="7058307" cy="1964266"/>
          </a:xfrm>
          <a:prstGeom prst="rect">
            <a:avLst/>
          </a:prstGeom>
          <a:solidFill>
            <a:srgbClr val="333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94B05-E078-4786-8E08-A07195E36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5963"/>
            <a:ext cx="6594189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Panelists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20AF3-B5F8-4CC8-8D7E-297B3916B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7203" y="917724"/>
            <a:ext cx="4335613" cy="5205489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Dr. </a:t>
            </a:r>
            <a:r>
              <a:rPr lang="en-US" sz="24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Babalola,</a:t>
            </a:r>
            <a:r>
              <a:rPr lang="en-US" sz="24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Emergency</a:t>
            </a:r>
            <a:r>
              <a:rPr 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Department  Physician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Joyce Blevins, NP Primary Care,  Salisbury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Alan King, LCPC, Shore Regional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Dr. </a:t>
            </a:r>
            <a:r>
              <a:rPr lang="en-US" sz="24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Pezor, Child </a:t>
            </a:r>
            <a:r>
              <a:rPr 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Adolescent Psychiatrist, Shore Regional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56317-29C1-44CB-8F0F-F3D3A6EF2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950" y="1344304"/>
            <a:ext cx="7658100" cy="2843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SLIDO-</a:t>
            </a:r>
            <a:b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your role in health care/mental health care?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1AE60AA-8D3E-4CA3-8482-74E44693CE11}"/>
              </a:ext>
            </a:extLst>
          </p:cNvPr>
          <p:cNvSpPr/>
          <p:nvPr/>
        </p:nvSpPr>
        <p:spPr>
          <a:xfrm>
            <a:off x="7063105" y="2390965"/>
            <a:ext cx="1188720" cy="386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4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A67F-3DF4-4C63-8F27-64734C42A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40E85-1C29-4C9F-B7C5-0E5F819D37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marR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Sarah Edwards, DO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financial relationship with or interest in an ineligible company</a:t>
            </a:r>
          </a:p>
          <a:p>
            <a:pPr marL="0" marR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Emily Frosch, MD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financial relationship with or interest in an ineligible company</a:t>
            </a:r>
          </a:p>
          <a:p>
            <a:pPr marL="0" marR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Mark Riddle, MD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Honorarium from American Academy of Pediatrics for book,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Pediatric Psychopharmacology for Primary Care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1F642-960F-4FE2-A891-BCB1980BC9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Kathlene Babalola, MD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Joyce Blevins, NP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No financial relationship with or interest in an ineligible company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Alan King, LCPC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No financial relationship with or interest in an ineligible company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Laurence Pezor, MD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Speaker’s Bureau with Supernus on the topic of ADHD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47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0FC49-EEED-4057-B2F0-9CA5BDEA7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16" y="0"/>
            <a:ext cx="7188989" cy="1021424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Where are we now</a:t>
            </a:r>
          </a:p>
        </p:txBody>
      </p:sp>
      <p:cxnSp>
        <p:nvCxnSpPr>
          <p:cNvPr id="30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440584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2">
            <a:extLst>
              <a:ext uri="{FF2B5EF4-FFF2-40B4-BE49-F238E27FC236}">
                <a16:creationId xmlns:a16="http://schemas.microsoft.com/office/drawing/2014/main" id="{17C2F6CE-0CF2-4DDD-85F5-96799A328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164811" y="6267491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1968E9C8-A507-4BE1-B25F-DFB4F42AD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087537"/>
              </p:ext>
            </p:extLst>
          </p:nvPr>
        </p:nvGraphicFramePr>
        <p:xfrm>
          <a:off x="718457" y="1431499"/>
          <a:ext cx="11065329" cy="4952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8655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AC9C000E8CC442838E60EA5B7FB1EA" ma:contentTypeVersion="14" ma:contentTypeDescription="Create a new document." ma:contentTypeScope="" ma:versionID="1f97693bd2941dcd0546deaef1eb48c1">
  <xsd:schema xmlns:xsd="http://www.w3.org/2001/XMLSchema" xmlns:xs="http://www.w3.org/2001/XMLSchema" xmlns:p="http://schemas.microsoft.com/office/2006/metadata/properties" xmlns:ns3="9162b81d-776b-4368-8a84-d6b6bd0e809d" xmlns:ns4="9ae31d4b-8339-4813-9215-9bb7c1d27d86" targetNamespace="http://schemas.microsoft.com/office/2006/metadata/properties" ma:root="true" ma:fieldsID="27e7883298c27254eafbda5afd921fd2" ns3:_="" ns4:_="">
    <xsd:import namespace="9162b81d-776b-4368-8a84-d6b6bd0e809d"/>
    <xsd:import namespace="9ae31d4b-8339-4813-9215-9bb7c1d27d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62b81d-776b-4368-8a84-d6b6bd0e80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e31d4b-8339-4813-9215-9bb7c1d27d8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E73341-6E85-43F1-9DDE-C274DBFCE8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62b81d-776b-4368-8a84-d6b6bd0e809d"/>
    <ds:schemaRef ds:uri="9ae31d4b-8339-4813-9215-9bb7c1d27d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E522D6-B7BF-4DE0-A40B-693F2147E6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80C025-64CC-4125-91E6-569B07C9325C}">
  <ds:schemaRefs>
    <ds:schemaRef ds:uri="http://schemas.microsoft.com/office/2006/metadata/properties"/>
    <ds:schemaRef ds:uri="http://www.w3.org/XML/1998/namespace"/>
    <ds:schemaRef ds:uri="9ae31d4b-8339-4813-9215-9bb7c1d27d86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162b81d-776b-4368-8a84-d6b6bd0e809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1435</Words>
  <Application>Microsoft Office PowerPoint</Application>
  <PresentationFormat>Widescreen</PresentationFormat>
  <Paragraphs>176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 New Roman</vt:lpstr>
      <vt:lpstr>Office Theme</vt:lpstr>
      <vt:lpstr>Friday Night in the Emergency Department</vt:lpstr>
      <vt:lpstr>SLIDO- What is the first word or emotion that comes to your mind when you think about sending a patient to the emergency room?</vt:lpstr>
      <vt:lpstr>Flow &amp; Goals of the Webinar</vt:lpstr>
      <vt:lpstr>Learning Objectives</vt:lpstr>
      <vt:lpstr>Who is BHIPP?</vt:lpstr>
      <vt:lpstr>Panelists</vt:lpstr>
      <vt:lpstr>SLIDO- What is your role in health care/mental health care?</vt:lpstr>
      <vt:lpstr>Disclosures</vt:lpstr>
      <vt:lpstr>Where are we now</vt:lpstr>
      <vt:lpstr>Setting the stage: any given Friday, 3pm…</vt:lpstr>
      <vt:lpstr>Case 1…</vt:lpstr>
      <vt:lpstr>Invite PCC’s views</vt:lpstr>
      <vt:lpstr>Also Happening in the ED…</vt:lpstr>
      <vt:lpstr>Invite ED provider views</vt:lpstr>
      <vt:lpstr>Identify Overlaps/Shared Issues and Concerns</vt:lpstr>
      <vt:lpstr>Identify Different/Opposing Tensions</vt:lpstr>
      <vt:lpstr>Potential resolutions</vt:lpstr>
      <vt:lpstr>Case 2…</vt:lpstr>
      <vt:lpstr>Invite outpatient MH Clinician’s perspective</vt:lpstr>
      <vt:lpstr>Also Happening in the ED…</vt:lpstr>
      <vt:lpstr>Identify Overlaps/Shared Issues and Concerns</vt:lpstr>
      <vt:lpstr>Identify Different/Opposing Tensions</vt:lpstr>
      <vt:lpstr>Potential resolutions?</vt:lpstr>
      <vt:lpstr>BHIPP Crisis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Night in the Emergency Department</dc:title>
  <dc:creator>Emily Frosch</dc:creator>
  <cp:lastModifiedBy>Rebecca Ferro</cp:lastModifiedBy>
  <cp:revision>41</cp:revision>
  <dcterms:created xsi:type="dcterms:W3CDTF">2021-09-28T18:19:37Z</dcterms:created>
  <dcterms:modified xsi:type="dcterms:W3CDTF">2021-12-07T14:07:38Z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0x010100EFAC9C000E8CC442838E60EA5B7FB1EA</vt:lpwstr>
  </property>
</Properties>
</file>