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90" r:id="rId6"/>
  </p:sldMasterIdLst>
  <p:notesMasterIdLst>
    <p:notesMasterId r:id="rId72"/>
  </p:notesMasterIdLst>
  <p:sldIdLst>
    <p:sldId id="517" r:id="rId7"/>
    <p:sldId id="420" r:id="rId8"/>
    <p:sldId id="515" r:id="rId9"/>
    <p:sldId id="472" r:id="rId10"/>
    <p:sldId id="347" r:id="rId11"/>
    <p:sldId id="349" r:id="rId12"/>
    <p:sldId id="385" r:id="rId13"/>
    <p:sldId id="395" r:id="rId14"/>
    <p:sldId id="396" r:id="rId15"/>
    <p:sldId id="397" r:id="rId16"/>
    <p:sldId id="398" r:id="rId17"/>
    <p:sldId id="453" r:id="rId18"/>
    <p:sldId id="454" r:id="rId19"/>
    <p:sldId id="348" r:id="rId20"/>
    <p:sldId id="390" r:id="rId21"/>
    <p:sldId id="388" r:id="rId22"/>
    <p:sldId id="353" r:id="rId23"/>
    <p:sldId id="354" r:id="rId24"/>
    <p:sldId id="421" r:id="rId25"/>
    <p:sldId id="355" r:id="rId26"/>
    <p:sldId id="356" r:id="rId27"/>
    <p:sldId id="358" r:id="rId28"/>
    <p:sldId id="359" r:id="rId29"/>
    <p:sldId id="360" r:id="rId30"/>
    <p:sldId id="361" r:id="rId31"/>
    <p:sldId id="362" r:id="rId32"/>
    <p:sldId id="364" r:id="rId33"/>
    <p:sldId id="365" r:id="rId34"/>
    <p:sldId id="369" r:id="rId35"/>
    <p:sldId id="465" r:id="rId36"/>
    <p:sldId id="368" r:id="rId37"/>
    <p:sldId id="380" r:id="rId38"/>
    <p:sldId id="381" r:id="rId39"/>
    <p:sldId id="455" r:id="rId40"/>
    <p:sldId id="466" r:id="rId41"/>
    <p:sldId id="371" r:id="rId42"/>
    <p:sldId id="399" r:id="rId43"/>
    <p:sldId id="295" r:id="rId44"/>
    <p:sldId id="400" r:id="rId45"/>
    <p:sldId id="372" r:id="rId46"/>
    <p:sldId id="440" r:id="rId47"/>
    <p:sldId id="373" r:id="rId48"/>
    <p:sldId id="510" r:id="rId49"/>
    <p:sldId id="441" r:id="rId50"/>
    <p:sldId id="374" r:id="rId51"/>
    <p:sldId id="448" r:id="rId52"/>
    <p:sldId id="452" r:id="rId53"/>
    <p:sldId id="449" r:id="rId54"/>
    <p:sldId id="511" r:id="rId55"/>
    <p:sldId id="500" r:id="rId56"/>
    <p:sldId id="426" r:id="rId57"/>
    <p:sldId id="458" r:id="rId58"/>
    <p:sldId id="443" r:id="rId59"/>
    <p:sldId id="442" r:id="rId60"/>
    <p:sldId id="512" r:id="rId61"/>
    <p:sldId id="513" r:id="rId62"/>
    <p:sldId id="427" r:id="rId63"/>
    <p:sldId id="457" r:id="rId64"/>
    <p:sldId id="344" r:id="rId65"/>
    <p:sldId id="394" r:id="rId66"/>
    <p:sldId id="508" r:id="rId67"/>
    <p:sldId id="514" r:id="rId68"/>
    <p:sldId id="451" r:id="rId69"/>
    <p:sldId id="401" r:id="rId70"/>
    <p:sldId id="516" r:id="rId7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ards, Sarah" initials="ES" lastIdx="1" clrIdx="0">
    <p:extLst>
      <p:ext uri="{19B8F6BF-5375-455C-9EA6-DF929625EA0E}">
        <p15:presenceInfo xmlns:p15="http://schemas.microsoft.com/office/powerpoint/2012/main" userId="S::sedwards@som.umaryland.edu::a8201c29-4df6-4527-a214-ca12ff6c3c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89359" autoAdjust="0"/>
  </p:normalViewPr>
  <p:slideViewPr>
    <p:cSldViewPr snapToGrid="0">
      <p:cViewPr varScale="1">
        <p:scale>
          <a:sx n="57" d="100"/>
          <a:sy n="57" d="100"/>
        </p:scale>
        <p:origin x="968" y="36"/>
      </p:cViewPr>
      <p:guideLst/>
    </p:cSldViewPr>
  </p:slideViewPr>
  <p:notesTextViewPr>
    <p:cViewPr>
      <p:scale>
        <a:sx n="3" d="2"/>
        <a:sy n="3" d="2"/>
      </p:scale>
      <p:origin x="0" y="0"/>
    </p:cViewPr>
  </p:notesTextViewPr>
  <p:sorterViewPr>
    <p:cViewPr>
      <p:scale>
        <a:sx n="100" d="100"/>
        <a:sy n="100" d="100"/>
      </p:scale>
      <p:origin x="0" y="-1234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diagrams/_rels/data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B033C4-E1ED-4B17-9BD4-B13854AFCC87}" type="doc">
      <dgm:prSet loTypeId="urn:microsoft.com/office/officeart/2005/8/layout/hList3" loCatId="list" qsTypeId="urn:microsoft.com/office/officeart/2005/8/quickstyle/simple1" qsCatId="simple" csTypeId="urn:microsoft.com/office/officeart/2005/8/colors/accent2_3" csCatId="accent2" phldr="1"/>
      <dgm:spPr/>
      <dgm:t>
        <a:bodyPr/>
        <a:lstStyle/>
        <a:p>
          <a:endParaRPr lang="en-US"/>
        </a:p>
      </dgm:t>
    </dgm:pt>
    <dgm:pt modelId="{39CF61D6-1E0F-49C3-B531-69B72DBEDD17}">
      <dgm:prSet phldrT="[Text]" custT="1"/>
      <dgm:spPr/>
      <dgm:t>
        <a:bodyPr/>
        <a:lstStyle/>
        <a:p>
          <a:r>
            <a:rPr lang="en-US" sz="3600" dirty="0"/>
            <a:t>Core Symptoms of Anxiety</a:t>
          </a:r>
        </a:p>
      </dgm:t>
    </dgm:pt>
    <dgm:pt modelId="{99B4D640-C03A-452F-B935-84510D6AAB36}" type="parTrans" cxnId="{EF8066DD-3EF5-4021-A65F-E49E78752B73}">
      <dgm:prSet/>
      <dgm:spPr/>
      <dgm:t>
        <a:bodyPr/>
        <a:lstStyle/>
        <a:p>
          <a:endParaRPr lang="en-US"/>
        </a:p>
      </dgm:t>
    </dgm:pt>
    <dgm:pt modelId="{4CB2311D-93E9-4655-9B61-C8BB1917CB8B}" type="sibTrans" cxnId="{EF8066DD-3EF5-4021-A65F-E49E78752B73}">
      <dgm:prSet/>
      <dgm:spPr/>
      <dgm:t>
        <a:bodyPr/>
        <a:lstStyle/>
        <a:p>
          <a:endParaRPr lang="en-US"/>
        </a:p>
      </dgm:t>
    </dgm:pt>
    <dgm:pt modelId="{FC393E85-E095-404C-866B-A2D3320BB9F9}">
      <dgm:prSet phldrT="[Text]" custT="1"/>
      <dgm:spPr/>
      <dgm:t>
        <a:bodyPr/>
        <a:lstStyle/>
        <a:p>
          <a:r>
            <a:rPr lang="en-US" sz="5400" dirty="0"/>
            <a:t>Worry</a:t>
          </a:r>
        </a:p>
      </dgm:t>
    </dgm:pt>
    <dgm:pt modelId="{EC8E5025-EB01-4E11-91EF-DE88B73C4D2E}" type="parTrans" cxnId="{6BDEC13A-25FB-4BD7-9061-3A77507DC966}">
      <dgm:prSet/>
      <dgm:spPr/>
      <dgm:t>
        <a:bodyPr/>
        <a:lstStyle/>
        <a:p>
          <a:endParaRPr lang="en-US"/>
        </a:p>
      </dgm:t>
    </dgm:pt>
    <dgm:pt modelId="{B077F84F-CF16-46D5-943C-434CAF078D5E}" type="sibTrans" cxnId="{6BDEC13A-25FB-4BD7-9061-3A77507DC966}">
      <dgm:prSet/>
      <dgm:spPr/>
      <dgm:t>
        <a:bodyPr/>
        <a:lstStyle/>
        <a:p>
          <a:endParaRPr lang="en-US"/>
        </a:p>
      </dgm:t>
    </dgm:pt>
    <dgm:pt modelId="{2D70A07C-8AB1-46CC-9858-D177EAE748F3}">
      <dgm:prSet phldrT="[Text]" custT="1"/>
      <dgm:spPr/>
      <dgm:t>
        <a:bodyPr/>
        <a:lstStyle/>
        <a:p>
          <a:r>
            <a:rPr lang="en-US" sz="5400"/>
            <a:t>Fear</a:t>
          </a:r>
        </a:p>
      </dgm:t>
    </dgm:pt>
    <dgm:pt modelId="{87B62609-F5FE-4503-8479-3968B9B27080}" type="parTrans" cxnId="{D2404214-5C23-4C6A-B53A-718D40373F31}">
      <dgm:prSet/>
      <dgm:spPr/>
      <dgm:t>
        <a:bodyPr/>
        <a:lstStyle/>
        <a:p>
          <a:endParaRPr lang="en-US"/>
        </a:p>
      </dgm:t>
    </dgm:pt>
    <dgm:pt modelId="{E3426D59-6C71-4B3E-95C1-DAB0349930B8}" type="sibTrans" cxnId="{D2404214-5C23-4C6A-B53A-718D40373F31}">
      <dgm:prSet/>
      <dgm:spPr/>
      <dgm:t>
        <a:bodyPr/>
        <a:lstStyle/>
        <a:p>
          <a:endParaRPr lang="en-US"/>
        </a:p>
      </dgm:t>
    </dgm:pt>
    <dgm:pt modelId="{C279F1DE-4181-4DD0-8AC0-2F1C8C8E70BE}">
      <dgm:prSet phldrT="[Text]" custT="1"/>
      <dgm:spPr/>
      <dgm:t>
        <a:bodyPr/>
        <a:lstStyle/>
        <a:p>
          <a:r>
            <a:rPr lang="en-US" sz="5400" dirty="0"/>
            <a:t>Somatic</a:t>
          </a:r>
        </a:p>
      </dgm:t>
    </dgm:pt>
    <dgm:pt modelId="{55F6F53C-0CB8-4178-98A6-DDCC42ED46B6}" type="parTrans" cxnId="{58DA00B3-800B-4821-B6AC-0D87F79CEEFB}">
      <dgm:prSet/>
      <dgm:spPr/>
      <dgm:t>
        <a:bodyPr/>
        <a:lstStyle/>
        <a:p>
          <a:endParaRPr lang="en-US"/>
        </a:p>
      </dgm:t>
    </dgm:pt>
    <dgm:pt modelId="{B5245924-22BE-4C90-B59C-70D0E1709884}" type="sibTrans" cxnId="{58DA00B3-800B-4821-B6AC-0D87F79CEEFB}">
      <dgm:prSet/>
      <dgm:spPr/>
      <dgm:t>
        <a:bodyPr/>
        <a:lstStyle/>
        <a:p>
          <a:endParaRPr lang="en-US"/>
        </a:p>
      </dgm:t>
    </dgm:pt>
    <dgm:pt modelId="{02D93EA4-6CB3-43CB-AB2D-4426B2387452}" type="pres">
      <dgm:prSet presAssocID="{E2B033C4-E1ED-4B17-9BD4-B13854AFCC87}" presName="composite" presStyleCnt="0">
        <dgm:presLayoutVars>
          <dgm:chMax val="1"/>
          <dgm:dir/>
          <dgm:resizeHandles val="exact"/>
        </dgm:presLayoutVars>
      </dgm:prSet>
      <dgm:spPr/>
    </dgm:pt>
    <dgm:pt modelId="{DFD416CB-7AFB-4F56-AD37-AED47C0ABF7F}" type="pres">
      <dgm:prSet presAssocID="{39CF61D6-1E0F-49C3-B531-69B72DBEDD17}" presName="roof" presStyleLbl="dkBgShp" presStyleIdx="0" presStyleCnt="2" custScaleX="100000" custScaleY="103499" custLinFactNeighborX="5003" custLinFactNeighborY="-12859"/>
      <dgm:spPr/>
    </dgm:pt>
    <dgm:pt modelId="{85F7A0AB-93D8-493B-8A19-6BCE83621630}" type="pres">
      <dgm:prSet presAssocID="{39CF61D6-1E0F-49C3-B531-69B72DBEDD17}" presName="pillars" presStyleCnt="0"/>
      <dgm:spPr/>
    </dgm:pt>
    <dgm:pt modelId="{AE340742-EE4E-4BF1-9626-D447ED627C2D}" type="pres">
      <dgm:prSet presAssocID="{39CF61D6-1E0F-49C3-B531-69B72DBEDD17}" presName="pillar1" presStyleLbl="node1" presStyleIdx="0" presStyleCnt="3">
        <dgm:presLayoutVars>
          <dgm:bulletEnabled val="1"/>
        </dgm:presLayoutVars>
      </dgm:prSet>
      <dgm:spPr/>
    </dgm:pt>
    <dgm:pt modelId="{671782D1-3422-41EA-815F-E8FE95937755}" type="pres">
      <dgm:prSet presAssocID="{2D70A07C-8AB1-46CC-9858-D177EAE748F3}" presName="pillarX" presStyleLbl="node1" presStyleIdx="1" presStyleCnt="3">
        <dgm:presLayoutVars>
          <dgm:bulletEnabled val="1"/>
        </dgm:presLayoutVars>
      </dgm:prSet>
      <dgm:spPr/>
    </dgm:pt>
    <dgm:pt modelId="{78DCF4E0-E5B6-4303-9F12-77DB4F0D3BF7}" type="pres">
      <dgm:prSet presAssocID="{C279F1DE-4181-4DD0-8AC0-2F1C8C8E70BE}" presName="pillarX" presStyleLbl="node1" presStyleIdx="2" presStyleCnt="3">
        <dgm:presLayoutVars>
          <dgm:bulletEnabled val="1"/>
        </dgm:presLayoutVars>
      </dgm:prSet>
      <dgm:spPr/>
    </dgm:pt>
    <dgm:pt modelId="{5FD0FD6A-2D20-451D-AF89-35C42BEEE020}" type="pres">
      <dgm:prSet presAssocID="{39CF61D6-1E0F-49C3-B531-69B72DBEDD17}" presName="base" presStyleLbl="dkBgShp" presStyleIdx="1" presStyleCnt="2"/>
      <dgm:spPr/>
    </dgm:pt>
  </dgm:ptLst>
  <dgm:cxnLst>
    <dgm:cxn modelId="{D2404214-5C23-4C6A-B53A-718D40373F31}" srcId="{39CF61D6-1E0F-49C3-B531-69B72DBEDD17}" destId="{2D70A07C-8AB1-46CC-9858-D177EAE748F3}" srcOrd="1" destOrd="0" parTransId="{87B62609-F5FE-4503-8479-3968B9B27080}" sibTransId="{E3426D59-6C71-4B3E-95C1-DAB0349930B8}"/>
    <dgm:cxn modelId="{D4B72F19-8AAA-4015-A9A2-073B772E97AA}" type="presOf" srcId="{2D70A07C-8AB1-46CC-9858-D177EAE748F3}" destId="{671782D1-3422-41EA-815F-E8FE95937755}" srcOrd="0" destOrd="0" presId="urn:microsoft.com/office/officeart/2005/8/layout/hList3"/>
    <dgm:cxn modelId="{7AA22A38-FCBB-4988-8DED-728635D95E25}" type="presOf" srcId="{E2B033C4-E1ED-4B17-9BD4-B13854AFCC87}" destId="{02D93EA4-6CB3-43CB-AB2D-4426B2387452}" srcOrd="0" destOrd="0" presId="urn:microsoft.com/office/officeart/2005/8/layout/hList3"/>
    <dgm:cxn modelId="{6BDEC13A-25FB-4BD7-9061-3A77507DC966}" srcId="{39CF61D6-1E0F-49C3-B531-69B72DBEDD17}" destId="{FC393E85-E095-404C-866B-A2D3320BB9F9}" srcOrd="0" destOrd="0" parTransId="{EC8E5025-EB01-4E11-91EF-DE88B73C4D2E}" sibTransId="{B077F84F-CF16-46D5-943C-434CAF078D5E}"/>
    <dgm:cxn modelId="{41535579-9E48-4E77-9C3E-AC48EA114A2D}" type="presOf" srcId="{C279F1DE-4181-4DD0-8AC0-2F1C8C8E70BE}" destId="{78DCF4E0-E5B6-4303-9F12-77DB4F0D3BF7}" srcOrd="0" destOrd="0" presId="urn:microsoft.com/office/officeart/2005/8/layout/hList3"/>
    <dgm:cxn modelId="{58DA00B3-800B-4821-B6AC-0D87F79CEEFB}" srcId="{39CF61D6-1E0F-49C3-B531-69B72DBEDD17}" destId="{C279F1DE-4181-4DD0-8AC0-2F1C8C8E70BE}" srcOrd="2" destOrd="0" parTransId="{55F6F53C-0CB8-4178-98A6-DDCC42ED46B6}" sibTransId="{B5245924-22BE-4C90-B59C-70D0E1709884}"/>
    <dgm:cxn modelId="{853A3FDD-3652-4DA5-8977-C75AE78EDD9A}" type="presOf" srcId="{FC393E85-E095-404C-866B-A2D3320BB9F9}" destId="{AE340742-EE4E-4BF1-9626-D447ED627C2D}" srcOrd="0" destOrd="0" presId="urn:microsoft.com/office/officeart/2005/8/layout/hList3"/>
    <dgm:cxn modelId="{EF8066DD-3EF5-4021-A65F-E49E78752B73}" srcId="{E2B033C4-E1ED-4B17-9BD4-B13854AFCC87}" destId="{39CF61D6-1E0F-49C3-B531-69B72DBEDD17}" srcOrd="0" destOrd="0" parTransId="{99B4D640-C03A-452F-B935-84510D6AAB36}" sibTransId="{4CB2311D-93E9-4655-9B61-C8BB1917CB8B}"/>
    <dgm:cxn modelId="{64015AF5-62C0-4CE5-9801-ACEB9A4E4F42}" type="presOf" srcId="{39CF61D6-1E0F-49C3-B531-69B72DBEDD17}" destId="{DFD416CB-7AFB-4F56-AD37-AED47C0ABF7F}" srcOrd="0" destOrd="0" presId="urn:microsoft.com/office/officeart/2005/8/layout/hList3"/>
    <dgm:cxn modelId="{8F08B390-3B3B-44D4-970F-4137317FA316}" type="presParOf" srcId="{02D93EA4-6CB3-43CB-AB2D-4426B2387452}" destId="{DFD416CB-7AFB-4F56-AD37-AED47C0ABF7F}" srcOrd="0" destOrd="0" presId="urn:microsoft.com/office/officeart/2005/8/layout/hList3"/>
    <dgm:cxn modelId="{44BEF8E5-FD46-4948-893F-E6EF27D14E43}" type="presParOf" srcId="{02D93EA4-6CB3-43CB-AB2D-4426B2387452}" destId="{85F7A0AB-93D8-493B-8A19-6BCE83621630}" srcOrd="1" destOrd="0" presId="urn:microsoft.com/office/officeart/2005/8/layout/hList3"/>
    <dgm:cxn modelId="{2BD0D355-7341-40E0-8040-BCFF36EF16B8}" type="presParOf" srcId="{85F7A0AB-93D8-493B-8A19-6BCE83621630}" destId="{AE340742-EE4E-4BF1-9626-D447ED627C2D}" srcOrd="0" destOrd="0" presId="urn:microsoft.com/office/officeart/2005/8/layout/hList3"/>
    <dgm:cxn modelId="{0CB17BF4-A20B-4F87-9A5F-888D9814ADE3}" type="presParOf" srcId="{85F7A0AB-93D8-493B-8A19-6BCE83621630}" destId="{671782D1-3422-41EA-815F-E8FE95937755}" srcOrd="1" destOrd="0" presId="urn:microsoft.com/office/officeart/2005/8/layout/hList3"/>
    <dgm:cxn modelId="{BD488A5B-C03C-49CC-AFC3-AE56E93C1A89}" type="presParOf" srcId="{85F7A0AB-93D8-493B-8A19-6BCE83621630}" destId="{78DCF4E0-E5B6-4303-9F12-77DB4F0D3BF7}" srcOrd="2" destOrd="0" presId="urn:microsoft.com/office/officeart/2005/8/layout/hList3"/>
    <dgm:cxn modelId="{7E0865AD-D54C-49B9-92A8-D66815783BB0}" type="presParOf" srcId="{02D93EA4-6CB3-43CB-AB2D-4426B2387452}" destId="{5FD0FD6A-2D20-451D-AF89-35C42BEEE020}"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ABFD02-CC2E-4713-97CF-BA50B2C12723}"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80DE6E5C-EBA8-4FB7-ABAB-592CFCE0E84B}">
      <dgm:prSet phldrT="[Text]" custT="1"/>
      <dgm:spPr/>
      <dgm:t>
        <a:bodyPr/>
        <a:lstStyle/>
        <a:p>
          <a:r>
            <a:rPr lang="en-US" sz="2000"/>
            <a:t>Nutrition	</a:t>
          </a:r>
        </a:p>
      </dgm:t>
    </dgm:pt>
    <dgm:pt modelId="{24E14009-D2CE-43B8-A7B3-0AC2A61FD1E7}" type="parTrans" cxnId="{F698D95E-B76A-47F3-8D23-290FF68A0C04}">
      <dgm:prSet/>
      <dgm:spPr/>
      <dgm:t>
        <a:bodyPr/>
        <a:lstStyle/>
        <a:p>
          <a:endParaRPr lang="en-US" sz="1200"/>
        </a:p>
      </dgm:t>
    </dgm:pt>
    <dgm:pt modelId="{47FA6009-F0CC-4B9F-8EBB-8428ED8EF492}" type="sibTrans" cxnId="{F698D95E-B76A-47F3-8D23-290FF68A0C04}">
      <dgm:prSet/>
      <dgm:spPr/>
      <dgm:t>
        <a:bodyPr/>
        <a:lstStyle/>
        <a:p>
          <a:endParaRPr lang="en-US" sz="1200"/>
        </a:p>
      </dgm:t>
    </dgm:pt>
    <dgm:pt modelId="{19FBD3ED-12C6-44D8-8F9C-4DF86E77EB27}">
      <dgm:prSet phldrT="[Text]" custT="1"/>
      <dgm:spPr/>
      <dgm:t>
        <a:bodyPr/>
        <a:lstStyle/>
        <a:p>
          <a:r>
            <a:rPr lang="en-US" sz="2000"/>
            <a:t>Exercise</a:t>
          </a:r>
        </a:p>
      </dgm:t>
    </dgm:pt>
    <dgm:pt modelId="{2FF786B2-074A-464E-B9D5-937FE5B59EF1}" type="parTrans" cxnId="{DF68119C-A23D-4736-921C-9553BDA24A77}">
      <dgm:prSet/>
      <dgm:spPr/>
      <dgm:t>
        <a:bodyPr/>
        <a:lstStyle/>
        <a:p>
          <a:endParaRPr lang="en-US" sz="1200"/>
        </a:p>
      </dgm:t>
    </dgm:pt>
    <dgm:pt modelId="{DD43DCB4-283B-4E44-8C65-4788430B966F}" type="sibTrans" cxnId="{DF68119C-A23D-4736-921C-9553BDA24A77}">
      <dgm:prSet/>
      <dgm:spPr/>
      <dgm:t>
        <a:bodyPr/>
        <a:lstStyle/>
        <a:p>
          <a:endParaRPr lang="en-US" sz="1200"/>
        </a:p>
      </dgm:t>
    </dgm:pt>
    <dgm:pt modelId="{4F9DA8B0-802F-4739-AC86-96C219F22A5A}">
      <dgm:prSet phldrT="[Text]" custT="1"/>
      <dgm:spPr/>
      <dgm:t>
        <a:bodyPr/>
        <a:lstStyle/>
        <a:p>
          <a:r>
            <a:rPr lang="en-US" sz="2000"/>
            <a:t>Sleep</a:t>
          </a:r>
        </a:p>
      </dgm:t>
    </dgm:pt>
    <dgm:pt modelId="{A5DF9701-D8AC-496E-ACA2-F141E83A7BF4}" type="parTrans" cxnId="{1F4334AB-2F5D-44A1-A77F-04DA7D782278}">
      <dgm:prSet/>
      <dgm:spPr/>
      <dgm:t>
        <a:bodyPr/>
        <a:lstStyle/>
        <a:p>
          <a:endParaRPr lang="en-US" sz="1200"/>
        </a:p>
      </dgm:t>
    </dgm:pt>
    <dgm:pt modelId="{B2FC30D4-B205-4389-8011-F85BB4C6297A}" type="sibTrans" cxnId="{1F4334AB-2F5D-44A1-A77F-04DA7D782278}">
      <dgm:prSet/>
      <dgm:spPr/>
      <dgm:t>
        <a:bodyPr/>
        <a:lstStyle/>
        <a:p>
          <a:endParaRPr lang="en-US" sz="1200"/>
        </a:p>
      </dgm:t>
    </dgm:pt>
    <dgm:pt modelId="{5FC3E6D3-852A-4307-87FE-B598E2FF05AB}">
      <dgm:prSet phldrT="[Text]" custT="1"/>
      <dgm:spPr/>
      <dgm:t>
        <a:bodyPr/>
        <a:lstStyle/>
        <a:p>
          <a:r>
            <a:rPr lang="en-US" sz="2000"/>
            <a:t>Healthy diet, avoid caffeine </a:t>
          </a:r>
        </a:p>
      </dgm:t>
    </dgm:pt>
    <dgm:pt modelId="{B7FB1B9D-9D40-4A15-A4D2-7080013B1D8B}" type="parTrans" cxnId="{D32ED59C-152A-471A-BB40-002F2957670F}">
      <dgm:prSet/>
      <dgm:spPr/>
      <dgm:t>
        <a:bodyPr/>
        <a:lstStyle/>
        <a:p>
          <a:endParaRPr lang="en-US" sz="1200"/>
        </a:p>
      </dgm:t>
    </dgm:pt>
    <dgm:pt modelId="{ADC6E0FE-158A-40E2-87B4-4D523075EC7D}" type="sibTrans" cxnId="{D32ED59C-152A-471A-BB40-002F2957670F}">
      <dgm:prSet/>
      <dgm:spPr/>
      <dgm:t>
        <a:bodyPr/>
        <a:lstStyle/>
        <a:p>
          <a:endParaRPr lang="en-US" sz="1200"/>
        </a:p>
      </dgm:t>
    </dgm:pt>
    <dgm:pt modelId="{46CCB68B-3A2A-4A6C-A168-841B9755B9BB}">
      <dgm:prSet phldrT="[Text]" custT="1"/>
      <dgm:spPr/>
      <dgm:t>
        <a:bodyPr/>
        <a:lstStyle/>
        <a:p>
          <a:r>
            <a:rPr lang="en-US" sz="2000"/>
            <a:t>Improves sleep and mood</a:t>
          </a:r>
        </a:p>
      </dgm:t>
    </dgm:pt>
    <dgm:pt modelId="{ADA015B3-82F5-4A6D-BDE0-513CFF70FD83}" type="parTrans" cxnId="{07F3654A-C372-4622-9D7D-A9C2BFAC657E}">
      <dgm:prSet/>
      <dgm:spPr/>
      <dgm:t>
        <a:bodyPr/>
        <a:lstStyle/>
        <a:p>
          <a:endParaRPr lang="en-US" sz="1200"/>
        </a:p>
      </dgm:t>
    </dgm:pt>
    <dgm:pt modelId="{DADBD11D-93D1-4C49-878C-AA91620653A1}" type="sibTrans" cxnId="{07F3654A-C372-4622-9D7D-A9C2BFAC657E}">
      <dgm:prSet/>
      <dgm:spPr/>
      <dgm:t>
        <a:bodyPr/>
        <a:lstStyle/>
        <a:p>
          <a:endParaRPr lang="en-US" sz="1200"/>
        </a:p>
      </dgm:t>
    </dgm:pt>
    <dgm:pt modelId="{571897F0-8174-475D-88EB-BCD068F1FA4F}">
      <dgm:prSet phldrT="[Text]" custT="1"/>
      <dgm:spPr/>
      <dgm:t>
        <a:bodyPr/>
        <a:lstStyle/>
        <a:p>
          <a:r>
            <a:rPr lang="en-US" sz="2000"/>
            <a:t>Lowers heart rate</a:t>
          </a:r>
        </a:p>
      </dgm:t>
    </dgm:pt>
    <dgm:pt modelId="{37C9B10D-23CF-4AD9-A7CE-651A70DC973F}" type="parTrans" cxnId="{7542BB7A-013F-49B3-80F6-C5B14DE2736D}">
      <dgm:prSet/>
      <dgm:spPr/>
      <dgm:t>
        <a:bodyPr/>
        <a:lstStyle/>
        <a:p>
          <a:endParaRPr lang="en-US" sz="1200"/>
        </a:p>
      </dgm:t>
    </dgm:pt>
    <dgm:pt modelId="{BB5DB658-265B-44E1-BA88-516E1911E84D}" type="sibTrans" cxnId="{7542BB7A-013F-49B3-80F6-C5B14DE2736D}">
      <dgm:prSet/>
      <dgm:spPr/>
      <dgm:t>
        <a:bodyPr/>
        <a:lstStyle/>
        <a:p>
          <a:endParaRPr lang="en-US" sz="1200"/>
        </a:p>
      </dgm:t>
    </dgm:pt>
    <dgm:pt modelId="{6B89D007-8692-42A4-B384-436D6970BCC3}">
      <dgm:prSet phldrT="[Text]" custT="1"/>
      <dgm:spPr/>
      <dgm:t>
        <a:bodyPr/>
        <a:lstStyle/>
        <a:p>
          <a:r>
            <a:rPr lang="en-US" sz="2000"/>
            <a:t>Improves mood and anxiety</a:t>
          </a:r>
        </a:p>
      </dgm:t>
    </dgm:pt>
    <dgm:pt modelId="{8082EC9B-6C22-4E8E-94E4-59ED7EC25260}" type="parTrans" cxnId="{7817D9D3-FD4D-4569-B780-7E3277A123C3}">
      <dgm:prSet/>
      <dgm:spPr/>
      <dgm:t>
        <a:bodyPr/>
        <a:lstStyle/>
        <a:p>
          <a:endParaRPr lang="en-US" sz="1200"/>
        </a:p>
      </dgm:t>
    </dgm:pt>
    <dgm:pt modelId="{2214913A-6562-4606-9EB7-3374B59095FB}" type="sibTrans" cxnId="{7817D9D3-FD4D-4569-B780-7E3277A123C3}">
      <dgm:prSet/>
      <dgm:spPr/>
      <dgm:t>
        <a:bodyPr/>
        <a:lstStyle/>
        <a:p>
          <a:endParaRPr lang="en-US" sz="1200"/>
        </a:p>
      </dgm:t>
    </dgm:pt>
    <dgm:pt modelId="{659EBBF6-E775-4E94-B0D2-3C2162276F02}" type="pres">
      <dgm:prSet presAssocID="{7EABFD02-CC2E-4713-97CF-BA50B2C12723}" presName="linear" presStyleCnt="0">
        <dgm:presLayoutVars>
          <dgm:dir/>
          <dgm:animLvl val="lvl"/>
          <dgm:resizeHandles val="exact"/>
        </dgm:presLayoutVars>
      </dgm:prSet>
      <dgm:spPr/>
    </dgm:pt>
    <dgm:pt modelId="{52624EB5-74F6-4DED-A6F1-DCBEDC4B480C}" type="pres">
      <dgm:prSet presAssocID="{80DE6E5C-EBA8-4FB7-ABAB-592CFCE0E84B}" presName="parentLin" presStyleCnt="0"/>
      <dgm:spPr/>
    </dgm:pt>
    <dgm:pt modelId="{AB065FEA-AEE3-40A6-9E78-A2B03A827ECC}" type="pres">
      <dgm:prSet presAssocID="{80DE6E5C-EBA8-4FB7-ABAB-592CFCE0E84B}" presName="parentLeftMargin" presStyleLbl="node1" presStyleIdx="0" presStyleCnt="3"/>
      <dgm:spPr/>
    </dgm:pt>
    <dgm:pt modelId="{DE5A5036-015C-45DE-9A7F-DCEF271E9145}" type="pres">
      <dgm:prSet presAssocID="{80DE6E5C-EBA8-4FB7-ABAB-592CFCE0E84B}" presName="parentText" presStyleLbl="node1" presStyleIdx="0" presStyleCnt="3">
        <dgm:presLayoutVars>
          <dgm:chMax val="0"/>
          <dgm:bulletEnabled val="1"/>
        </dgm:presLayoutVars>
      </dgm:prSet>
      <dgm:spPr/>
    </dgm:pt>
    <dgm:pt modelId="{44A45260-9D38-4FBB-B805-3B9DC8EF8BE6}" type="pres">
      <dgm:prSet presAssocID="{80DE6E5C-EBA8-4FB7-ABAB-592CFCE0E84B}" presName="negativeSpace" presStyleCnt="0"/>
      <dgm:spPr/>
    </dgm:pt>
    <dgm:pt modelId="{F2A7969B-612E-44A9-B5A4-8C8FA13AF8A3}" type="pres">
      <dgm:prSet presAssocID="{80DE6E5C-EBA8-4FB7-ABAB-592CFCE0E84B}" presName="childText" presStyleLbl="conFgAcc1" presStyleIdx="0" presStyleCnt="3">
        <dgm:presLayoutVars>
          <dgm:bulletEnabled val="1"/>
        </dgm:presLayoutVars>
      </dgm:prSet>
      <dgm:spPr/>
    </dgm:pt>
    <dgm:pt modelId="{AAD7F0F1-5380-494D-972E-E6D971E49B91}" type="pres">
      <dgm:prSet presAssocID="{47FA6009-F0CC-4B9F-8EBB-8428ED8EF492}" presName="spaceBetweenRectangles" presStyleCnt="0"/>
      <dgm:spPr/>
    </dgm:pt>
    <dgm:pt modelId="{34CA6F91-9FB9-4E0F-9805-1555C20F65AF}" type="pres">
      <dgm:prSet presAssocID="{19FBD3ED-12C6-44D8-8F9C-4DF86E77EB27}" presName="parentLin" presStyleCnt="0"/>
      <dgm:spPr/>
    </dgm:pt>
    <dgm:pt modelId="{FECC664C-DAE5-47E8-A12C-0B88D65B04A4}" type="pres">
      <dgm:prSet presAssocID="{19FBD3ED-12C6-44D8-8F9C-4DF86E77EB27}" presName="parentLeftMargin" presStyleLbl="node1" presStyleIdx="0" presStyleCnt="3"/>
      <dgm:spPr/>
    </dgm:pt>
    <dgm:pt modelId="{CE50F1BB-19A8-4E87-A422-F785D1D0CA96}" type="pres">
      <dgm:prSet presAssocID="{19FBD3ED-12C6-44D8-8F9C-4DF86E77EB27}" presName="parentText" presStyleLbl="node1" presStyleIdx="1" presStyleCnt="3">
        <dgm:presLayoutVars>
          <dgm:chMax val="0"/>
          <dgm:bulletEnabled val="1"/>
        </dgm:presLayoutVars>
      </dgm:prSet>
      <dgm:spPr/>
    </dgm:pt>
    <dgm:pt modelId="{C4E48C14-AFB3-4056-849D-4099650A4C5D}" type="pres">
      <dgm:prSet presAssocID="{19FBD3ED-12C6-44D8-8F9C-4DF86E77EB27}" presName="negativeSpace" presStyleCnt="0"/>
      <dgm:spPr/>
    </dgm:pt>
    <dgm:pt modelId="{EA26F7DF-A2E1-4A3F-89D0-91723497C843}" type="pres">
      <dgm:prSet presAssocID="{19FBD3ED-12C6-44D8-8F9C-4DF86E77EB27}" presName="childText" presStyleLbl="conFgAcc1" presStyleIdx="1" presStyleCnt="3">
        <dgm:presLayoutVars>
          <dgm:bulletEnabled val="1"/>
        </dgm:presLayoutVars>
      </dgm:prSet>
      <dgm:spPr/>
    </dgm:pt>
    <dgm:pt modelId="{4A8D0407-8EA3-4F1A-A2A5-28C92D828063}" type="pres">
      <dgm:prSet presAssocID="{DD43DCB4-283B-4E44-8C65-4788430B966F}" presName="spaceBetweenRectangles" presStyleCnt="0"/>
      <dgm:spPr/>
    </dgm:pt>
    <dgm:pt modelId="{B58D9F7F-60D0-40F0-814C-7ED285148A8A}" type="pres">
      <dgm:prSet presAssocID="{4F9DA8B0-802F-4739-AC86-96C219F22A5A}" presName="parentLin" presStyleCnt="0"/>
      <dgm:spPr/>
    </dgm:pt>
    <dgm:pt modelId="{4AA2F3D5-EF39-418B-AD00-AD4601A81447}" type="pres">
      <dgm:prSet presAssocID="{4F9DA8B0-802F-4739-AC86-96C219F22A5A}" presName="parentLeftMargin" presStyleLbl="node1" presStyleIdx="1" presStyleCnt="3"/>
      <dgm:spPr/>
    </dgm:pt>
    <dgm:pt modelId="{0B356518-355E-49D0-9D5F-24740A88BDB3}" type="pres">
      <dgm:prSet presAssocID="{4F9DA8B0-802F-4739-AC86-96C219F22A5A}" presName="parentText" presStyleLbl="node1" presStyleIdx="2" presStyleCnt="3">
        <dgm:presLayoutVars>
          <dgm:chMax val="0"/>
          <dgm:bulletEnabled val="1"/>
        </dgm:presLayoutVars>
      </dgm:prSet>
      <dgm:spPr/>
    </dgm:pt>
    <dgm:pt modelId="{C7E4048F-5659-4ABA-805F-72B5D1915662}" type="pres">
      <dgm:prSet presAssocID="{4F9DA8B0-802F-4739-AC86-96C219F22A5A}" presName="negativeSpace" presStyleCnt="0"/>
      <dgm:spPr/>
    </dgm:pt>
    <dgm:pt modelId="{FBBBFE27-61D1-45C6-9C61-666CA2CDBFE2}" type="pres">
      <dgm:prSet presAssocID="{4F9DA8B0-802F-4739-AC86-96C219F22A5A}" presName="childText" presStyleLbl="conFgAcc1" presStyleIdx="2" presStyleCnt="3">
        <dgm:presLayoutVars>
          <dgm:bulletEnabled val="1"/>
        </dgm:presLayoutVars>
      </dgm:prSet>
      <dgm:spPr/>
    </dgm:pt>
  </dgm:ptLst>
  <dgm:cxnLst>
    <dgm:cxn modelId="{59306D22-0BE6-4196-9EFD-9D1244E45AF7}" type="presOf" srcId="{46CCB68B-3A2A-4A6C-A168-841B9755B9BB}" destId="{EA26F7DF-A2E1-4A3F-89D0-91723497C843}" srcOrd="0" destOrd="0" presId="urn:microsoft.com/office/officeart/2005/8/layout/list1"/>
    <dgm:cxn modelId="{C607D32D-EEB2-4701-90C2-4443E16151F9}" type="presOf" srcId="{19FBD3ED-12C6-44D8-8F9C-4DF86E77EB27}" destId="{FECC664C-DAE5-47E8-A12C-0B88D65B04A4}" srcOrd="0" destOrd="0" presId="urn:microsoft.com/office/officeart/2005/8/layout/list1"/>
    <dgm:cxn modelId="{F698D95E-B76A-47F3-8D23-290FF68A0C04}" srcId="{7EABFD02-CC2E-4713-97CF-BA50B2C12723}" destId="{80DE6E5C-EBA8-4FB7-ABAB-592CFCE0E84B}" srcOrd="0" destOrd="0" parTransId="{24E14009-D2CE-43B8-A7B3-0AC2A61FD1E7}" sibTransId="{47FA6009-F0CC-4B9F-8EBB-8428ED8EF492}"/>
    <dgm:cxn modelId="{07F3654A-C372-4622-9D7D-A9C2BFAC657E}" srcId="{19FBD3ED-12C6-44D8-8F9C-4DF86E77EB27}" destId="{46CCB68B-3A2A-4A6C-A168-841B9755B9BB}" srcOrd="0" destOrd="0" parTransId="{ADA015B3-82F5-4A6D-BDE0-513CFF70FD83}" sibTransId="{DADBD11D-93D1-4C49-878C-AA91620653A1}"/>
    <dgm:cxn modelId="{64D15C5A-0400-466A-BFA5-E3223807E31E}" type="presOf" srcId="{7EABFD02-CC2E-4713-97CF-BA50B2C12723}" destId="{659EBBF6-E775-4E94-B0D2-3C2162276F02}" srcOrd="0" destOrd="0" presId="urn:microsoft.com/office/officeart/2005/8/layout/list1"/>
    <dgm:cxn modelId="{7542BB7A-013F-49B3-80F6-C5B14DE2736D}" srcId="{19FBD3ED-12C6-44D8-8F9C-4DF86E77EB27}" destId="{571897F0-8174-475D-88EB-BCD068F1FA4F}" srcOrd="1" destOrd="0" parTransId="{37C9B10D-23CF-4AD9-A7CE-651A70DC973F}" sibTransId="{BB5DB658-265B-44E1-BA88-516E1911E84D}"/>
    <dgm:cxn modelId="{36D1BF83-1DF0-4466-8BA5-EB8BE8569A56}" type="presOf" srcId="{5FC3E6D3-852A-4307-87FE-B598E2FF05AB}" destId="{F2A7969B-612E-44A9-B5A4-8C8FA13AF8A3}" srcOrd="0" destOrd="0" presId="urn:microsoft.com/office/officeart/2005/8/layout/list1"/>
    <dgm:cxn modelId="{0F9B5C8C-EDB0-4324-90E0-1643FC17C75C}" type="presOf" srcId="{80DE6E5C-EBA8-4FB7-ABAB-592CFCE0E84B}" destId="{DE5A5036-015C-45DE-9A7F-DCEF271E9145}" srcOrd="1" destOrd="0" presId="urn:microsoft.com/office/officeart/2005/8/layout/list1"/>
    <dgm:cxn modelId="{DF68119C-A23D-4736-921C-9553BDA24A77}" srcId="{7EABFD02-CC2E-4713-97CF-BA50B2C12723}" destId="{19FBD3ED-12C6-44D8-8F9C-4DF86E77EB27}" srcOrd="1" destOrd="0" parTransId="{2FF786B2-074A-464E-B9D5-937FE5B59EF1}" sibTransId="{DD43DCB4-283B-4E44-8C65-4788430B966F}"/>
    <dgm:cxn modelId="{D32ED59C-152A-471A-BB40-002F2957670F}" srcId="{80DE6E5C-EBA8-4FB7-ABAB-592CFCE0E84B}" destId="{5FC3E6D3-852A-4307-87FE-B598E2FF05AB}" srcOrd="0" destOrd="0" parTransId="{B7FB1B9D-9D40-4A15-A4D2-7080013B1D8B}" sibTransId="{ADC6E0FE-158A-40E2-87B4-4D523075EC7D}"/>
    <dgm:cxn modelId="{EB79C3A0-E2A1-4E39-8ED6-60769DAA7A05}" type="presOf" srcId="{4F9DA8B0-802F-4739-AC86-96C219F22A5A}" destId="{0B356518-355E-49D0-9D5F-24740A88BDB3}" srcOrd="1" destOrd="0" presId="urn:microsoft.com/office/officeart/2005/8/layout/list1"/>
    <dgm:cxn modelId="{1F4334AB-2F5D-44A1-A77F-04DA7D782278}" srcId="{7EABFD02-CC2E-4713-97CF-BA50B2C12723}" destId="{4F9DA8B0-802F-4739-AC86-96C219F22A5A}" srcOrd="2" destOrd="0" parTransId="{A5DF9701-D8AC-496E-ACA2-F141E83A7BF4}" sibTransId="{B2FC30D4-B205-4389-8011-F85BB4C6297A}"/>
    <dgm:cxn modelId="{5471CAAB-E444-490B-85A0-D252E428BB3C}" type="presOf" srcId="{571897F0-8174-475D-88EB-BCD068F1FA4F}" destId="{EA26F7DF-A2E1-4A3F-89D0-91723497C843}" srcOrd="0" destOrd="1" presId="urn:microsoft.com/office/officeart/2005/8/layout/list1"/>
    <dgm:cxn modelId="{97668EAF-A92C-40BB-8161-A80BAD5B269B}" type="presOf" srcId="{19FBD3ED-12C6-44D8-8F9C-4DF86E77EB27}" destId="{CE50F1BB-19A8-4E87-A422-F785D1D0CA96}" srcOrd="1" destOrd="0" presId="urn:microsoft.com/office/officeart/2005/8/layout/list1"/>
    <dgm:cxn modelId="{2632ADB7-FE31-4BD6-9885-CE93E96FA8D2}" type="presOf" srcId="{6B89D007-8692-42A4-B384-436D6970BCC3}" destId="{FBBBFE27-61D1-45C6-9C61-666CA2CDBFE2}" srcOrd="0" destOrd="0" presId="urn:microsoft.com/office/officeart/2005/8/layout/list1"/>
    <dgm:cxn modelId="{9D520EB9-3BA1-47AA-A394-8DCF94EF8946}" type="presOf" srcId="{4F9DA8B0-802F-4739-AC86-96C219F22A5A}" destId="{4AA2F3D5-EF39-418B-AD00-AD4601A81447}" srcOrd="0" destOrd="0" presId="urn:microsoft.com/office/officeart/2005/8/layout/list1"/>
    <dgm:cxn modelId="{7817D9D3-FD4D-4569-B780-7E3277A123C3}" srcId="{4F9DA8B0-802F-4739-AC86-96C219F22A5A}" destId="{6B89D007-8692-42A4-B384-436D6970BCC3}" srcOrd="0" destOrd="0" parTransId="{8082EC9B-6C22-4E8E-94E4-59ED7EC25260}" sibTransId="{2214913A-6562-4606-9EB7-3374B59095FB}"/>
    <dgm:cxn modelId="{7E157AFA-9708-4FF1-A1CF-78B2DF69C14E}" type="presOf" srcId="{80DE6E5C-EBA8-4FB7-ABAB-592CFCE0E84B}" destId="{AB065FEA-AEE3-40A6-9E78-A2B03A827ECC}" srcOrd="0" destOrd="0" presId="urn:microsoft.com/office/officeart/2005/8/layout/list1"/>
    <dgm:cxn modelId="{B7303E93-1F6A-4095-B8F0-03D99B69C08A}" type="presParOf" srcId="{659EBBF6-E775-4E94-B0D2-3C2162276F02}" destId="{52624EB5-74F6-4DED-A6F1-DCBEDC4B480C}" srcOrd="0" destOrd="0" presId="urn:microsoft.com/office/officeart/2005/8/layout/list1"/>
    <dgm:cxn modelId="{BF8F50E2-2BD0-46D9-9A90-B3DAA339FDB7}" type="presParOf" srcId="{52624EB5-74F6-4DED-A6F1-DCBEDC4B480C}" destId="{AB065FEA-AEE3-40A6-9E78-A2B03A827ECC}" srcOrd="0" destOrd="0" presId="urn:microsoft.com/office/officeart/2005/8/layout/list1"/>
    <dgm:cxn modelId="{A28B7D82-3E34-4F70-A942-593EAAFC2B4F}" type="presParOf" srcId="{52624EB5-74F6-4DED-A6F1-DCBEDC4B480C}" destId="{DE5A5036-015C-45DE-9A7F-DCEF271E9145}" srcOrd="1" destOrd="0" presId="urn:microsoft.com/office/officeart/2005/8/layout/list1"/>
    <dgm:cxn modelId="{7525C1B3-3779-41F4-AD9D-84882D14FE66}" type="presParOf" srcId="{659EBBF6-E775-4E94-B0D2-3C2162276F02}" destId="{44A45260-9D38-4FBB-B805-3B9DC8EF8BE6}" srcOrd="1" destOrd="0" presId="urn:microsoft.com/office/officeart/2005/8/layout/list1"/>
    <dgm:cxn modelId="{DE69F3AE-403B-4D2A-BE47-E27F0EE861E2}" type="presParOf" srcId="{659EBBF6-E775-4E94-B0D2-3C2162276F02}" destId="{F2A7969B-612E-44A9-B5A4-8C8FA13AF8A3}" srcOrd="2" destOrd="0" presId="urn:microsoft.com/office/officeart/2005/8/layout/list1"/>
    <dgm:cxn modelId="{0F7FE212-1E7A-4B02-B281-02A7B5BA40E8}" type="presParOf" srcId="{659EBBF6-E775-4E94-B0D2-3C2162276F02}" destId="{AAD7F0F1-5380-494D-972E-E6D971E49B91}" srcOrd="3" destOrd="0" presId="urn:microsoft.com/office/officeart/2005/8/layout/list1"/>
    <dgm:cxn modelId="{E772D48E-A61E-4D38-AAEA-3B450D36B8F6}" type="presParOf" srcId="{659EBBF6-E775-4E94-B0D2-3C2162276F02}" destId="{34CA6F91-9FB9-4E0F-9805-1555C20F65AF}" srcOrd="4" destOrd="0" presId="urn:microsoft.com/office/officeart/2005/8/layout/list1"/>
    <dgm:cxn modelId="{04313EF5-21CB-4CD1-A2A8-207CB4E460D9}" type="presParOf" srcId="{34CA6F91-9FB9-4E0F-9805-1555C20F65AF}" destId="{FECC664C-DAE5-47E8-A12C-0B88D65B04A4}" srcOrd="0" destOrd="0" presId="urn:microsoft.com/office/officeart/2005/8/layout/list1"/>
    <dgm:cxn modelId="{226A3925-3929-4618-BFC2-74E1CD7FD881}" type="presParOf" srcId="{34CA6F91-9FB9-4E0F-9805-1555C20F65AF}" destId="{CE50F1BB-19A8-4E87-A422-F785D1D0CA96}" srcOrd="1" destOrd="0" presId="urn:microsoft.com/office/officeart/2005/8/layout/list1"/>
    <dgm:cxn modelId="{0F150980-2646-4B96-9593-345F56ADCCBD}" type="presParOf" srcId="{659EBBF6-E775-4E94-B0D2-3C2162276F02}" destId="{C4E48C14-AFB3-4056-849D-4099650A4C5D}" srcOrd="5" destOrd="0" presId="urn:microsoft.com/office/officeart/2005/8/layout/list1"/>
    <dgm:cxn modelId="{B0D05583-00D2-4963-9EC2-73B00EAB0EBC}" type="presParOf" srcId="{659EBBF6-E775-4E94-B0D2-3C2162276F02}" destId="{EA26F7DF-A2E1-4A3F-89D0-91723497C843}" srcOrd="6" destOrd="0" presId="urn:microsoft.com/office/officeart/2005/8/layout/list1"/>
    <dgm:cxn modelId="{9C803C11-39D0-4819-8EF7-CF689934F553}" type="presParOf" srcId="{659EBBF6-E775-4E94-B0D2-3C2162276F02}" destId="{4A8D0407-8EA3-4F1A-A2A5-28C92D828063}" srcOrd="7" destOrd="0" presId="urn:microsoft.com/office/officeart/2005/8/layout/list1"/>
    <dgm:cxn modelId="{0A9015DC-23B0-47AB-AE20-3AB6EF38CA85}" type="presParOf" srcId="{659EBBF6-E775-4E94-B0D2-3C2162276F02}" destId="{B58D9F7F-60D0-40F0-814C-7ED285148A8A}" srcOrd="8" destOrd="0" presId="urn:microsoft.com/office/officeart/2005/8/layout/list1"/>
    <dgm:cxn modelId="{C3DDC8F3-35FB-4F40-9103-435812AD7F2B}" type="presParOf" srcId="{B58D9F7F-60D0-40F0-814C-7ED285148A8A}" destId="{4AA2F3D5-EF39-418B-AD00-AD4601A81447}" srcOrd="0" destOrd="0" presId="urn:microsoft.com/office/officeart/2005/8/layout/list1"/>
    <dgm:cxn modelId="{59D4F47D-9466-450F-A8E1-3925489C6F2F}" type="presParOf" srcId="{B58D9F7F-60D0-40F0-814C-7ED285148A8A}" destId="{0B356518-355E-49D0-9D5F-24740A88BDB3}" srcOrd="1" destOrd="0" presId="urn:microsoft.com/office/officeart/2005/8/layout/list1"/>
    <dgm:cxn modelId="{CF84E3F0-54FA-4830-B1E1-D7A49775F805}" type="presParOf" srcId="{659EBBF6-E775-4E94-B0D2-3C2162276F02}" destId="{C7E4048F-5659-4ABA-805F-72B5D1915662}" srcOrd="9" destOrd="0" presId="urn:microsoft.com/office/officeart/2005/8/layout/list1"/>
    <dgm:cxn modelId="{17771ECF-F8D8-4228-9679-0509B8FE80CF}" type="presParOf" srcId="{659EBBF6-E775-4E94-B0D2-3C2162276F02}" destId="{FBBBFE27-61D1-45C6-9C61-666CA2CDBFE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027A2CC-CB8F-448C-8AA5-852D237C6511}"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F294E69E-528C-4F7F-851A-B385991FFB1C}">
      <dgm:prSet/>
      <dgm:spPr/>
      <dgm:t>
        <a:bodyPr/>
        <a:lstStyle/>
        <a:p>
          <a:r>
            <a:rPr lang="en-US" b="1"/>
            <a:t>Exposure therapy: </a:t>
          </a:r>
          <a:r>
            <a:rPr lang="en-US"/>
            <a:t>repeated approach toward fear-provoking stimuli</a:t>
          </a:r>
        </a:p>
      </dgm:t>
    </dgm:pt>
    <dgm:pt modelId="{A0073401-DD08-459A-BD0E-7AFAE6957403}" type="parTrans" cxnId="{FCDE5DAF-3E26-4E6D-AC65-B0D0066F0B28}">
      <dgm:prSet/>
      <dgm:spPr/>
      <dgm:t>
        <a:bodyPr/>
        <a:lstStyle/>
        <a:p>
          <a:endParaRPr lang="en-US"/>
        </a:p>
      </dgm:t>
    </dgm:pt>
    <dgm:pt modelId="{3EE78C30-3604-4AFF-B0C9-8792DF34C3B1}" type="sibTrans" cxnId="{FCDE5DAF-3E26-4E6D-AC65-B0D0066F0B28}">
      <dgm:prSet/>
      <dgm:spPr/>
      <dgm:t>
        <a:bodyPr/>
        <a:lstStyle/>
        <a:p>
          <a:endParaRPr lang="en-US"/>
        </a:p>
      </dgm:t>
    </dgm:pt>
    <dgm:pt modelId="{28F66390-C7BA-4969-B1F2-6608DAD78C3F}">
      <dgm:prSet/>
      <dgm:spPr/>
      <dgm:t>
        <a:bodyPr/>
        <a:lstStyle/>
        <a:p>
          <a:r>
            <a:rPr lang="en-US" dirty="0"/>
            <a:t>first proposed in the form of systematic desensitization, derived from extinction learning (</a:t>
          </a:r>
          <a:r>
            <a:rPr lang="en-US" dirty="0" err="1"/>
            <a:t>Wolpe</a:t>
          </a:r>
          <a:r>
            <a:rPr lang="en-US" dirty="0"/>
            <a:t>, 1958), thought to reduce fear through repeated trials</a:t>
          </a:r>
        </a:p>
      </dgm:t>
    </dgm:pt>
    <dgm:pt modelId="{A809FB91-6734-4EBF-BCA9-88F6F026DAAE}" type="parTrans" cxnId="{D1E603DC-023C-44E0-9428-4F56A0DDC6D0}">
      <dgm:prSet/>
      <dgm:spPr/>
      <dgm:t>
        <a:bodyPr/>
        <a:lstStyle/>
        <a:p>
          <a:endParaRPr lang="en-US"/>
        </a:p>
      </dgm:t>
    </dgm:pt>
    <dgm:pt modelId="{9017B664-C0F7-491E-AFD7-BC65DD647DCB}" type="sibTrans" cxnId="{D1E603DC-023C-44E0-9428-4F56A0DDC6D0}">
      <dgm:prSet/>
      <dgm:spPr/>
      <dgm:t>
        <a:bodyPr/>
        <a:lstStyle/>
        <a:p>
          <a:endParaRPr lang="en-US"/>
        </a:p>
      </dgm:t>
    </dgm:pt>
    <dgm:pt modelId="{A2187153-F103-4C3E-A5E6-431562DBE9F1}">
      <dgm:prSet/>
      <dgm:spPr/>
      <dgm:t>
        <a:bodyPr/>
        <a:lstStyle/>
        <a:p>
          <a:r>
            <a:rPr lang="en-US" dirty="0"/>
            <a:t>Efficacy may be limited by residual fear, lack of generalization, new fear-evoking stimuli</a:t>
          </a:r>
        </a:p>
      </dgm:t>
    </dgm:pt>
    <dgm:pt modelId="{6A6D512F-570A-4FAB-A90A-1C3676CA445F}" type="parTrans" cxnId="{3D944721-C4AA-43B5-99F9-E3B4E9B23A14}">
      <dgm:prSet/>
      <dgm:spPr/>
      <dgm:t>
        <a:bodyPr/>
        <a:lstStyle/>
        <a:p>
          <a:endParaRPr lang="en-US"/>
        </a:p>
      </dgm:t>
    </dgm:pt>
    <dgm:pt modelId="{F7C71486-C46E-491E-BF12-192BEA1B9FFA}" type="sibTrans" cxnId="{3D944721-C4AA-43B5-99F9-E3B4E9B23A14}">
      <dgm:prSet/>
      <dgm:spPr/>
      <dgm:t>
        <a:bodyPr/>
        <a:lstStyle/>
        <a:p>
          <a:endParaRPr lang="en-US"/>
        </a:p>
      </dgm:t>
    </dgm:pt>
    <dgm:pt modelId="{01B2F230-C0B2-4951-B485-3829D8A977C3}">
      <dgm:prSet/>
      <dgm:spPr/>
      <dgm:t>
        <a:bodyPr/>
        <a:lstStyle/>
        <a:p>
          <a:r>
            <a:rPr lang="en-US" b="1"/>
            <a:t>Inhibitory learning:</a:t>
          </a:r>
          <a:r>
            <a:rPr lang="en-US"/>
            <a:t> creating a new meaning about feared situations, which competes with the prior fear </a:t>
          </a:r>
        </a:p>
      </dgm:t>
    </dgm:pt>
    <dgm:pt modelId="{8FEEBE83-B8D9-4D08-850E-5281354DB7D3}" type="parTrans" cxnId="{291BFAE1-1783-47B2-A8F1-5A53E454DD90}">
      <dgm:prSet/>
      <dgm:spPr/>
      <dgm:t>
        <a:bodyPr/>
        <a:lstStyle/>
        <a:p>
          <a:endParaRPr lang="en-US"/>
        </a:p>
      </dgm:t>
    </dgm:pt>
    <dgm:pt modelId="{8BB0412E-4312-454E-A109-DB45527C6C6C}" type="sibTrans" cxnId="{291BFAE1-1783-47B2-A8F1-5A53E454DD90}">
      <dgm:prSet/>
      <dgm:spPr/>
      <dgm:t>
        <a:bodyPr/>
        <a:lstStyle/>
        <a:p>
          <a:endParaRPr lang="en-US"/>
        </a:p>
      </dgm:t>
    </dgm:pt>
    <dgm:pt modelId="{C62733A3-2594-4DE3-910F-2B730562DEF7}">
      <dgm:prSet/>
      <dgm:spPr/>
      <dgm:t>
        <a:bodyPr/>
        <a:lstStyle/>
        <a:p>
          <a:r>
            <a:rPr lang="en-US" i="1"/>
            <a:t>(I used to become anxious during this situation, and now I have learned that I feel LESS ANXIOUS)</a:t>
          </a:r>
          <a:endParaRPr lang="en-US"/>
        </a:p>
      </dgm:t>
    </dgm:pt>
    <dgm:pt modelId="{39921899-A77E-4821-99D9-EF6DD2CE07B3}" type="parTrans" cxnId="{9150AAB6-2C00-425F-9255-57D7EEA2D5A1}">
      <dgm:prSet/>
      <dgm:spPr/>
      <dgm:t>
        <a:bodyPr/>
        <a:lstStyle/>
        <a:p>
          <a:endParaRPr lang="en-US"/>
        </a:p>
      </dgm:t>
    </dgm:pt>
    <dgm:pt modelId="{0281F37F-36D7-4124-A266-694BB770FF74}" type="sibTrans" cxnId="{9150AAB6-2C00-425F-9255-57D7EEA2D5A1}">
      <dgm:prSet/>
      <dgm:spPr/>
      <dgm:t>
        <a:bodyPr/>
        <a:lstStyle/>
        <a:p>
          <a:endParaRPr lang="en-US"/>
        </a:p>
      </dgm:t>
    </dgm:pt>
    <dgm:pt modelId="{E00215C7-9593-4EEE-82B9-11824954E1D5}">
      <dgm:prSet/>
      <dgm:spPr/>
      <dgm:t>
        <a:bodyPr/>
        <a:lstStyle/>
        <a:p>
          <a:r>
            <a:rPr lang="en-US"/>
            <a:t>The goal of therapy is to make new meanings of previously feared stimuli</a:t>
          </a:r>
        </a:p>
      </dgm:t>
    </dgm:pt>
    <dgm:pt modelId="{D4FF85F0-7E63-493B-8255-72896898AB41}" type="parTrans" cxnId="{EB6683D5-FFFB-4226-A941-731449B3918D}">
      <dgm:prSet/>
      <dgm:spPr/>
      <dgm:t>
        <a:bodyPr/>
        <a:lstStyle/>
        <a:p>
          <a:endParaRPr lang="en-US"/>
        </a:p>
      </dgm:t>
    </dgm:pt>
    <dgm:pt modelId="{C8A4C282-324A-49F6-84A4-158B00914EAD}" type="sibTrans" cxnId="{EB6683D5-FFFB-4226-A941-731449B3918D}">
      <dgm:prSet/>
      <dgm:spPr/>
      <dgm:t>
        <a:bodyPr/>
        <a:lstStyle/>
        <a:p>
          <a:endParaRPr lang="en-US"/>
        </a:p>
      </dgm:t>
    </dgm:pt>
    <dgm:pt modelId="{1E2FB6F8-47EC-411F-9185-394F21502730}">
      <dgm:prSet/>
      <dgm:spPr/>
      <dgm:t>
        <a:bodyPr/>
        <a:lstStyle/>
        <a:p>
          <a:r>
            <a:rPr lang="en-US"/>
            <a:t>Old association: “a dog bit me, I feel really scared, I avoid dogs”</a:t>
          </a:r>
        </a:p>
      </dgm:t>
    </dgm:pt>
    <dgm:pt modelId="{008EAB4B-ABC4-41CD-81D9-6576B85D42F9}" type="parTrans" cxnId="{64F21389-D661-410E-A0D0-CD3FA1E94C31}">
      <dgm:prSet/>
      <dgm:spPr/>
      <dgm:t>
        <a:bodyPr/>
        <a:lstStyle/>
        <a:p>
          <a:endParaRPr lang="en-US"/>
        </a:p>
      </dgm:t>
    </dgm:pt>
    <dgm:pt modelId="{160FA8D5-83FD-4C1F-A64A-E0FB6A316F33}" type="sibTrans" cxnId="{64F21389-D661-410E-A0D0-CD3FA1E94C31}">
      <dgm:prSet/>
      <dgm:spPr/>
      <dgm:t>
        <a:bodyPr/>
        <a:lstStyle/>
        <a:p>
          <a:endParaRPr lang="en-US"/>
        </a:p>
      </dgm:t>
    </dgm:pt>
    <dgm:pt modelId="{CC961EE3-78EA-4899-8216-031C6598443E}">
      <dgm:prSet/>
      <dgm:spPr/>
      <dgm:t>
        <a:bodyPr/>
        <a:lstStyle/>
        <a:p>
          <a:r>
            <a:rPr lang="en-US"/>
            <a:t>New association: “Dogs do not always bite me, not all dogs are harmful”</a:t>
          </a:r>
        </a:p>
      </dgm:t>
    </dgm:pt>
    <dgm:pt modelId="{14E24CB3-8F16-4387-974A-2A04DB958E8F}" type="parTrans" cxnId="{DE055D24-D9FE-4B7F-A690-CE0F3F9FA68B}">
      <dgm:prSet/>
      <dgm:spPr/>
      <dgm:t>
        <a:bodyPr/>
        <a:lstStyle/>
        <a:p>
          <a:endParaRPr lang="en-US"/>
        </a:p>
      </dgm:t>
    </dgm:pt>
    <dgm:pt modelId="{46E88656-76B3-4E9F-A5D0-104529508800}" type="sibTrans" cxnId="{DE055D24-D9FE-4B7F-A690-CE0F3F9FA68B}">
      <dgm:prSet/>
      <dgm:spPr/>
      <dgm:t>
        <a:bodyPr/>
        <a:lstStyle/>
        <a:p>
          <a:endParaRPr lang="en-US"/>
        </a:p>
      </dgm:t>
    </dgm:pt>
    <dgm:pt modelId="{27C93A3C-2336-4652-9B08-304A214E3CB9}" type="pres">
      <dgm:prSet presAssocID="{5027A2CC-CB8F-448C-8AA5-852D237C6511}" presName="Name0" presStyleCnt="0">
        <dgm:presLayoutVars>
          <dgm:dir/>
          <dgm:animLvl val="lvl"/>
          <dgm:resizeHandles val="exact"/>
        </dgm:presLayoutVars>
      </dgm:prSet>
      <dgm:spPr/>
    </dgm:pt>
    <dgm:pt modelId="{BA195DE5-8F86-4672-BB9E-E4126BA7DCA7}" type="pres">
      <dgm:prSet presAssocID="{F294E69E-528C-4F7F-851A-B385991FFB1C}" presName="composite" presStyleCnt="0"/>
      <dgm:spPr/>
    </dgm:pt>
    <dgm:pt modelId="{D931A0ED-2071-4CC2-A71F-8C27233F85EF}" type="pres">
      <dgm:prSet presAssocID="{F294E69E-528C-4F7F-851A-B385991FFB1C}" presName="parTx" presStyleLbl="alignNode1" presStyleIdx="0" presStyleCnt="2">
        <dgm:presLayoutVars>
          <dgm:chMax val="0"/>
          <dgm:chPref val="0"/>
          <dgm:bulletEnabled val="1"/>
        </dgm:presLayoutVars>
      </dgm:prSet>
      <dgm:spPr/>
    </dgm:pt>
    <dgm:pt modelId="{EDB59A5C-9394-4DA1-81B5-BA478D503987}" type="pres">
      <dgm:prSet presAssocID="{F294E69E-528C-4F7F-851A-B385991FFB1C}" presName="desTx" presStyleLbl="alignAccFollowNode1" presStyleIdx="0" presStyleCnt="2">
        <dgm:presLayoutVars>
          <dgm:bulletEnabled val="1"/>
        </dgm:presLayoutVars>
      </dgm:prSet>
      <dgm:spPr/>
    </dgm:pt>
    <dgm:pt modelId="{1B8FA445-52F8-4179-B7F8-95B6D7F6AC20}" type="pres">
      <dgm:prSet presAssocID="{3EE78C30-3604-4AFF-B0C9-8792DF34C3B1}" presName="space" presStyleCnt="0"/>
      <dgm:spPr/>
    </dgm:pt>
    <dgm:pt modelId="{0E0D97AE-ED77-4185-84ED-BDA4714E9294}" type="pres">
      <dgm:prSet presAssocID="{01B2F230-C0B2-4951-B485-3829D8A977C3}" presName="composite" presStyleCnt="0"/>
      <dgm:spPr/>
    </dgm:pt>
    <dgm:pt modelId="{AD0F212C-CAB0-4FFB-801C-E0200DD8545D}" type="pres">
      <dgm:prSet presAssocID="{01B2F230-C0B2-4951-B485-3829D8A977C3}" presName="parTx" presStyleLbl="alignNode1" presStyleIdx="1" presStyleCnt="2">
        <dgm:presLayoutVars>
          <dgm:chMax val="0"/>
          <dgm:chPref val="0"/>
          <dgm:bulletEnabled val="1"/>
        </dgm:presLayoutVars>
      </dgm:prSet>
      <dgm:spPr/>
    </dgm:pt>
    <dgm:pt modelId="{94B18E15-D967-4986-AE05-7313AC56413C}" type="pres">
      <dgm:prSet presAssocID="{01B2F230-C0B2-4951-B485-3829D8A977C3}" presName="desTx" presStyleLbl="alignAccFollowNode1" presStyleIdx="1" presStyleCnt="2">
        <dgm:presLayoutVars>
          <dgm:bulletEnabled val="1"/>
        </dgm:presLayoutVars>
      </dgm:prSet>
      <dgm:spPr/>
    </dgm:pt>
  </dgm:ptLst>
  <dgm:cxnLst>
    <dgm:cxn modelId="{3D944721-C4AA-43B5-99F9-E3B4E9B23A14}" srcId="{F294E69E-528C-4F7F-851A-B385991FFB1C}" destId="{A2187153-F103-4C3E-A5E6-431562DBE9F1}" srcOrd="1" destOrd="0" parTransId="{6A6D512F-570A-4FAB-A90A-1C3676CA445F}" sibTransId="{F7C71486-C46E-491E-BF12-192BEA1B9FFA}"/>
    <dgm:cxn modelId="{DE055D24-D9FE-4B7F-A690-CE0F3F9FA68B}" srcId="{01B2F230-C0B2-4951-B485-3829D8A977C3}" destId="{CC961EE3-78EA-4899-8216-031C6598443E}" srcOrd="3" destOrd="0" parTransId="{14E24CB3-8F16-4387-974A-2A04DB958E8F}" sibTransId="{46E88656-76B3-4E9F-A5D0-104529508800}"/>
    <dgm:cxn modelId="{AAD7F264-9EF7-4FB0-A74B-A8F5568FBA9B}" type="presOf" srcId="{28F66390-C7BA-4969-B1F2-6608DAD78C3F}" destId="{EDB59A5C-9394-4DA1-81B5-BA478D503987}" srcOrd="0" destOrd="0" presId="urn:microsoft.com/office/officeart/2005/8/layout/hList1"/>
    <dgm:cxn modelId="{64F21389-D661-410E-A0D0-CD3FA1E94C31}" srcId="{01B2F230-C0B2-4951-B485-3829D8A977C3}" destId="{1E2FB6F8-47EC-411F-9185-394F21502730}" srcOrd="2" destOrd="0" parTransId="{008EAB4B-ABC4-41CD-81D9-6576B85D42F9}" sibTransId="{160FA8D5-83FD-4C1F-A64A-E0FB6A316F33}"/>
    <dgm:cxn modelId="{82429294-E817-4961-85CE-900BEEFEA0FA}" type="presOf" srcId="{5027A2CC-CB8F-448C-8AA5-852D237C6511}" destId="{27C93A3C-2336-4652-9B08-304A214E3CB9}" srcOrd="0" destOrd="0" presId="urn:microsoft.com/office/officeart/2005/8/layout/hList1"/>
    <dgm:cxn modelId="{9BBA47A0-66FF-4889-8318-ABA95876C008}" type="presOf" srcId="{A2187153-F103-4C3E-A5E6-431562DBE9F1}" destId="{EDB59A5C-9394-4DA1-81B5-BA478D503987}" srcOrd="0" destOrd="1" presId="urn:microsoft.com/office/officeart/2005/8/layout/hList1"/>
    <dgm:cxn modelId="{46CDBEA7-7F44-40F5-8142-23460787E3CE}" type="presOf" srcId="{01B2F230-C0B2-4951-B485-3829D8A977C3}" destId="{AD0F212C-CAB0-4FFB-801C-E0200DD8545D}" srcOrd="0" destOrd="0" presId="urn:microsoft.com/office/officeart/2005/8/layout/hList1"/>
    <dgm:cxn modelId="{FCDE5DAF-3E26-4E6D-AC65-B0D0066F0B28}" srcId="{5027A2CC-CB8F-448C-8AA5-852D237C6511}" destId="{F294E69E-528C-4F7F-851A-B385991FFB1C}" srcOrd="0" destOrd="0" parTransId="{A0073401-DD08-459A-BD0E-7AFAE6957403}" sibTransId="{3EE78C30-3604-4AFF-B0C9-8792DF34C3B1}"/>
    <dgm:cxn modelId="{9150AAB6-2C00-425F-9255-57D7EEA2D5A1}" srcId="{01B2F230-C0B2-4951-B485-3829D8A977C3}" destId="{C62733A3-2594-4DE3-910F-2B730562DEF7}" srcOrd="0" destOrd="0" parTransId="{39921899-A77E-4821-99D9-EF6DD2CE07B3}" sibTransId="{0281F37F-36D7-4124-A266-694BB770FF74}"/>
    <dgm:cxn modelId="{60281FBC-5CCF-4771-9055-B8787DC67355}" type="presOf" srcId="{E00215C7-9593-4EEE-82B9-11824954E1D5}" destId="{94B18E15-D967-4986-AE05-7313AC56413C}" srcOrd="0" destOrd="1" presId="urn:microsoft.com/office/officeart/2005/8/layout/hList1"/>
    <dgm:cxn modelId="{EB6683D5-FFFB-4226-A941-731449B3918D}" srcId="{01B2F230-C0B2-4951-B485-3829D8A977C3}" destId="{E00215C7-9593-4EEE-82B9-11824954E1D5}" srcOrd="1" destOrd="0" parTransId="{D4FF85F0-7E63-493B-8255-72896898AB41}" sibTransId="{C8A4C282-324A-49F6-84A4-158B00914EAD}"/>
    <dgm:cxn modelId="{D1E603DC-023C-44E0-9428-4F56A0DDC6D0}" srcId="{F294E69E-528C-4F7F-851A-B385991FFB1C}" destId="{28F66390-C7BA-4969-B1F2-6608DAD78C3F}" srcOrd="0" destOrd="0" parTransId="{A809FB91-6734-4EBF-BCA9-88F6F026DAAE}" sibTransId="{9017B664-C0F7-491E-AFD7-BC65DD647DCB}"/>
    <dgm:cxn modelId="{DBCCA0DE-D1BC-421C-A25B-FEA2D78A07A7}" type="presOf" srcId="{F294E69E-528C-4F7F-851A-B385991FFB1C}" destId="{D931A0ED-2071-4CC2-A71F-8C27233F85EF}" srcOrd="0" destOrd="0" presId="urn:microsoft.com/office/officeart/2005/8/layout/hList1"/>
    <dgm:cxn modelId="{291BFAE1-1783-47B2-A8F1-5A53E454DD90}" srcId="{5027A2CC-CB8F-448C-8AA5-852D237C6511}" destId="{01B2F230-C0B2-4951-B485-3829D8A977C3}" srcOrd="1" destOrd="0" parTransId="{8FEEBE83-B8D9-4D08-850E-5281354DB7D3}" sibTransId="{8BB0412E-4312-454E-A109-DB45527C6C6C}"/>
    <dgm:cxn modelId="{BE3F8AE7-34BD-44A7-9E67-520BA2D0DECB}" type="presOf" srcId="{1E2FB6F8-47EC-411F-9185-394F21502730}" destId="{94B18E15-D967-4986-AE05-7313AC56413C}" srcOrd="0" destOrd="2" presId="urn:microsoft.com/office/officeart/2005/8/layout/hList1"/>
    <dgm:cxn modelId="{D57823F9-2DA2-4FC2-ABBA-48BBD3F0C256}" type="presOf" srcId="{CC961EE3-78EA-4899-8216-031C6598443E}" destId="{94B18E15-D967-4986-AE05-7313AC56413C}" srcOrd="0" destOrd="3" presId="urn:microsoft.com/office/officeart/2005/8/layout/hList1"/>
    <dgm:cxn modelId="{5E6A50FA-5AD8-4C36-8F2E-539FBD6956C5}" type="presOf" srcId="{C62733A3-2594-4DE3-910F-2B730562DEF7}" destId="{94B18E15-D967-4986-AE05-7313AC56413C}" srcOrd="0" destOrd="0" presId="urn:microsoft.com/office/officeart/2005/8/layout/hList1"/>
    <dgm:cxn modelId="{357A5EB0-3A92-4AA8-B0EB-33188430658B}" type="presParOf" srcId="{27C93A3C-2336-4652-9B08-304A214E3CB9}" destId="{BA195DE5-8F86-4672-BB9E-E4126BA7DCA7}" srcOrd="0" destOrd="0" presId="urn:microsoft.com/office/officeart/2005/8/layout/hList1"/>
    <dgm:cxn modelId="{B1EAD3F3-ACAC-449B-836C-ED2DA0B2F9F6}" type="presParOf" srcId="{BA195DE5-8F86-4672-BB9E-E4126BA7DCA7}" destId="{D931A0ED-2071-4CC2-A71F-8C27233F85EF}" srcOrd="0" destOrd="0" presId="urn:microsoft.com/office/officeart/2005/8/layout/hList1"/>
    <dgm:cxn modelId="{A6FCC817-D47C-4D58-A961-4B2AD4193E50}" type="presParOf" srcId="{BA195DE5-8F86-4672-BB9E-E4126BA7DCA7}" destId="{EDB59A5C-9394-4DA1-81B5-BA478D503987}" srcOrd="1" destOrd="0" presId="urn:microsoft.com/office/officeart/2005/8/layout/hList1"/>
    <dgm:cxn modelId="{C6B6F8CD-9152-42CC-AB41-F005DE5A6B1C}" type="presParOf" srcId="{27C93A3C-2336-4652-9B08-304A214E3CB9}" destId="{1B8FA445-52F8-4179-B7F8-95B6D7F6AC20}" srcOrd="1" destOrd="0" presId="urn:microsoft.com/office/officeart/2005/8/layout/hList1"/>
    <dgm:cxn modelId="{A25F8575-FF2F-4763-ACB0-EB73CF17C341}" type="presParOf" srcId="{27C93A3C-2336-4652-9B08-304A214E3CB9}" destId="{0E0D97AE-ED77-4185-84ED-BDA4714E9294}" srcOrd="2" destOrd="0" presId="urn:microsoft.com/office/officeart/2005/8/layout/hList1"/>
    <dgm:cxn modelId="{FF85ECDE-EEE7-4571-BFFF-C13C645FE7B9}" type="presParOf" srcId="{0E0D97AE-ED77-4185-84ED-BDA4714E9294}" destId="{AD0F212C-CAB0-4FFB-801C-E0200DD8545D}" srcOrd="0" destOrd="0" presId="urn:microsoft.com/office/officeart/2005/8/layout/hList1"/>
    <dgm:cxn modelId="{5A7CA3E4-4450-401A-A791-6806D481DE68}" type="presParOf" srcId="{0E0D97AE-ED77-4185-84ED-BDA4714E9294}" destId="{94B18E15-D967-4986-AE05-7313AC56413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FEA58F8-0580-4267-AAA6-2178226151FF}"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9446C9F-1716-4A61-A484-4F559012AEDA}">
      <dgm:prSet custT="1"/>
      <dgm:spPr/>
      <dgm:t>
        <a:bodyPr/>
        <a:lstStyle/>
        <a:p>
          <a:r>
            <a:rPr lang="en-US" sz="3000" dirty="0"/>
            <a:t>“Typical” course of CBT – weekly therapy covering</a:t>
          </a:r>
          <a:r>
            <a:rPr lang="en-US" sz="1600" dirty="0"/>
            <a:t>:</a:t>
          </a:r>
        </a:p>
      </dgm:t>
    </dgm:pt>
    <dgm:pt modelId="{FD398564-B1B6-4989-A7F3-45523840AEBD}" type="parTrans" cxnId="{A9082551-C06C-437F-8FE4-91A15091E7AF}">
      <dgm:prSet/>
      <dgm:spPr/>
      <dgm:t>
        <a:bodyPr/>
        <a:lstStyle/>
        <a:p>
          <a:endParaRPr lang="en-US"/>
        </a:p>
      </dgm:t>
    </dgm:pt>
    <dgm:pt modelId="{EF673337-9F65-4997-A5FF-35E2CF671FAD}" type="sibTrans" cxnId="{A9082551-C06C-437F-8FE4-91A15091E7AF}">
      <dgm:prSet/>
      <dgm:spPr/>
      <dgm:t>
        <a:bodyPr/>
        <a:lstStyle/>
        <a:p>
          <a:endParaRPr lang="en-US"/>
        </a:p>
      </dgm:t>
    </dgm:pt>
    <dgm:pt modelId="{5AE6B8F6-2131-4EC6-A66F-1A39DB865B12}">
      <dgm:prSet custT="1"/>
      <dgm:spPr/>
      <dgm:t>
        <a:bodyPr/>
        <a:lstStyle/>
        <a:p>
          <a:r>
            <a:rPr lang="en-US" sz="2000" dirty="0"/>
            <a:t>Education about CBT and exposures (ideally to optimize motivation)</a:t>
          </a:r>
        </a:p>
      </dgm:t>
    </dgm:pt>
    <dgm:pt modelId="{5646BFE2-84F3-4CF6-B2C7-425D90B5F05F}" type="parTrans" cxnId="{45347D4F-C514-4AFB-BEA6-C55C84039E6E}">
      <dgm:prSet/>
      <dgm:spPr/>
      <dgm:t>
        <a:bodyPr/>
        <a:lstStyle/>
        <a:p>
          <a:endParaRPr lang="en-US"/>
        </a:p>
      </dgm:t>
    </dgm:pt>
    <dgm:pt modelId="{267C3E11-67A4-4BC3-B9A2-B97578E3F7FE}" type="sibTrans" cxnId="{45347D4F-C514-4AFB-BEA6-C55C84039E6E}">
      <dgm:prSet/>
      <dgm:spPr/>
      <dgm:t>
        <a:bodyPr/>
        <a:lstStyle/>
        <a:p>
          <a:endParaRPr lang="en-US"/>
        </a:p>
      </dgm:t>
    </dgm:pt>
    <dgm:pt modelId="{C31406A2-B7D8-47AB-9948-E19EAE43397F}">
      <dgm:prSet custT="1"/>
      <dgm:spPr/>
      <dgm:t>
        <a:bodyPr/>
        <a:lstStyle/>
        <a:p>
          <a:r>
            <a:rPr lang="en-US" sz="2000" b="0" i="0" dirty="0"/>
            <a:t>Symptom hierarchy development</a:t>
          </a:r>
          <a:endParaRPr lang="en-US" sz="2000" dirty="0"/>
        </a:p>
      </dgm:t>
    </dgm:pt>
    <dgm:pt modelId="{4ACFE642-80C2-4D97-A6A0-827078066D0D}" type="parTrans" cxnId="{A8FDFE91-E25C-4960-9445-91791480CF08}">
      <dgm:prSet/>
      <dgm:spPr/>
      <dgm:t>
        <a:bodyPr/>
        <a:lstStyle/>
        <a:p>
          <a:endParaRPr lang="en-US"/>
        </a:p>
      </dgm:t>
    </dgm:pt>
    <dgm:pt modelId="{249D0F47-5F40-4539-BBDB-D5BC3ED90F11}" type="sibTrans" cxnId="{A8FDFE91-E25C-4960-9445-91791480CF08}">
      <dgm:prSet/>
      <dgm:spPr/>
      <dgm:t>
        <a:bodyPr/>
        <a:lstStyle/>
        <a:p>
          <a:endParaRPr lang="en-US"/>
        </a:p>
      </dgm:t>
    </dgm:pt>
    <dgm:pt modelId="{0522E1C5-4162-4A7E-B786-62F2E3976BBC}">
      <dgm:prSet custT="1"/>
      <dgm:spPr/>
      <dgm:t>
        <a:bodyPr/>
        <a:lstStyle/>
        <a:p>
          <a:r>
            <a:rPr lang="en-US" sz="2000" i="1" dirty="0"/>
            <a:t>Relaxation training</a:t>
          </a:r>
          <a:endParaRPr lang="en-US" sz="2000" dirty="0"/>
        </a:p>
      </dgm:t>
    </dgm:pt>
    <dgm:pt modelId="{A0DCF450-CD2D-4028-B8BD-BD8D7464CF50}" type="parTrans" cxnId="{47566254-DAED-4283-AC7D-58E1B98CE098}">
      <dgm:prSet/>
      <dgm:spPr/>
      <dgm:t>
        <a:bodyPr/>
        <a:lstStyle/>
        <a:p>
          <a:endParaRPr lang="en-US"/>
        </a:p>
      </dgm:t>
    </dgm:pt>
    <dgm:pt modelId="{89860261-4B13-41D9-8B6D-CFBBA5654F10}" type="sibTrans" cxnId="{47566254-DAED-4283-AC7D-58E1B98CE098}">
      <dgm:prSet/>
      <dgm:spPr/>
      <dgm:t>
        <a:bodyPr/>
        <a:lstStyle/>
        <a:p>
          <a:endParaRPr lang="en-US"/>
        </a:p>
      </dgm:t>
    </dgm:pt>
    <dgm:pt modelId="{D883DD21-9FB0-4900-896D-CE0CFD43C62C}">
      <dgm:prSet custT="1"/>
      <dgm:spPr/>
      <dgm:t>
        <a:bodyPr/>
        <a:lstStyle/>
        <a:p>
          <a:r>
            <a:rPr lang="en-US" sz="2000" b="0" i="0" dirty="0"/>
            <a:t>Cognitive strategies</a:t>
          </a:r>
          <a:endParaRPr lang="en-US" sz="2000" dirty="0"/>
        </a:p>
      </dgm:t>
    </dgm:pt>
    <dgm:pt modelId="{4752B4F4-EB78-4EEE-A628-E0E10DC50F16}" type="parTrans" cxnId="{848EEC78-4552-4E0C-851B-E07ADF462518}">
      <dgm:prSet/>
      <dgm:spPr/>
      <dgm:t>
        <a:bodyPr/>
        <a:lstStyle/>
        <a:p>
          <a:endParaRPr lang="en-US"/>
        </a:p>
      </dgm:t>
    </dgm:pt>
    <dgm:pt modelId="{045E3D7F-2D67-4503-8AB7-059A7589D1C5}" type="sibTrans" cxnId="{848EEC78-4552-4E0C-851B-E07ADF462518}">
      <dgm:prSet/>
      <dgm:spPr/>
      <dgm:t>
        <a:bodyPr/>
        <a:lstStyle/>
        <a:p>
          <a:endParaRPr lang="en-US"/>
        </a:p>
      </dgm:t>
    </dgm:pt>
    <dgm:pt modelId="{B3BA3A90-3DBA-484D-A3C4-A1A535582DB0}">
      <dgm:prSet custT="1"/>
      <dgm:spPr/>
      <dgm:t>
        <a:bodyPr/>
        <a:lstStyle/>
        <a:p>
          <a:r>
            <a:rPr lang="en-US" sz="2000" dirty="0"/>
            <a:t>Exposures </a:t>
          </a:r>
          <a:br>
            <a:rPr lang="en-US" sz="2000" dirty="0"/>
          </a:br>
          <a:endParaRPr lang="en-US" sz="2000" dirty="0"/>
        </a:p>
      </dgm:t>
    </dgm:pt>
    <dgm:pt modelId="{88F7C5B5-556B-44BB-8729-C62A58AE239B}" type="parTrans" cxnId="{768C5E79-762B-4120-B3AB-DDE8950FEE14}">
      <dgm:prSet/>
      <dgm:spPr/>
      <dgm:t>
        <a:bodyPr/>
        <a:lstStyle/>
        <a:p>
          <a:endParaRPr lang="en-US"/>
        </a:p>
      </dgm:t>
    </dgm:pt>
    <dgm:pt modelId="{75AEF2E7-64EB-48B2-A979-06A0A152C0D8}" type="sibTrans" cxnId="{768C5E79-762B-4120-B3AB-DDE8950FEE14}">
      <dgm:prSet/>
      <dgm:spPr/>
      <dgm:t>
        <a:bodyPr/>
        <a:lstStyle/>
        <a:p>
          <a:endParaRPr lang="en-US"/>
        </a:p>
      </dgm:t>
    </dgm:pt>
    <dgm:pt modelId="{65ECF069-EE9B-41B2-974E-EBAB049E0712}">
      <dgm:prSet custT="1"/>
      <dgm:spPr/>
      <dgm:t>
        <a:bodyPr/>
        <a:lstStyle/>
        <a:p>
          <a:r>
            <a:rPr lang="en-US" sz="3000" dirty="0"/>
            <a:t>Related CBT skills incorporated into treatment as needed</a:t>
          </a:r>
        </a:p>
      </dgm:t>
    </dgm:pt>
    <dgm:pt modelId="{A96978E7-2C1A-4C11-8F71-1789D03323A2}" type="parTrans" cxnId="{9EA058C9-983B-4F62-AC3E-B0F595A26D9D}">
      <dgm:prSet/>
      <dgm:spPr/>
      <dgm:t>
        <a:bodyPr/>
        <a:lstStyle/>
        <a:p>
          <a:endParaRPr lang="en-US"/>
        </a:p>
      </dgm:t>
    </dgm:pt>
    <dgm:pt modelId="{1867180E-914B-4842-B81B-156D5B69F427}" type="sibTrans" cxnId="{9EA058C9-983B-4F62-AC3E-B0F595A26D9D}">
      <dgm:prSet/>
      <dgm:spPr/>
      <dgm:t>
        <a:bodyPr/>
        <a:lstStyle/>
        <a:p>
          <a:endParaRPr lang="en-US"/>
        </a:p>
      </dgm:t>
    </dgm:pt>
    <dgm:pt modelId="{A9F9A23C-FDB6-44E3-89B1-E8DAA10C5C6D}" type="pres">
      <dgm:prSet presAssocID="{3FEA58F8-0580-4267-AAA6-2178226151FF}" presName="linear" presStyleCnt="0">
        <dgm:presLayoutVars>
          <dgm:dir/>
          <dgm:animLvl val="lvl"/>
          <dgm:resizeHandles val="exact"/>
        </dgm:presLayoutVars>
      </dgm:prSet>
      <dgm:spPr/>
    </dgm:pt>
    <dgm:pt modelId="{153203B5-E73F-4927-8D64-8C62AEA91F4C}" type="pres">
      <dgm:prSet presAssocID="{89446C9F-1716-4A61-A484-4F559012AEDA}" presName="parentLin" presStyleCnt="0"/>
      <dgm:spPr/>
    </dgm:pt>
    <dgm:pt modelId="{E0B12EB2-E8C1-4813-AD58-70E4FE2D23E9}" type="pres">
      <dgm:prSet presAssocID="{89446C9F-1716-4A61-A484-4F559012AEDA}" presName="parentLeftMargin" presStyleLbl="node1" presStyleIdx="0" presStyleCnt="2"/>
      <dgm:spPr/>
    </dgm:pt>
    <dgm:pt modelId="{7B194CB0-F08A-44CA-8842-AC6A88DDD44D}" type="pres">
      <dgm:prSet presAssocID="{89446C9F-1716-4A61-A484-4F559012AEDA}" presName="parentText" presStyleLbl="node1" presStyleIdx="0" presStyleCnt="2" custScaleX="134090" custScaleY="327299">
        <dgm:presLayoutVars>
          <dgm:chMax val="0"/>
          <dgm:bulletEnabled val="1"/>
        </dgm:presLayoutVars>
      </dgm:prSet>
      <dgm:spPr/>
    </dgm:pt>
    <dgm:pt modelId="{B8EC65DA-586E-4956-BE04-DC7FF527E120}" type="pres">
      <dgm:prSet presAssocID="{89446C9F-1716-4A61-A484-4F559012AEDA}" presName="negativeSpace" presStyleCnt="0"/>
      <dgm:spPr/>
    </dgm:pt>
    <dgm:pt modelId="{52BD0BD4-3F88-45C8-83CB-7E33F647506A}" type="pres">
      <dgm:prSet presAssocID="{89446C9F-1716-4A61-A484-4F559012AEDA}" presName="childText" presStyleLbl="conFgAcc1" presStyleIdx="0" presStyleCnt="2">
        <dgm:presLayoutVars>
          <dgm:bulletEnabled val="1"/>
        </dgm:presLayoutVars>
      </dgm:prSet>
      <dgm:spPr/>
    </dgm:pt>
    <dgm:pt modelId="{8E7F9AE6-5DBE-4714-9CE2-6A6645B4CA0D}" type="pres">
      <dgm:prSet presAssocID="{EF673337-9F65-4997-A5FF-35E2CF671FAD}" presName="spaceBetweenRectangles" presStyleCnt="0"/>
      <dgm:spPr/>
    </dgm:pt>
    <dgm:pt modelId="{85B6F555-A312-4DA6-A201-2C2BB2C11824}" type="pres">
      <dgm:prSet presAssocID="{65ECF069-EE9B-41B2-974E-EBAB049E0712}" presName="parentLin" presStyleCnt="0"/>
      <dgm:spPr/>
    </dgm:pt>
    <dgm:pt modelId="{CD51BC14-5A01-4F15-AB0E-D27B32E7C240}" type="pres">
      <dgm:prSet presAssocID="{65ECF069-EE9B-41B2-974E-EBAB049E0712}" presName="parentLeftMargin" presStyleLbl="node1" presStyleIdx="0" presStyleCnt="2"/>
      <dgm:spPr/>
    </dgm:pt>
    <dgm:pt modelId="{30721B37-3411-4578-BF08-144CC227E764}" type="pres">
      <dgm:prSet presAssocID="{65ECF069-EE9B-41B2-974E-EBAB049E0712}" presName="parentText" presStyleLbl="node1" presStyleIdx="1" presStyleCnt="2" custScaleX="142857" custScaleY="402024">
        <dgm:presLayoutVars>
          <dgm:chMax val="0"/>
          <dgm:bulletEnabled val="1"/>
        </dgm:presLayoutVars>
      </dgm:prSet>
      <dgm:spPr/>
    </dgm:pt>
    <dgm:pt modelId="{52F6B3C4-0F6E-4151-9A77-C68BDF6D5B45}" type="pres">
      <dgm:prSet presAssocID="{65ECF069-EE9B-41B2-974E-EBAB049E0712}" presName="negativeSpace" presStyleCnt="0"/>
      <dgm:spPr/>
    </dgm:pt>
    <dgm:pt modelId="{CFA8F519-FF1D-4A11-9BBB-A860D7BF231C}" type="pres">
      <dgm:prSet presAssocID="{65ECF069-EE9B-41B2-974E-EBAB049E0712}" presName="childText" presStyleLbl="conFgAcc1" presStyleIdx="1" presStyleCnt="2" custLinFactY="95001" custLinFactNeighborX="-33515" custLinFactNeighborY="100000">
        <dgm:presLayoutVars>
          <dgm:bulletEnabled val="1"/>
        </dgm:presLayoutVars>
      </dgm:prSet>
      <dgm:spPr/>
    </dgm:pt>
  </dgm:ptLst>
  <dgm:cxnLst>
    <dgm:cxn modelId="{BD50F50E-66BE-4683-9B1E-18351431F52C}" type="presOf" srcId="{C31406A2-B7D8-47AB-9948-E19EAE43397F}" destId="{52BD0BD4-3F88-45C8-83CB-7E33F647506A}" srcOrd="0" destOrd="1" presId="urn:microsoft.com/office/officeart/2005/8/layout/list1"/>
    <dgm:cxn modelId="{CAFDFD2F-0964-46BA-AA6D-CE5996A22CE2}" type="presOf" srcId="{D883DD21-9FB0-4900-896D-CE0CFD43C62C}" destId="{52BD0BD4-3F88-45C8-83CB-7E33F647506A}" srcOrd="0" destOrd="3" presId="urn:microsoft.com/office/officeart/2005/8/layout/list1"/>
    <dgm:cxn modelId="{A7ACBF42-E5DD-44D1-B32F-A311A684D647}" type="presOf" srcId="{89446C9F-1716-4A61-A484-4F559012AEDA}" destId="{E0B12EB2-E8C1-4813-AD58-70E4FE2D23E9}" srcOrd="0" destOrd="0" presId="urn:microsoft.com/office/officeart/2005/8/layout/list1"/>
    <dgm:cxn modelId="{45347D4F-C514-4AFB-BEA6-C55C84039E6E}" srcId="{89446C9F-1716-4A61-A484-4F559012AEDA}" destId="{5AE6B8F6-2131-4EC6-A66F-1A39DB865B12}" srcOrd="0" destOrd="0" parTransId="{5646BFE2-84F3-4CF6-B2C7-425D90B5F05F}" sibTransId="{267C3E11-67A4-4BC3-B9A2-B97578E3F7FE}"/>
    <dgm:cxn modelId="{A9082551-C06C-437F-8FE4-91A15091E7AF}" srcId="{3FEA58F8-0580-4267-AAA6-2178226151FF}" destId="{89446C9F-1716-4A61-A484-4F559012AEDA}" srcOrd="0" destOrd="0" parTransId="{FD398564-B1B6-4989-A7F3-45523840AEBD}" sibTransId="{EF673337-9F65-4997-A5FF-35E2CF671FAD}"/>
    <dgm:cxn modelId="{47566254-DAED-4283-AC7D-58E1B98CE098}" srcId="{89446C9F-1716-4A61-A484-4F559012AEDA}" destId="{0522E1C5-4162-4A7E-B786-62F2E3976BBC}" srcOrd="2" destOrd="0" parTransId="{A0DCF450-CD2D-4028-B8BD-BD8D7464CF50}" sibTransId="{89860261-4B13-41D9-8B6D-CFBBA5654F10}"/>
    <dgm:cxn modelId="{848EEC78-4552-4E0C-851B-E07ADF462518}" srcId="{89446C9F-1716-4A61-A484-4F559012AEDA}" destId="{D883DD21-9FB0-4900-896D-CE0CFD43C62C}" srcOrd="3" destOrd="0" parTransId="{4752B4F4-EB78-4EEE-A628-E0E10DC50F16}" sibTransId="{045E3D7F-2D67-4503-8AB7-059A7589D1C5}"/>
    <dgm:cxn modelId="{768C5E79-762B-4120-B3AB-DDE8950FEE14}" srcId="{89446C9F-1716-4A61-A484-4F559012AEDA}" destId="{B3BA3A90-3DBA-484D-A3C4-A1A535582DB0}" srcOrd="4" destOrd="0" parTransId="{88F7C5B5-556B-44BB-8729-C62A58AE239B}" sibTransId="{75AEF2E7-64EB-48B2-A979-06A0A152C0D8}"/>
    <dgm:cxn modelId="{A8FDFE91-E25C-4960-9445-91791480CF08}" srcId="{89446C9F-1716-4A61-A484-4F559012AEDA}" destId="{C31406A2-B7D8-47AB-9948-E19EAE43397F}" srcOrd="1" destOrd="0" parTransId="{4ACFE642-80C2-4D97-A6A0-827078066D0D}" sibTransId="{249D0F47-5F40-4539-BBDB-D5BC3ED90F11}"/>
    <dgm:cxn modelId="{D08604B5-B65D-4C25-9A0F-EEA2CFF53566}" type="presOf" srcId="{89446C9F-1716-4A61-A484-4F559012AEDA}" destId="{7B194CB0-F08A-44CA-8842-AC6A88DDD44D}" srcOrd="1" destOrd="0" presId="urn:microsoft.com/office/officeart/2005/8/layout/list1"/>
    <dgm:cxn modelId="{C2B8B1B8-BAC0-45D5-81C8-A5B0BB8539B9}" type="presOf" srcId="{65ECF069-EE9B-41B2-974E-EBAB049E0712}" destId="{30721B37-3411-4578-BF08-144CC227E764}" srcOrd="1" destOrd="0" presId="urn:microsoft.com/office/officeart/2005/8/layout/list1"/>
    <dgm:cxn modelId="{9D2E00C4-2DF1-4E33-93C3-B2DA33E9DA60}" type="presOf" srcId="{3FEA58F8-0580-4267-AAA6-2178226151FF}" destId="{A9F9A23C-FDB6-44E3-89B1-E8DAA10C5C6D}" srcOrd="0" destOrd="0" presId="urn:microsoft.com/office/officeart/2005/8/layout/list1"/>
    <dgm:cxn modelId="{9EA058C9-983B-4F62-AC3E-B0F595A26D9D}" srcId="{3FEA58F8-0580-4267-AAA6-2178226151FF}" destId="{65ECF069-EE9B-41B2-974E-EBAB049E0712}" srcOrd="1" destOrd="0" parTransId="{A96978E7-2C1A-4C11-8F71-1789D03323A2}" sibTransId="{1867180E-914B-4842-B81B-156D5B69F427}"/>
    <dgm:cxn modelId="{6CDF7CDC-0B69-4D1D-9028-9CD0EBFFB532}" type="presOf" srcId="{0522E1C5-4162-4A7E-B786-62F2E3976BBC}" destId="{52BD0BD4-3F88-45C8-83CB-7E33F647506A}" srcOrd="0" destOrd="2" presId="urn:microsoft.com/office/officeart/2005/8/layout/list1"/>
    <dgm:cxn modelId="{4BF530DF-ADD9-405B-9F4C-EFD2C5BBE332}" type="presOf" srcId="{5AE6B8F6-2131-4EC6-A66F-1A39DB865B12}" destId="{52BD0BD4-3F88-45C8-83CB-7E33F647506A}" srcOrd="0" destOrd="0" presId="urn:microsoft.com/office/officeart/2005/8/layout/list1"/>
    <dgm:cxn modelId="{011C54F5-F8D4-4FD2-9203-1D87987AD8E6}" type="presOf" srcId="{65ECF069-EE9B-41B2-974E-EBAB049E0712}" destId="{CD51BC14-5A01-4F15-AB0E-D27B32E7C240}" srcOrd="0" destOrd="0" presId="urn:microsoft.com/office/officeart/2005/8/layout/list1"/>
    <dgm:cxn modelId="{F7512FFA-C497-4105-AE5E-3215D06C5DFF}" type="presOf" srcId="{B3BA3A90-3DBA-484D-A3C4-A1A535582DB0}" destId="{52BD0BD4-3F88-45C8-83CB-7E33F647506A}" srcOrd="0" destOrd="4" presId="urn:microsoft.com/office/officeart/2005/8/layout/list1"/>
    <dgm:cxn modelId="{02F058D3-8BD4-40A3-94B2-B7B966ED2D2D}" type="presParOf" srcId="{A9F9A23C-FDB6-44E3-89B1-E8DAA10C5C6D}" destId="{153203B5-E73F-4927-8D64-8C62AEA91F4C}" srcOrd="0" destOrd="0" presId="urn:microsoft.com/office/officeart/2005/8/layout/list1"/>
    <dgm:cxn modelId="{ADA24F2F-9C9D-44EB-A509-A7C9AD560F4F}" type="presParOf" srcId="{153203B5-E73F-4927-8D64-8C62AEA91F4C}" destId="{E0B12EB2-E8C1-4813-AD58-70E4FE2D23E9}" srcOrd="0" destOrd="0" presId="urn:microsoft.com/office/officeart/2005/8/layout/list1"/>
    <dgm:cxn modelId="{91680252-3916-40E0-A5AE-299373DD18B1}" type="presParOf" srcId="{153203B5-E73F-4927-8D64-8C62AEA91F4C}" destId="{7B194CB0-F08A-44CA-8842-AC6A88DDD44D}" srcOrd="1" destOrd="0" presId="urn:microsoft.com/office/officeart/2005/8/layout/list1"/>
    <dgm:cxn modelId="{0E69561A-325D-4EBF-B836-3243E92B2B85}" type="presParOf" srcId="{A9F9A23C-FDB6-44E3-89B1-E8DAA10C5C6D}" destId="{B8EC65DA-586E-4956-BE04-DC7FF527E120}" srcOrd="1" destOrd="0" presId="urn:microsoft.com/office/officeart/2005/8/layout/list1"/>
    <dgm:cxn modelId="{6FD23F83-E275-45E3-927E-63DC79552BE0}" type="presParOf" srcId="{A9F9A23C-FDB6-44E3-89B1-E8DAA10C5C6D}" destId="{52BD0BD4-3F88-45C8-83CB-7E33F647506A}" srcOrd="2" destOrd="0" presId="urn:microsoft.com/office/officeart/2005/8/layout/list1"/>
    <dgm:cxn modelId="{316A4590-A557-4069-8A6E-AC5C00E10B29}" type="presParOf" srcId="{A9F9A23C-FDB6-44E3-89B1-E8DAA10C5C6D}" destId="{8E7F9AE6-5DBE-4714-9CE2-6A6645B4CA0D}" srcOrd="3" destOrd="0" presId="urn:microsoft.com/office/officeart/2005/8/layout/list1"/>
    <dgm:cxn modelId="{E2F45B02-9BED-4E63-8EC5-69A7336E2D74}" type="presParOf" srcId="{A9F9A23C-FDB6-44E3-89B1-E8DAA10C5C6D}" destId="{85B6F555-A312-4DA6-A201-2C2BB2C11824}" srcOrd="4" destOrd="0" presId="urn:microsoft.com/office/officeart/2005/8/layout/list1"/>
    <dgm:cxn modelId="{98585EDA-A631-413E-907D-D8A9F1A861B1}" type="presParOf" srcId="{85B6F555-A312-4DA6-A201-2C2BB2C11824}" destId="{CD51BC14-5A01-4F15-AB0E-D27B32E7C240}" srcOrd="0" destOrd="0" presId="urn:microsoft.com/office/officeart/2005/8/layout/list1"/>
    <dgm:cxn modelId="{F443E8CE-1C12-40FA-9B81-8413A5942963}" type="presParOf" srcId="{85B6F555-A312-4DA6-A201-2C2BB2C11824}" destId="{30721B37-3411-4578-BF08-144CC227E764}" srcOrd="1" destOrd="0" presId="urn:microsoft.com/office/officeart/2005/8/layout/list1"/>
    <dgm:cxn modelId="{F57C4AF9-792E-43FD-BE2F-FBBFA78C9260}" type="presParOf" srcId="{A9F9A23C-FDB6-44E3-89B1-E8DAA10C5C6D}" destId="{52F6B3C4-0F6E-4151-9A77-C68BDF6D5B45}" srcOrd="5" destOrd="0" presId="urn:microsoft.com/office/officeart/2005/8/layout/list1"/>
    <dgm:cxn modelId="{8DC60596-85F0-4C6D-BAFA-51953147F717}" type="presParOf" srcId="{A9F9A23C-FDB6-44E3-89B1-E8DAA10C5C6D}" destId="{CFA8F519-FF1D-4A11-9BBB-A860D7BF231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B90E27-127F-4B4C-8CD3-7B34798BF835}" type="doc">
      <dgm:prSet loTypeId="urn:microsoft.com/office/officeart/2005/8/layout/cycle7" loCatId="cycle" qsTypeId="urn:microsoft.com/office/officeart/2005/8/quickstyle/3d3" qsCatId="3D" csTypeId="urn:microsoft.com/office/officeart/2005/8/colors/accent1_2" csCatId="accent1" phldr="1"/>
      <dgm:spPr/>
      <dgm:t>
        <a:bodyPr/>
        <a:lstStyle/>
        <a:p>
          <a:endParaRPr lang="en-US"/>
        </a:p>
      </dgm:t>
    </dgm:pt>
    <dgm:pt modelId="{ABFABF8B-F83F-484C-9105-A352CC6676B6}">
      <dgm:prSet phldrT="[Text]" custT="1"/>
      <dgm:spPr/>
      <dgm:t>
        <a:bodyPr/>
        <a:lstStyle/>
        <a:p>
          <a:r>
            <a:rPr lang="en-US" sz="2800" b="1" dirty="0">
              <a:solidFill>
                <a:schemeClr val="bg1"/>
              </a:solidFill>
            </a:rPr>
            <a:t>Physical</a:t>
          </a:r>
        </a:p>
        <a:p>
          <a:r>
            <a:rPr lang="en-US" sz="2800" b="1" dirty="0">
              <a:solidFill>
                <a:schemeClr val="bg1"/>
              </a:solidFill>
            </a:rPr>
            <a:t>symptoms</a:t>
          </a:r>
        </a:p>
      </dgm:t>
    </dgm:pt>
    <dgm:pt modelId="{0AA52706-59F0-4BC2-966F-37D340421469}" type="parTrans" cxnId="{B5D3F9A5-6498-41F9-AC96-11E8552FC950}">
      <dgm:prSet/>
      <dgm:spPr/>
      <dgm:t>
        <a:bodyPr/>
        <a:lstStyle/>
        <a:p>
          <a:endParaRPr lang="en-US"/>
        </a:p>
      </dgm:t>
    </dgm:pt>
    <dgm:pt modelId="{D1292278-082E-4ADF-907D-F8151FF80AD6}" type="sibTrans" cxnId="{B5D3F9A5-6498-41F9-AC96-11E8552FC950}">
      <dgm:prSet/>
      <dgm:spPr/>
      <dgm:t>
        <a:bodyPr/>
        <a:lstStyle/>
        <a:p>
          <a:endParaRPr lang="en-US"/>
        </a:p>
      </dgm:t>
    </dgm:pt>
    <dgm:pt modelId="{68BDDB1E-1FA8-40D9-A681-FC7221A51151}">
      <dgm:prSet phldrT="[Text]"/>
      <dgm:spPr/>
      <dgm:t>
        <a:bodyPr/>
        <a:lstStyle/>
        <a:p>
          <a:r>
            <a:rPr lang="en-US"/>
            <a:t>Thoughts </a:t>
          </a:r>
        </a:p>
      </dgm:t>
    </dgm:pt>
    <dgm:pt modelId="{B3A8229A-4F33-4C6A-8C0D-9B1FA9A05D35}" type="parTrans" cxnId="{5CC58C48-7D9C-4CC9-99AD-DA1F4D51D2B1}">
      <dgm:prSet/>
      <dgm:spPr/>
      <dgm:t>
        <a:bodyPr/>
        <a:lstStyle/>
        <a:p>
          <a:endParaRPr lang="en-US"/>
        </a:p>
      </dgm:t>
    </dgm:pt>
    <dgm:pt modelId="{C4E9F1E0-F555-4ABF-BE40-26135F777E0D}" type="sibTrans" cxnId="{5CC58C48-7D9C-4CC9-99AD-DA1F4D51D2B1}">
      <dgm:prSet/>
      <dgm:spPr/>
      <dgm:t>
        <a:bodyPr/>
        <a:lstStyle/>
        <a:p>
          <a:endParaRPr lang="en-US"/>
        </a:p>
      </dgm:t>
    </dgm:pt>
    <dgm:pt modelId="{16EF2097-8C1C-4994-881A-0235CD214424}">
      <dgm:prSet phldrT="[Text]"/>
      <dgm:spPr/>
      <dgm:t>
        <a:bodyPr/>
        <a:lstStyle/>
        <a:p>
          <a:r>
            <a:rPr lang="en-US"/>
            <a:t>Behaviors</a:t>
          </a:r>
        </a:p>
      </dgm:t>
    </dgm:pt>
    <dgm:pt modelId="{50910394-A10E-42F6-B7AB-62A5732FE7E4}" type="parTrans" cxnId="{FDBF439C-B259-48F4-9474-56942DC6A216}">
      <dgm:prSet/>
      <dgm:spPr/>
      <dgm:t>
        <a:bodyPr/>
        <a:lstStyle/>
        <a:p>
          <a:endParaRPr lang="en-US"/>
        </a:p>
      </dgm:t>
    </dgm:pt>
    <dgm:pt modelId="{169E47A6-AE14-4F27-B5D4-63F5C0269A1A}" type="sibTrans" cxnId="{FDBF439C-B259-48F4-9474-56942DC6A216}">
      <dgm:prSet/>
      <dgm:spPr/>
      <dgm:t>
        <a:bodyPr/>
        <a:lstStyle/>
        <a:p>
          <a:endParaRPr lang="en-US"/>
        </a:p>
      </dgm:t>
    </dgm:pt>
    <dgm:pt modelId="{6C4056D4-C773-465C-A396-0405F104DFF6}" type="pres">
      <dgm:prSet presAssocID="{8CB90E27-127F-4B4C-8CD3-7B34798BF835}" presName="Name0" presStyleCnt="0">
        <dgm:presLayoutVars>
          <dgm:dir/>
          <dgm:resizeHandles val="exact"/>
        </dgm:presLayoutVars>
      </dgm:prSet>
      <dgm:spPr/>
    </dgm:pt>
    <dgm:pt modelId="{9953C52B-ED91-43E9-A4EF-409B824E6AA3}" type="pres">
      <dgm:prSet presAssocID="{ABFABF8B-F83F-484C-9105-A352CC6676B6}" presName="node" presStyleLbl="node1" presStyleIdx="0" presStyleCnt="3">
        <dgm:presLayoutVars>
          <dgm:bulletEnabled val="1"/>
        </dgm:presLayoutVars>
      </dgm:prSet>
      <dgm:spPr/>
    </dgm:pt>
    <dgm:pt modelId="{4F6E3203-73CC-467B-8942-335A181E52AB}" type="pres">
      <dgm:prSet presAssocID="{D1292278-082E-4ADF-907D-F8151FF80AD6}" presName="sibTrans" presStyleLbl="sibTrans2D1" presStyleIdx="0" presStyleCnt="3"/>
      <dgm:spPr/>
    </dgm:pt>
    <dgm:pt modelId="{7B7E56F9-1FCE-4ADE-98AF-52D95C0E3987}" type="pres">
      <dgm:prSet presAssocID="{D1292278-082E-4ADF-907D-F8151FF80AD6}" presName="connectorText" presStyleLbl="sibTrans2D1" presStyleIdx="0" presStyleCnt="3"/>
      <dgm:spPr/>
    </dgm:pt>
    <dgm:pt modelId="{7CC9CDA1-6EF5-434D-9C89-1E3781ED507E}" type="pres">
      <dgm:prSet presAssocID="{68BDDB1E-1FA8-40D9-A681-FC7221A51151}" presName="node" presStyleLbl="node1" presStyleIdx="1" presStyleCnt="3" custRadScaleRad="145689" custRadScaleInc="-16556">
        <dgm:presLayoutVars>
          <dgm:bulletEnabled val="1"/>
        </dgm:presLayoutVars>
      </dgm:prSet>
      <dgm:spPr/>
    </dgm:pt>
    <dgm:pt modelId="{FD95C189-2FF5-4C15-9892-67788749FDF5}" type="pres">
      <dgm:prSet presAssocID="{C4E9F1E0-F555-4ABF-BE40-26135F777E0D}" presName="sibTrans" presStyleLbl="sibTrans2D1" presStyleIdx="1" presStyleCnt="3"/>
      <dgm:spPr/>
    </dgm:pt>
    <dgm:pt modelId="{447C93D9-E404-456F-8134-D702ADDBF5C9}" type="pres">
      <dgm:prSet presAssocID="{C4E9F1E0-F555-4ABF-BE40-26135F777E0D}" presName="connectorText" presStyleLbl="sibTrans2D1" presStyleIdx="1" presStyleCnt="3"/>
      <dgm:spPr/>
    </dgm:pt>
    <dgm:pt modelId="{2D3EEB1B-996A-4BB8-AD38-C735EF189E44}" type="pres">
      <dgm:prSet presAssocID="{16EF2097-8C1C-4994-881A-0235CD214424}" presName="node" presStyleLbl="node1" presStyleIdx="2" presStyleCnt="3" custRadScaleRad="144578" custRadScaleInc="18916">
        <dgm:presLayoutVars>
          <dgm:bulletEnabled val="1"/>
        </dgm:presLayoutVars>
      </dgm:prSet>
      <dgm:spPr/>
    </dgm:pt>
    <dgm:pt modelId="{ADBF4F56-F3AF-47AB-8823-150F13A5A479}" type="pres">
      <dgm:prSet presAssocID="{169E47A6-AE14-4F27-B5D4-63F5C0269A1A}" presName="sibTrans" presStyleLbl="sibTrans2D1" presStyleIdx="2" presStyleCnt="3"/>
      <dgm:spPr/>
    </dgm:pt>
    <dgm:pt modelId="{7CDD5F62-EC31-4A96-B2A3-E3BB337E700A}" type="pres">
      <dgm:prSet presAssocID="{169E47A6-AE14-4F27-B5D4-63F5C0269A1A}" presName="connectorText" presStyleLbl="sibTrans2D1" presStyleIdx="2" presStyleCnt="3"/>
      <dgm:spPr/>
    </dgm:pt>
  </dgm:ptLst>
  <dgm:cxnLst>
    <dgm:cxn modelId="{FE85ED60-894F-4795-96ED-7A225996113A}" type="presOf" srcId="{169E47A6-AE14-4F27-B5D4-63F5C0269A1A}" destId="{ADBF4F56-F3AF-47AB-8823-150F13A5A479}" srcOrd="0" destOrd="0" presId="urn:microsoft.com/office/officeart/2005/8/layout/cycle7"/>
    <dgm:cxn modelId="{5CC58C48-7D9C-4CC9-99AD-DA1F4D51D2B1}" srcId="{8CB90E27-127F-4B4C-8CD3-7B34798BF835}" destId="{68BDDB1E-1FA8-40D9-A681-FC7221A51151}" srcOrd="1" destOrd="0" parTransId="{B3A8229A-4F33-4C6A-8C0D-9B1FA9A05D35}" sibTransId="{C4E9F1E0-F555-4ABF-BE40-26135F777E0D}"/>
    <dgm:cxn modelId="{B909F473-BF8A-468A-90FC-4ED52E099A4A}" type="presOf" srcId="{D1292278-082E-4ADF-907D-F8151FF80AD6}" destId="{4F6E3203-73CC-467B-8942-335A181E52AB}" srcOrd="0" destOrd="0" presId="urn:microsoft.com/office/officeart/2005/8/layout/cycle7"/>
    <dgm:cxn modelId="{B6110685-35AF-47D7-80E8-249C68FA13ED}" type="presOf" srcId="{169E47A6-AE14-4F27-B5D4-63F5C0269A1A}" destId="{7CDD5F62-EC31-4A96-B2A3-E3BB337E700A}" srcOrd="1" destOrd="0" presId="urn:microsoft.com/office/officeart/2005/8/layout/cycle7"/>
    <dgm:cxn modelId="{7CD34D86-CC6F-4EF4-83B8-BB4E388EE166}" type="presOf" srcId="{ABFABF8B-F83F-484C-9105-A352CC6676B6}" destId="{9953C52B-ED91-43E9-A4EF-409B824E6AA3}" srcOrd="0" destOrd="0" presId="urn:microsoft.com/office/officeart/2005/8/layout/cycle7"/>
    <dgm:cxn modelId="{FDBF439C-B259-48F4-9474-56942DC6A216}" srcId="{8CB90E27-127F-4B4C-8CD3-7B34798BF835}" destId="{16EF2097-8C1C-4994-881A-0235CD214424}" srcOrd="2" destOrd="0" parTransId="{50910394-A10E-42F6-B7AB-62A5732FE7E4}" sibTransId="{169E47A6-AE14-4F27-B5D4-63F5C0269A1A}"/>
    <dgm:cxn modelId="{B5D3F9A5-6498-41F9-AC96-11E8552FC950}" srcId="{8CB90E27-127F-4B4C-8CD3-7B34798BF835}" destId="{ABFABF8B-F83F-484C-9105-A352CC6676B6}" srcOrd="0" destOrd="0" parTransId="{0AA52706-59F0-4BC2-966F-37D340421469}" sibTransId="{D1292278-082E-4ADF-907D-F8151FF80AD6}"/>
    <dgm:cxn modelId="{B0443AB1-D151-4168-83E7-16834061749A}" type="presOf" srcId="{16EF2097-8C1C-4994-881A-0235CD214424}" destId="{2D3EEB1B-996A-4BB8-AD38-C735EF189E44}" srcOrd="0" destOrd="0" presId="urn:microsoft.com/office/officeart/2005/8/layout/cycle7"/>
    <dgm:cxn modelId="{9A9EC1B9-DDC4-4459-A6AC-FF27E9D6B01E}" type="presOf" srcId="{C4E9F1E0-F555-4ABF-BE40-26135F777E0D}" destId="{FD95C189-2FF5-4C15-9892-67788749FDF5}" srcOrd="0" destOrd="0" presId="urn:microsoft.com/office/officeart/2005/8/layout/cycle7"/>
    <dgm:cxn modelId="{EE715FC5-606D-443A-A7AF-CF2CF4787296}" type="presOf" srcId="{68BDDB1E-1FA8-40D9-A681-FC7221A51151}" destId="{7CC9CDA1-6EF5-434D-9C89-1E3781ED507E}" srcOrd="0" destOrd="0" presId="urn:microsoft.com/office/officeart/2005/8/layout/cycle7"/>
    <dgm:cxn modelId="{AB8BDAD1-1C4F-4E19-816A-8E84716F99DC}" type="presOf" srcId="{8CB90E27-127F-4B4C-8CD3-7B34798BF835}" destId="{6C4056D4-C773-465C-A396-0405F104DFF6}" srcOrd="0" destOrd="0" presId="urn:microsoft.com/office/officeart/2005/8/layout/cycle7"/>
    <dgm:cxn modelId="{9E8A42DE-3F98-42E4-AB5C-F956E58DF00F}" type="presOf" srcId="{D1292278-082E-4ADF-907D-F8151FF80AD6}" destId="{7B7E56F9-1FCE-4ADE-98AF-52D95C0E3987}" srcOrd="1" destOrd="0" presId="urn:microsoft.com/office/officeart/2005/8/layout/cycle7"/>
    <dgm:cxn modelId="{A15B05DF-4DAB-4555-8820-7200B6E08A7F}" type="presOf" srcId="{C4E9F1E0-F555-4ABF-BE40-26135F777E0D}" destId="{447C93D9-E404-456F-8134-D702ADDBF5C9}" srcOrd="1" destOrd="0" presId="urn:microsoft.com/office/officeart/2005/8/layout/cycle7"/>
    <dgm:cxn modelId="{4991E770-374A-4C49-AFAF-7F837D073459}" type="presParOf" srcId="{6C4056D4-C773-465C-A396-0405F104DFF6}" destId="{9953C52B-ED91-43E9-A4EF-409B824E6AA3}" srcOrd="0" destOrd="0" presId="urn:microsoft.com/office/officeart/2005/8/layout/cycle7"/>
    <dgm:cxn modelId="{41C832BC-5F33-4CE1-A84C-D4D61056B1F1}" type="presParOf" srcId="{6C4056D4-C773-465C-A396-0405F104DFF6}" destId="{4F6E3203-73CC-467B-8942-335A181E52AB}" srcOrd="1" destOrd="0" presId="urn:microsoft.com/office/officeart/2005/8/layout/cycle7"/>
    <dgm:cxn modelId="{42D4327B-DAAF-4C59-968F-55DCC86F6548}" type="presParOf" srcId="{4F6E3203-73CC-467B-8942-335A181E52AB}" destId="{7B7E56F9-1FCE-4ADE-98AF-52D95C0E3987}" srcOrd="0" destOrd="0" presId="urn:microsoft.com/office/officeart/2005/8/layout/cycle7"/>
    <dgm:cxn modelId="{B7632EF3-8949-4588-871A-2BFEAF4763FE}" type="presParOf" srcId="{6C4056D4-C773-465C-A396-0405F104DFF6}" destId="{7CC9CDA1-6EF5-434D-9C89-1E3781ED507E}" srcOrd="2" destOrd="0" presId="urn:microsoft.com/office/officeart/2005/8/layout/cycle7"/>
    <dgm:cxn modelId="{F0FC4181-D235-4CF0-B80E-56B55E18B0A2}" type="presParOf" srcId="{6C4056D4-C773-465C-A396-0405F104DFF6}" destId="{FD95C189-2FF5-4C15-9892-67788749FDF5}" srcOrd="3" destOrd="0" presId="urn:microsoft.com/office/officeart/2005/8/layout/cycle7"/>
    <dgm:cxn modelId="{251FC36B-95C0-4F4A-B12D-88BA015BE7FE}" type="presParOf" srcId="{FD95C189-2FF5-4C15-9892-67788749FDF5}" destId="{447C93D9-E404-456F-8134-D702ADDBF5C9}" srcOrd="0" destOrd="0" presId="urn:microsoft.com/office/officeart/2005/8/layout/cycle7"/>
    <dgm:cxn modelId="{4B1CB7CB-AD8D-44EC-98B3-519EA3CF5699}" type="presParOf" srcId="{6C4056D4-C773-465C-A396-0405F104DFF6}" destId="{2D3EEB1B-996A-4BB8-AD38-C735EF189E44}" srcOrd="4" destOrd="0" presId="urn:microsoft.com/office/officeart/2005/8/layout/cycle7"/>
    <dgm:cxn modelId="{B836B213-BA2D-4B57-A2D1-273055E5950B}" type="presParOf" srcId="{6C4056D4-C773-465C-A396-0405F104DFF6}" destId="{ADBF4F56-F3AF-47AB-8823-150F13A5A479}" srcOrd="5" destOrd="0" presId="urn:microsoft.com/office/officeart/2005/8/layout/cycle7"/>
    <dgm:cxn modelId="{A7AB5C29-0176-4C72-942E-852418F62613}" type="presParOf" srcId="{ADBF4F56-F3AF-47AB-8823-150F13A5A479}" destId="{7CDD5F62-EC31-4A96-B2A3-E3BB337E700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B90E27-127F-4B4C-8CD3-7B34798BF835}" type="doc">
      <dgm:prSet loTypeId="urn:microsoft.com/office/officeart/2005/8/layout/cycle7" loCatId="cycle" qsTypeId="urn:microsoft.com/office/officeart/2005/8/quickstyle/3d3" qsCatId="3D" csTypeId="urn:microsoft.com/office/officeart/2005/8/colors/accent1_2" csCatId="accent1" phldr="1"/>
      <dgm:spPr/>
      <dgm:t>
        <a:bodyPr/>
        <a:lstStyle/>
        <a:p>
          <a:endParaRPr lang="en-US"/>
        </a:p>
      </dgm:t>
    </dgm:pt>
    <dgm:pt modelId="{ABFABF8B-F83F-484C-9105-A352CC6676B6}">
      <dgm:prSet phldrT="[Text]"/>
      <dgm:spPr/>
      <dgm:t>
        <a:bodyPr/>
        <a:lstStyle/>
        <a:p>
          <a:r>
            <a:rPr lang="en-US"/>
            <a:t>Physical Feelings</a:t>
          </a:r>
        </a:p>
      </dgm:t>
    </dgm:pt>
    <dgm:pt modelId="{0AA52706-59F0-4BC2-966F-37D340421469}" type="parTrans" cxnId="{B5D3F9A5-6498-41F9-AC96-11E8552FC950}">
      <dgm:prSet/>
      <dgm:spPr/>
      <dgm:t>
        <a:bodyPr/>
        <a:lstStyle/>
        <a:p>
          <a:endParaRPr lang="en-US"/>
        </a:p>
      </dgm:t>
    </dgm:pt>
    <dgm:pt modelId="{D1292278-082E-4ADF-907D-F8151FF80AD6}" type="sibTrans" cxnId="{B5D3F9A5-6498-41F9-AC96-11E8552FC950}">
      <dgm:prSet/>
      <dgm:spPr/>
      <dgm:t>
        <a:bodyPr/>
        <a:lstStyle/>
        <a:p>
          <a:endParaRPr lang="en-US"/>
        </a:p>
      </dgm:t>
    </dgm:pt>
    <dgm:pt modelId="{68BDDB1E-1FA8-40D9-A681-FC7221A51151}">
      <dgm:prSet phldrT="[Text]" custT="1"/>
      <dgm:spPr/>
      <dgm:t>
        <a:bodyPr/>
        <a:lstStyle/>
        <a:p>
          <a:r>
            <a:rPr lang="en-US" sz="2800" b="1" dirty="0">
              <a:solidFill>
                <a:schemeClr val="bg1"/>
              </a:solidFill>
            </a:rPr>
            <a:t>Thoughts</a:t>
          </a:r>
          <a:r>
            <a:rPr lang="en-US" sz="2500" b="1" dirty="0">
              <a:solidFill>
                <a:schemeClr val="bg1"/>
              </a:solidFill>
            </a:rPr>
            <a:t> </a:t>
          </a:r>
        </a:p>
      </dgm:t>
    </dgm:pt>
    <dgm:pt modelId="{B3A8229A-4F33-4C6A-8C0D-9B1FA9A05D35}" type="parTrans" cxnId="{5CC58C48-7D9C-4CC9-99AD-DA1F4D51D2B1}">
      <dgm:prSet/>
      <dgm:spPr/>
      <dgm:t>
        <a:bodyPr/>
        <a:lstStyle/>
        <a:p>
          <a:endParaRPr lang="en-US"/>
        </a:p>
      </dgm:t>
    </dgm:pt>
    <dgm:pt modelId="{C4E9F1E0-F555-4ABF-BE40-26135F777E0D}" type="sibTrans" cxnId="{5CC58C48-7D9C-4CC9-99AD-DA1F4D51D2B1}">
      <dgm:prSet/>
      <dgm:spPr/>
      <dgm:t>
        <a:bodyPr/>
        <a:lstStyle/>
        <a:p>
          <a:endParaRPr lang="en-US"/>
        </a:p>
      </dgm:t>
    </dgm:pt>
    <dgm:pt modelId="{16EF2097-8C1C-4994-881A-0235CD214424}">
      <dgm:prSet phldrT="[Text]"/>
      <dgm:spPr/>
      <dgm:t>
        <a:bodyPr/>
        <a:lstStyle/>
        <a:p>
          <a:r>
            <a:rPr lang="en-US"/>
            <a:t>Behaviors</a:t>
          </a:r>
        </a:p>
      </dgm:t>
    </dgm:pt>
    <dgm:pt modelId="{50910394-A10E-42F6-B7AB-62A5732FE7E4}" type="parTrans" cxnId="{FDBF439C-B259-48F4-9474-56942DC6A216}">
      <dgm:prSet/>
      <dgm:spPr/>
      <dgm:t>
        <a:bodyPr/>
        <a:lstStyle/>
        <a:p>
          <a:endParaRPr lang="en-US"/>
        </a:p>
      </dgm:t>
    </dgm:pt>
    <dgm:pt modelId="{169E47A6-AE14-4F27-B5D4-63F5C0269A1A}" type="sibTrans" cxnId="{FDBF439C-B259-48F4-9474-56942DC6A216}">
      <dgm:prSet/>
      <dgm:spPr/>
      <dgm:t>
        <a:bodyPr/>
        <a:lstStyle/>
        <a:p>
          <a:endParaRPr lang="en-US"/>
        </a:p>
      </dgm:t>
    </dgm:pt>
    <dgm:pt modelId="{6C4056D4-C773-465C-A396-0405F104DFF6}" type="pres">
      <dgm:prSet presAssocID="{8CB90E27-127F-4B4C-8CD3-7B34798BF835}" presName="Name0" presStyleCnt="0">
        <dgm:presLayoutVars>
          <dgm:dir/>
          <dgm:resizeHandles val="exact"/>
        </dgm:presLayoutVars>
      </dgm:prSet>
      <dgm:spPr/>
    </dgm:pt>
    <dgm:pt modelId="{9953C52B-ED91-43E9-A4EF-409B824E6AA3}" type="pres">
      <dgm:prSet presAssocID="{ABFABF8B-F83F-484C-9105-A352CC6676B6}" presName="node" presStyleLbl="node1" presStyleIdx="0" presStyleCnt="3">
        <dgm:presLayoutVars>
          <dgm:bulletEnabled val="1"/>
        </dgm:presLayoutVars>
      </dgm:prSet>
      <dgm:spPr/>
    </dgm:pt>
    <dgm:pt modelId="{4F6E3203-73CC-467B-8942-335A181E52AB}" type="pres">
      <dgm:prSet presAssocID="{D1292278-082E-4ADF-907D-F8151FF80AD6}" presName="sibTrans" presStyleLbl="sibTrans2D1" presStyleIdx="0" presStyleCnt="3"/>
      <dgm:spPr/>
    </dgm:pt>
    <dgm:pt modelId="{7B7E56F9-1FCE-4ADE-98AF-52D95C0E3987}" type="pres">
      <dgm:prSet presAssocID="{D1292278-082E-4ADF-907D-F8151FF80AD6}" presName="connectorText" presStyleLbl="sibTrans2D1" presStyleIdx="0" presStyleCnt="3"/>
      <dgm:spPr/>
    </dgm:pt>
    <dgm:pt modelId="{7CC9CDA1-6EF5-434D-9C89-1E3781ED507E}" type="pres">
      <dgm:prSet presAssocID="{68BDDB1E-1FA8-40D9-A681-FC7221A51151}" presName="node" presStyleLbl="node1" presStyleIdx="1" presStyleCnt="3" custRadScaleRad="145689" custRadScaleInc="-16556">
        <dgm:presLayoutVars>
          <dgm:bulletEnabled val="1"/>
        </dgm:presLayoutVars>
      </dgm:prSet>
      <dgm:spPr/>
    </dgm:pt>
    <dgm:pt modelId="{FD95C189-2FF5-4C15-9892-67788749FDF5}" type="pres">
      <dgm:prSet presAssocID="{C4E9F1E0-F555-4ABF-BE40-26135F777E0D}" presName="sibTrans" presStyleLbl="sibTrans2D1" presStyleIdx="1" presStyleCnt="3"/>
      <dgm:spPr/>
    </dgm:pt>
    <dgm:pt modelId="{447C93D9-E404-456F-8134-D702ADDBF5C9}" type="pres">
      <dgm:prSet presAssocID="{C4E9F1E0-F555-4ABF-BE40-26135F777E0D}" presName="connectorText" presStyleLbl="sibTrans2D1" presStyleIdx="1" presStyleCnt="3"/>
      <dgm:spPr/>
    </dgm:pt>
    <dgm:pt modelId="{2D3EEB1B-996A-4BB8-AD38-C735EF189E44}" type="pres">
      <dgm:prSet presAssocID="{16EF2097-8C1C-4994-881A-0235CD214424}" presName="node" presStyleLbl="node1" presStyleIdx="2" presStyleCnt="3" custRadScaleRad="144578" custRadScaleInc="18916">
        <dgm:presLayoutVars>
          <dgm:bulletEnabled val="1"/>
        </dgm:presLayoutVars>
      </dgm:prSet>
      <dgm:spPr/>
    </dgm:pt>
    <dgm:pt modelId="{ADBF4F56-F3AF-47AB-8823-150F13A5A479}" type="pres">
      <dgm:prSet presAssocID="{169E47A6-AE14-4F27-B5D4-63F5C0269A1A}" presName="sibTrans" presStyleLbl="sibTrans2D1" presStyleIdx="2" presStyleCnt="3"/>
      <dgm:spPr/>
    </dgm:pt>
    <dgm:pt modelId="{7CDD5F62-EC31-4A96-B2A3-E3BB337E700A}" type="pres">
      <dgm:prSet presAssocID="{169E47A6-AE14-4F27-B5D4-63F5C0269A1A}" presName="connectorText" presStyleLbl="sibTrans2D1" presStyleIdx="2" presStyleCnt="3"/>
      <dgm:spPr/>
    </dgm:pt>
  </dgm:ptLst>
  <dgm:cxnLst>
    <dgm:cxn modelId="{FE85ED60-894F-4795-96ED-7A225996113A}" type="presOf" srcId="{169E47A6-AE14-4F27-B5D4-63F5C0269A1A}" destId="{ADBF4F56-F3AF-47AB-8823-150F13A5A479}" srcOrd="0" destOrd="0" presId="urn:microsoft.com/office/officeart/2005/8/layout/cycle7"/>
    <dgm:cxn modelId="{5CC58C48-7D9C-4CC9-99AD-DA1F4D51D2B1}" srcId="{8CB90E27-127F-4B4C-8CD3-7B34798BF835}" destId="{68BDDB1E-1FA8-40D9-A681-FC7221A51151}" srcOrd="1" destOrd="0" parTransId="{B3A8229A-4F33-4C6A-8C0D-9B1FA9A05D35}" sibTransId="{C4E9F1E0-F555-4ABF-BE40-26135F777E0D}"/>
    <dgm:cxn modelId="{B909F473-BF8A-468A-90FC-4ED52E099A4A}" type="presOf" srcId="{D1292278-082E-4ADF-907D-F8151FF80AD6}" destId="{4F6E3203-73CC-467B-8942-335A181E52AB}" srcOrd="0" destOrd="0" presId="urn:microsoft.com/office/officeart/2005/8/layout/cycle7"/>
    <dgm:cxn modelId="{B6110685-35AF-47D7-80E8-249C68FA13ED}" type="presOf" srcId="{169E47A6-AE14-4F27-B5D4-63F5C0269A1A}" destId="{7CDD5F62-EC31-4A96-B2A3-E3BB337E700A}" srcOrd="1" destOrd="0" presId="urn:microsoft.com/office/officeart/2005/8/layout/cycle7"/>
    <dgm:cxn modelId="{7CD34D86-CC6F-4EF4-83B8-BB4E388EE166}" type="presOf" srcId="{ABFABF8B-F83F-484C-9105-A352CC6676B6}" destId="{9953C52B-ED91-43E9-A4EF-409B824E6AA3}" srcOrd="0" destOrd="0" presId="urn:microsoft.com/office/officeart/2005/8/layout/cycle7"/>
    <dgm:cxn modelId="{FDBF439C-B259-48F4-9474-56942DC6A216}" srcId="{8CB90E27-127F-4B4C-8CD3-7B34798BF835}" destId="{16EF2097-8C1C-4994-881A-0235CD214424}" srcOrd="2" destOrd="0" parTransId="{50910394-A10E-42F6-B7AB-62A5732FE7E4}" sibTransId="{169E47A6-AE14-4F27-B5D4-63F5C0269A1A}"/>
    <dgm:cxn modelId="{B5D3F9A5-6498-41F9-AC96-11E8552FC950}" srcId="{8CB90E27-127F-4B4C-8CD3-7B34798BF835}" destId="{ABFABF8B-F83F-484C-9105-A352CC6676B6}" srcOrd="0" destOrd="0" parTransId="{0AA52706-59F0-4BC2-966F-37D340421469}" sibTransId="{D1292278-082E-4ADF-907D-F8151FF80AD6}"/>
    <dgm:cxn modelId="{B0443AB1-D151-4168-83E7-16834061749A}" type="presOf" srcId="{16EF2097-8C1C-4994-881A-0235CD214424}" destId="{2D3EEB1B-996A-4BB8-AD38-C735EF189E44}" srcOrd="0" destOrd="0" presId="urn:microsoft.com/office/officeart/2005/8/layout/cycle7"/>
    <dgm:cxn modelId="{9A9EC1B9-DDC4-4459-A6AC-FF27E9D6B01E}" type="presOf" srcId="{C4E9F1E0-F555-4ABF-BE40-26135F777E0D}" destId="{FD95C189-2FF5-4C15-9892-67788749FDF5}" srcOrd="0" destOrd="0" presId="urn:microsoft.com/office/officeart/2005/8/layout/cycle7"/>
    <dgm:cxn modelId="{EE715FC5-606D-443A-A7AF-CF2CF4787296}" type="presOf" srcId="{68BDDB1E-1FA8-40D9-A681-FC7221A51151}" destId="{7CC9CDA1-6EF5-434D-9C89-1E3781ED507E}" srcOrd="0" destOrd="0" presId="urn:microsoft.com/office/officeart/2005/8/layout/cycle7"/>
    <dgm:cxn modelId="{AB8BDAD1-1C4F-4E19-816A-8E84716F99DC}" type="presOf" srcId="{8CB90E27-127F-4B4C-8CD3-7B34798BF835}" destId="{6C4056D4-C773-465C-A396-0405F104DFF6}" srcOrd="0" destOrd="0" presId="urn:microsoft.com/office/officeart/2005/8/layout/cycle7"/>
    <dgm:cxn modelId="{9E8A42DE-3F98-42E4-AB5C-F956E58DF00F}" type="presOf" srcId="{D1292278-082E-4ADF-907D-F8151FF80AD6}" destId="{7B7E56F9-1FCE-4ADE-98AF-52D95C0E3987}" srcOrd="1" destOrd="0" presId="urn:microsoft.com/office/officeart/2005/8/layout/cycle7"/>
    <dgm:cxn modelId="{A15B05DF-4DAB-4555-8820-7200B6E08A7F}" type="presOf" srcId="{C4E9F1E0-F555-4ABF-BE40-26135F777E0D}" destId="{447C93D9-E404-456F-8134-D702ADDBF5C9}" srcOrd="1" destOrd="0" presId="urn:microsoft.com/office/officeart/2005/8/layout/cycle7"/>
    <dgm:cxn modelId="{4991E770-374A-4C49-AFAF-7F837D073459}" type="presParOf" srcId="{6C4056D4-C773-465C-A396-0405F104DFF6}" destId="{9953C52B-ED91-43E9-A4EF-409B824E6AA3}" srcOrd="0" destOrd="0" presId="urn:microsoft.com/office/officeart/2005/8/layout/cycle7"/>
    <dgm:cxn modelId="{41C832BC-5F33-4CE1-A84C-D4D61056B1F1}" type="presParOf" srcId="{6C4056D4-C773-465C-A396-0405F104DFF6}" destId="{4F6E3203-73CC-467B-8942-335A181E52AB}" srcOrd="1" destOrd="0" presId="urn:microsoft.com/office/officeart/2005/8/layout/cycle7"/>
    <dgm:cxn modelId="{42D4327B-DAAF-4C59-968F-55DCC86F6548}" type="presParOf" srcId="{4F6E3203-73CC-467B-8942-335A181E52AB}" destId="{7B7E56F9-1FCE-4ADE-98AF-52D95C0E3987}" srcOrd="0" destOrd="0" presId="urn:microsoft.com/office/officeart/2005/8/layout/cycle7"/>
    <dgm:cxn modelId="{B7632EF3-8949-4588-871A-2BFEAF4763FE}" type="presParOf" srcId="{6C4056D4-C773-465C-A396-0405F104DFF6}" destId="{7CC9CDA1-6EF5-434D-9C89-1E3781ED507E}" srcOrd="2" destOrd="0" presId="urn:microsoft.com/office/officeart/2005/8/layout/cycle7"/>
    <dgm:cxn modelId="{F0FC4181-D235-4CF0-B80E-56B55E18B0A2}" type="presParOf" srcId="{6C4056D4-C773-465C-A396-0405F104DFF6}" destId="{FD95C189-2FF5-4C15-9892-67788749FDF5}" srcOrd="3" destOrd="0" presId="urn:microsoft.com/office/officeart/2005/8/layout/cycle7"/>
    <dgm:cxn modelId="{251FC36B-95C0-4F4A-B12D-88BA015BE7FE}" type="presParOf" srcId="{FD95C189-2FF5-4C15-9892-67788749FDF5}" destId="{447C93D9-E404-456F-8134-D702ADDBF5C9}" srcOrd="0" destOrd="0" presId="urn:microsoft.com/office/officeart/2005/8/layout/cycle7"/>
    <dgm:cxn modelId="{4B1CB7CB-AD8D-44EC-98B3-519EA3CF5699}" type="presParOf" srcId="{6C4056D4-C773-465C-A396-0405F104DFF6}" destId="{2D3EEB1B-996A-4BB8-AD38-C735EF189E44}" srcOrd="4" destOrd="0" presId="urn:microsoft.com/office/officeart/2005/8/layout/cycle7"/>
    <dgm:cxn modelId="{B836B213-BA2D-4B57-A2D1-273055E5950B}" type="presParOf" srcId="{6C4056D4-C773-465C-A396-0405F104DFF6}" destId="{ADBF4F56-F3AF-47AB-8823-150F13A5A479}" srcOrd="5" destOrd="0" presId="urn:microsoft.com/office/officeart/2005/8/layout/cycle7"/>
    <dgm:cxn modelId="{A7AB5C29-0176-4C72-942E-852418F62613}" type="presParOf" srcId="{ADBF4F56-F3AF-47AB-8823-150F13A5A479}" destId="{7CDD5F62-EC31-4A96-B2A3-E3BB337E700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B90E27-127F-4B4C-8CD3-7B34798BF835}" type="doc">
      <dgm:prSet loTypeId="urn:microsoft.com/office/officeart/2005/8/layout/cycle7" loCatId="cycle" qsTypeId="urn:microsoft.com/office/officeart/2005/8/quickstyle/3d3" qsCatId="3D" csTypeId="urn:microsoft.com/office/officeart/2005/8/colors/accent1_2" csCatId="accent1" phldr="1"/>
      <dgm:spPr/>
      <dgm:t>
        <a:bodyPr/>
        <a:lstStyle/>
        <a:p>
          <a:endParaRPr lang="en-US"/>
        </a:p>
      </dgm:t>
    </dgm:pt>
    <dgm:pt modelId="{ABFABF8B-F83F-484C-9105-A352CC6676B6}">
      <dgm:prSet phldrT="[Text]"/>
      <dgm:spPr/>
      <dgm:t>
        <a:bodyPr/>
        <a:lstStyle/>
        <a:p>
          <a:r>
            <a:rPr lang="en-US"/>
            <a:t>Physical Feelings</a:t>
          </a:r>
        </a:p>
      </dgm:t>
    </dgm:pt>
    <dgm:pt modelId="{0AA52706-59F0-4BC2-966F-37D340421469}" type="parTrans" cxnId="{B5D3F9A5-6498-41F9-AC96-11E8552FC950}">
      <dgm:prSet/>
      <dgm:spPr/>
      <dgm:t>
        <a:bodyPr/>
        <a:lstStyle/>
        <a:p>
          <a:endParaRPr lang="en-US"/>
        </a:p>
      </dgm:t>
    </dgm:pt>
    <dgm:pt modelId="{D1292278-082E-4ADF-907D-F8151FF80AD6}" type="sibTrans" cxnId="{B5D3F9A5-6498-41F9-AC96-11E8552FC950}">
      <dgm:prSet/>
      <dgm:spPr/>
      <dgm:t>
        <a:bodyPr/>
        <a:lstStyle/>
        <a:p>
          <a:endParaRPr lang="en-US"/>
        </a:p>
      </dgm:t>
    </dgm:pt>
    <dgm:pt modelId="{68BDDB1E-1FA8-40D9-A681-FC7221A51151}">
      <dgm:prSet phldrT="[Text]"/>
      <dgm:spPr/>
      <dgm:t>
        <a:bodyPr/>
        <a:lstStyle/>
        <a:p>
          <a:r>
            <a:rPr lang="en-US"/>
            <a:t>Thoughts </a:t>
          </a:r>
        </a:p>
      </dgm:t>
    </dgm:pt>
    <dgm:pt modelId="{B3A8229A-4F33-4C6A-8C0D-9B1FA9A05D35}" type="parTrans" cxnId="{5CC58C48-7D9C-4CC9-99AD-DA1F4D51D2B1}">
      <dgm:prSet/>
      <dgm:spPr/>
      <dgm:t>
        <a:bodyPr/>
        <a:lstStyle/>
        <a:p>
          <a:endParaRPr lang="en-US"/>
        </a:p>
      </dgm:t>
    </dgm:pt>
    <dgm:pt modelId="{C4E9F1E0-F555-4ABF-BE40-26135F777E0D}" type="sibTrans" cxnId="{5CC58C48-7D9C-4CC9-99AD-DA1F4D51D2B1}">
      <dgm:prSet/>
      <dgm:spPr/>
      <dgm:t>
        <a:bodyPr/>
        <a:lstStyle/>
        <a:p>
          <a:endParaRPr lang="en-US"/>
        </a:p>
      </dgm:t>
    </dgm:pt>
    <dgm:pt modelId="{16EF2097-8C1C-4994-881A-0235CD214424}">
      <dgm:prSet phldrT="[Text]" custT="1"/>
      <dgm:spPr/>
      <dgm:t>
        <a:bodyPr/>
        <a:lstStyle/>
        <a:p>
          <a:r>
            <a:rPr lang="en-US" sz="3200" b="1" dirty="0">
              <a:solidFill>
                <a:schemeClr val="bg1"/>
              </a:solidFill>
            </a:rPr>
            <a:t>Behaviors</a:t>
          </a:r>
        </a:p>
      </dgm:t>
    </dgm:pt>
    <dgm:pt modelId="{50910394-A10E-42F6-B7AB-62A5732FE7E4}" type="parTrans" cxnId="{FDBF439C-B259-48F4-9474-56942DC6A216}">
      <dgm:prSet/>
      <dgm:spPr/>
      <dgm:t>
        <a:bodyPr/>
        <a:lstStyle/>
        <a:p>
          <a:endParaRPr lang="en-US"/>
        </a:p>
      </dgm:t>
    </dgm:pt>
    <dgm:pt modelId="{169E47A6-AE14-4F27-B5D4-63F5C0269A1A}" type="sibTrans" cxnId="{FDBF439C-B259-48F4-9474-56942DC6A216}">
      <dgm:prSet/>
      <dgm:spPr/>
      <dgm:t>
        <a:bodyPr/>
        <a:lstStyle/>
        <a:p>
          <a:endParaRPr lang="en-US"/>
        </a:p>
      </dgm:t>
    </dgm:pt>
    <dgm:pt modelId="{6C4056D4-C773-465C-A396-0405F104DFF6}" type="pres">
      <dgm:prSet presAssocID="{8CB90E27-127F-4B4C-8CD3-7B34798BF835}" presName="Name0" presStyleCnt="0">
        <dgm:presLayoutVars>
          <dgm:dir/>
          <dgm:resizeHandles val="exact"/>
        </dgm:presLayoutVars>
      </dgm:prSet>
      <dgm:spPr/>
    </dgm:pt>
    <dgm:pt modelId="{9953C52B-ED91-43E9-A4EF-409B824E6AA3}" type="pres">
      <dgm:prSet presAssocID="{ABFABF8B-F83F-484C-9105-A352CC6676B6}" presName="node" presStyleLbl="node1" presStyleIdx="0" presStyleCnt="3">
        <dgm:presLayoutVars>
          <dgm:bulletEnabled val="1"/>
        </dgm:presLayoutVars>
      </dgm:prSet>
      <dgm:spPr/>
    </dgm:pt>
    <dgm:pt modelId="{4F6E3203-73CC-467B-8942-335A181E52AB}" type="pres">
      <dgm:prSet presAssocID="{D1292278-082E-4ADF-907D-F8151FF80AD6}" presName="sibTrans" presStyleLbl="sibTrans2D1" presStyleIdx="0" presStyleCnt="3"/>
      <dgm:spPr/>
    </dgm:pt>
    <dgm:pt modelId="{7B7E56F9-1FCE-4ADE-98AF-52D95C0E3987}" type="pres">
      <dgm:prSet presAssocID="{D1292278-082E-4ADF-907D-F8151FF80AD6}" presName="connectorText" presStyleLbl="sibTrans2D1" presStyleIdx="0" presStyleCnt="3"/>
      <dgm:spPr/>
    </dgm:pt>
    <dgm:pt modelId="{7CC9CDA1-6EF5-434D-9C89-1E3781ED507E}" type="pres">
      <dgm:prSet presAssocID="{68BDDB1E-1FA8-40D9-A681-FC7221A51151}" presName="node" presStyleLbl="node1" presStyleIdx="1" presStyleCnt="3" custRadScaleRad="145689" custRadScaleInc="-16556">
        <dgm:presLayoutVars>
          <dgm:bulletEnabled val="1"/>
        </dgm:presLayoutVars>
      </dgm:prSet>
      <dgm:spPr/>
    </dgm:pt>
    <dgm:pt modelId="{FD95C189-2FF5-4C15-9892-67788749FDF5}" type="pres">
      <dgm:prSet presAssocID="{C4E9F1E0-F555-4ABF-BE40-26135F777E0D}" presName="sibTrans" presStyleLbl="sibTrans2D1" presStyleIdx="1" presStyleCnt="3"/>
      <dgm:spPr/>
    </dgm:pt>
    <dgm:pt modelId="{447C93D9-E404-456F-8134-D702ADDBF5C9}" type="pres">
      <dgm:prSet presAssocID="{C4E9F1E0-F555-4ABF-BE40-26135F777E0D}" presName="connectorText" presStyleLbl="sibTrans2D1" presStyleIdx="1" presStyleCnt="3"/>
      <dgm:spPr/>
    </dgm:pt>
    <dgm:pt modelId="{2D3EEB1B-996A-4BB8-AD38-C735EF189E44}" type="pres">
      <dgm:prSet presAssocID="{16EF2097-8C1C-4994-881A-0235CD214424}" presName="node" presStyleLbl="node1" presStyleIdx="2" presStyleCnt="3" custRadScaleRad="144578" custRadScaleInc="18916">
        <dgm:presLayoutVars>
          <dgm:bulletEnabled val="1"/>
        </dgm:presLayoutVars>
      </dgm:prSet>
      <dgm:spPr/>
    </dgm:pt>
    <dgm:pt modelId="{ADBF4F56-F3AF-47AB-8823-150F13A5A479}" type="pres">
      <dgm:prSet presAssocID="{169E47A6-AE14-4F27-B5D4-63F5C0269A1A}" presName="sibTrans" presStyleLbl="sibTrans2D1" presStyleIdx="2" presStyleCnt="3"/>
      <dgm:spPr/>
    </dgm:pt>
    <dgm:pt modelId="{7CDD5F62-EC31-4A96-B2A3-E3BB337E700A}" type="pres">
      <dgm:prSet presAssocID="{169E47A6-AE14-4F27-B5D4-63F5C0269A1A}" presName="connectorText" presStyleLbl="sibTrans2D1" presStyleIdx="2" presStyleCnt="3"/>
      <dgm:spPr/>
    </dgm:pt>
  </dgm:ptLst>
  <dgm:cxnLst>
    <dgm:cxn modelId="{FE85ED60-894F-4795-96ED-7A225996113A}" type="presOf" srcId="{169E47A6-AE14-4F27-B5D4-63F5C0269A1A}" destId="{ADBF4F56-F3AF-47AB-8823-150F13A5A479}" srcOrd="0" destOrd="0" presId="urn:microsoft.com/office/officeart/2005/8/layout/cycle7"/>
    <dgm:cxn modelId="{5CC58C48-7D9C-4CC9-99AD-DA1F4D51D2B1}" srcId="{8CB90E27-127F-4B4C-8CD3-7B34798BF835}" destId="{68BDDB1E-1FA8-40D9-A681-FC7221A51151}" srcOrd="1" destOrd="0" parTransId="{B3A8229A-4F33-4C6A-8C0D-9B1FA9A05D35}" sibTransId="{C4E9F1E0-F555-4ABF-BE40-26135F777E0D}"/>
    <dgm:cxn modelId="{B909F473-BF8A-468A-90FC-4ED52E099A4A}" type="presOf" srcId="{D1292278-082E-4ADF-907D-F8151FF80AD6}" destId="{4F6E3203-73CC-467B-8942-335A181E52AB}" srcOrd="0" destOrd="0" presId="urn:microsoft.com/office/officeart/2005/8/layout/cycle7"/>
    <dgm:cxn modelId="{B6110685-35AF-47D7-80E8-249C68FA13ED}" type="presOf" srcId="{169E47A6-AE14-4F27-B5D4-63F5C0269A1A}" destId="{7CDD5F62-EC31-4A96-B2A3-E3BB337E700A}" srcOrd="1" destOrd="0" presId="urn:microsoft.com/office/officeart/2005/8/layout/cycle7"/>
    <dgm:cxn modelId="{7CD34D86-CC6F-4EF4-83B8-BB4E388EE166}" type="presOf" srcId="{ABFABF8B-F83F-484C-9105-A352CC6676B6}" destId="{9953C52B-ED91-43E9-A4EF-409B824E6AA3}" srcOrd="0" destOrd="0" presId="urn:microsoft.com/office/officeart/2005/8/layout/cycle7"/>
    <dgm:cxn modelId="{FDBF439C-B259-48F4-9474-56942DC6A216}" srcId="{8CB90E27-127F-4B4C-8CD3-7B34798BF835}" destId="{16EF2097-8C1C-4994-881A-0235CD214424}" srcOrd="2" destOrd="0" parTransId="{50910394-A10E-42F6-B7AB-62A5732FE7E4}" sibTransId="{169E47A6-AE14-4F27-B5D4-63F5C0269A1A}"/>
    <dgm:cxn modelId="{B5D3F9A5-6498-41F9-AC96-11E8552FC950}" srcId="{8CB90E27-127F-4B4C-8CD3-7B34798BF835}" destId="{ABFABF8B-F83F-484C-9105-A352CC6676B6}" srcOrd="0" destOrd="0" parTransId="{0AA52706-59F0-4BC2-966F-37D340421469}" sibTransId="{D1292278-082E-4ADF-907D-F8151FF80AD6}"/>
    <dgm:cxn modelId="{B0443AB1-D151-4168-83E7-16834061749A}" type="presOf" srcId="{16EF2097-8C1C-4994-881A-0235CD214424}" destId="{2D3EEB1B-996A-4BB8-AD38-C735EF189E44}" srcOrd="0" destOrd="0" presId="urn:microsoft.com/office/officeart/2005/8/layout/cycle7"/>
    <dgm:cxn modelId="{9A9EC1B9-DDC4-4459-A6AC-FF27E9D6B01E}" type="presOf" srcId="{C4E9F1E0-F555-4ABF-BE40-26135F777E0D}" destId="{FD95C189-2FF5-4C15-9892-67788749FDF5}" srcOrd="0" destOrd="0" presId="urn:microsoft.com/office/officeart/2005/8/layout/cycle7"/>
    <dgm:cxn modelId="{EE715FC5-606D-443A-A7AF-CF2CF4787296}" type="presOf" srcId="{68BDDB1E-1FA8-40D9-A681-FC7221A51151}" destId="{7CC9CDA1-6EF5-434D-9C89-1E3781ED507E}" srcOrd="0" destOrd="0" presId="urn:microsoft.com/office/officeart/2005/8/layout/cycle7"/>
    <dgm:cxn modelId="{AB8BDAD1-1C4F-4E19-816A-8E84716F99DC}" type="presOf" srcId="{8CB90E27-127F-4B4C-8CD3-7B34798BF835}" destId="{6C4056D4-C773-465C-A396-0405F104DFF6}" srcOrd="0" destOrd="0" presId="urn:microsoft.com/office/officeart/2005/8/layout/cycle7"/>
    <dgm:cxn modelId="{9E8A42DE-3F98-42E4-AB5C-F956E58DF00F}" type="presOf" srcId="{D1292278-082E-4ADF-907D-F8151FF80AD6}" destId="{7B7E56F9-1FCE-4ADE-98AF-52D95C0E3987}" srcOrd="1" destOrd="0" presId="urn:microsoft.com/office/officeart/2005/8/layout/cycle7"/>
    <dgm:cxn modelId="{A15B05DF-4DAB-4555-8820-7200B6E08A7F}" type="presOf" srcId="{C4E9F1E0-F555-4ABF-BE40-26135F777E0D}" destId="{447C93D9-E404-456F-8134-D702ADDBF5C9}" srcOrd="1" destOrd="0" presId="urn:microsoft.com/office/officeart/2005/8/layout/cycle7"/>
    <dgm:cxn modelId="{4991E770-374A-4C49-AFAF-7F837D073459}" type="presParOf" srcId="{6C4056D4-C773-465C-A396-0405F104DFF6}" destId="{9953C52B-ED91-43E9-A4EF-409B824E6AA3}" srcOrd="0" destOrd="0" presId="urn:microsoft.com/office/officeart/2005/8/layout/cycle7"/>
    <dgm:cxn modelId="{41C832BC-5F33-4CE1-A84C-D4D61056B1F1}" type="presParOf" srcId="{6C4056D4-C773-465C-A396-0405F104DFF6}" destId="{4F6E3203-73CC-467B-8942-335A181E52AB}" srcOrd="1" destOrd="0" presId="urn:microsoft.com/office/officeart/2005/8/layout/cycle7"/>
    <dgm:cxn modelId="{42D4327B-DAAF-4C59-968F-55DCC86F6548}" type="presParOf" srcId="{4F6E3203-73CC-467B-8942-335A181E52AB}" destId="{7B7E56F9-1FCE-4ADE-98AF-52D95C0E3987}" srcOrd="0" destOrd="0" presId="urn:microsoft.com/office/officeart/2005/8/layout/cycle7"/>
    <dgm:cxn modelId="{B7632EF3-8949-4588-871A-2BFEAF4763FE}" type="presParOf" srcId="{6C4056D4-C773-465C-A396-0405F104DFF6}" destId="{7CC9CDA1-6EF5-434D-9C89-1E3781ED507E}" srcOrd="2" destOrd="0" presId="urn:microsoft.com/office/officeart/2005/8/layout/cycle7"/>
    <dgm:cxn modelId="{F0FC4181-D235-4CF0-B80E-56B55E18B0A2}" type="presParOf" srcId="{6C4056D4-C773-465C-A396-0405F104DFF6}" destId="{FD95C189-2FF5-4C15-9892-67788749FDF5}" srcOrd="3" destOrd="0" presId="urn:microsoft.com/office/officeart/2005/8/layout/cycle7"/>
    <dgm:cxn modelId="{251FC36B-95C0-4F4A-B12D-88BA015BE7FE}" type="presParOf" srcId="{FD95C189-2FF5-4C15-9892-67788749FDF5}" destId="{447C93D9-E404-456F-8134-D702ADDBF5C9}" srcOrd="0" destOrd="0" presId="urn:microsoft.com/office/officeart/2005/8/layout/cycle7"/>
    <dgm:cxn modelId="{4B1CB7CB-AD8D-44EC-98B3-519EA3CF5699}" type="presParOf" srcId="{6C4056D4-C773-465C-A396-0405F104DFF6}" destId="{2D3EEB1B-996A-4BB8-AD38-C735EF189E44}" srcOrd="4" destOrd="0" presId="urn:microsoft.com/office/officeart/2005/8/layout/cycle7"/>
    <dgm:cxn modelId="{B836B213-BA2D-4B57-A2D1-273055E5950B}" type="presParOf" srcId="{6C4056D4-C773-465C-A396-0405F104DFF6}" destId="{ADBF4F56-F3AF-47AB-8823-150F13A5A479}" srcOrd="5" destOrd="0" presId="urn:microsoft.com/office/officeart/2005/8/layout/cycle7"/>
    <dgm:cxn modelId="{A7AB5C29-0176-4C72-942E-852418F62613}" type="presParOf" srcId="{ADBF4F56-F3AF-47AB-8823-150F13A5A479}" destId="{7CDD5F62-EC31-4A96-B2A3-E3BB337E700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91EAEA-2D7F-4D2B-89FB-C05700AAB39C}" type="doc">
      <dgm:prSet loTypeId="urn:microsoft.com/office/officeart/2008/layout/PictureStrips" loCatId="list" qsTypeId="urn:microsoft.com/office/officeart/2005/8/quickstyle/simple1" qsCatId="simple" csTypeId="urn:microsoft.com/office/officeart/2005/8/colors/accent2_3" csCatId="accent2" phldr="1"/>
      <dgm:spPr/>
      <dgm:t>
        <a:bodyPr/>
        <a:lstStyle/>
        <a:p>
          <a:endParaRPr lang="en-US"/>
        </a:p>
      </dgm:t>
    </dgm:pt>
    <dgm:pt modelId="{C994EDBB-CEBB-4D11-B4C9-DDF0935B93E6}">
      <dgm:prSet phldrT="[Text]" custT="1"/>
      <dgm:spPr/>
      <dgm:t>
        <a:bodyPr/>
        <a:lstStyle/>
        <a:p>
          <a:r>
            <a:rPr lang="en-US" sz="2000" b="1" i="0"/>
            <a:t>Efforts to avoid feared situation</a:t>
          </a:r>
        </a:p>
      </dgm:t>
    </dgm:pt>
    <dgm:pt modelId="{E6F7FA5A-B924-4EC9-947D-CF9DB136772E}" type="parTrans" cxnId="{80EB6597-537B-40E2-9BFD-E480DF611FEF}">
      <dgm:prSet/>
      <dgm:spPr/>
      <dgm:t>
        <a:bodyPr/>
        <a:lstStyle/>
        <a:p>
          <a:endParaRPr lang="en-US" sz="2000"/>
        </a:p>
      </dgm:t>
    </dgm:pt>
    <dgm:pt modelId="{0AFCB33C-D9F4-4EA5-9F9D-325E37C41AF4}" type="sibTrans" cxnId="{80EB6597-537B-40E2-9BFD-E480DF611FEF}">
      <dgm:prSet/>
      <dgm:spPr/>
      <dgm:t>
        <a:bodyPr/>
        <a:lstStyle/>
        <a:p>
          <a:endParaRPr lang="en-US" sz="2000"/>
        </a:p>
      </dgm:t>
    </dgm:pt>
    <dgm:pt modelId="{EF4B6A1F-DEA7-45DA-866C-A07588CCAEB5}">
      <dgm:prSet phldrT="[Text]" custT="1"/>
      <dgm:spPr/>
      <dgm:t>
        <a:bodyPr/>
        <a:lstStyle/>
        <a:p>
          <a:r>
            <a:rPr lang="en-US" sz="2000" b="1"/>
            <a:t>Observable fear behaviors</a:t>
          </a:r>
        </a:p>
      </dgm:t>
    </dgm:pt>
    <dgm:pt modelId="{DEC11C3F-2EDB-449E-B05A-C2D28214ABA5}" type="parTrans" cxnId="{1015FDA0-5BF8-4325-BA2B-FBC410BF49D7}">
      <dgm:prSet/>
      <dgm:spPr/>
      <dgm:t>
        <a:bodyPr/>
        <a:lstStyle/>
        <a:p>
          <a:endParaRPr lang="en-US" sz="2000"/>
        </a:p>
      </dgm:t>
    </dgm:pt>
    <dgm:pt modelId="{86FA790A-9F14-49F6-A290-3D52BB4DA70A}" type="sibTrans" cxnId="{1015FDA0-5BF8-4325-BA2B-FBC410BF49D7}">
      <dgm:prSet/>
      <dgm:spPr/>
      <dgm:t>
        <a:bodyPr/>
        <a:lstStyle/>
        <a:p>
          <a:endParaRPr lang="en-US" sz="2000"/>
        </a:p>
      </dgm:t>
    </dgm:pt>
    <dgm:pt modelId="{0B9D09AD-4ECF-4DBB-B437-84B9BD6B1A11}">
      <dgm:prSet phldrT="[Text]" custT="1"/>
      <dgm:spPr/>
      <dgm:t>
        <a:bodyPr/>
        <a:lstStyle/>
        <a:p>
          <a:r>
            <a:rPr lang="en-US" sz="1600" i="1"/>
            <a:t>Crying,  Clinging, Freezing</a:t>
          </a:r>
          <a:endParaRPr lang="en-US" sz="1600"/>
        </a:p>
      </dgm:t>
    </dgm:pt>
    <dgm:pt modelId="{45E0D109-69DA-4CE1-A052-7978F8D7223C}" type="parTrans" cxnId="{E0BB1C2D-36C6-47D4-9442-0D75EF5AC875}">
      <dgm:prSet/>
      <dgm:spPr/>
      <dgm:t>
        <a:bodyPr/>
        <a:lstStyle/>
        <a:p>
          <a:endParaRPr lang="en-US" sz="2000"/>
        </a:p>
      </dgm:t>
    </dgm:pt>
    <dgm:pt modelId="{937D8E84-9BF1-410A-A4B2-AC25E20FEFC0}" type="sibTrans" cxnId="{E0BB1C2D-36C6-47D4-9442-0D75EF5AC875}">
      <dgm:prSet/>
      <dgm:spPr/>
      <dgm:t>
        <a:bodyPr/>
        <a:lstStyle/>
        <a:p>
          <a:endParaRPr lang="en-US" sz="2000"/>
        </a:p>
      </dgm:t>
    </dgm:pt>
    <dgm:pt modelId="{FB5B4A49-56A4-4EE5-B320-518C81BBB282}">
      <dgm:prSet phldrT="[Text]" custT="1"/>
      <dgm:spPr/>
      <dgm:t>
        <a:bodyPr/>
        <a:lstStyle/>
        <a:p>
          <a:r>
            <a:rPr lang="en-US" sz="2000" b="1"/>
            <a:t>Perfectionism</a:t>
          </a:r>
        </a:p>
      </dgm:t>
    </dgm:pt>
    <dgm:pt modelId="{86737E27-6776-4583-A2D0-699717019AB9}" type="parTrans" cxnId="{0E83A19C-00FA-4A37-B6FE-C4EBF16227D8}">
      <dgm:prSet/>
      <dgm:spPr/>
      <dgm:t>
        <a:bodyPr/>
        <a:lstStyle/>
        <a:p>
          <a:endParaRPr lang="en-US" sz="2000"/>
        </a:p>
      </dgm:t>
    </dgm:pt>
    <dgm:pt modelId="{E00B0B79-95D4-4D81-BBA7-3670FC552A7D}" type="sibTrans" cxnId="{0E83A19C-00FA-4A37-B6FE-C4EBF16227D8}">
      <dgm:prSet/>
      <dgm:spPr/>
      <dgm:t>
        <a:bodyPr/>
        <a:lstStyle/>
        <a:p>
          <a:endParaRPr lang="en-US" sz="2000"/>
        </a:p>
      </dgm:t>
    </dgm:pt>
    <dgm:pt modelId="{09F2D8CC-943A-48BB-8DF0-A2F1A72FEF78}">
      <dgm:prSet phldrT="[Text]" custT="1"/>
      <dgm:spPr/>
      <dgm:t>
        <a:bodyPr/>
        <a:lstStyle/>
        <a:p>
          <a:r>
            <a:rPr lang="en-US" sz="1600" i="1"/>
            <a:t>“Just right”</a:t>
          </a:r>
        </a:p>
      </dgm:t>
    </dgm:pt>
    <dgm:pt modelId="{066D6DA7-68B5-415B-8A4A-75360E83D747}" type="parTrans" cxnId="{87523CAB-6E88-48D7-931F-F33C9E33F90E}">
      <dgm:prSet/>
      <dgm:spPr/>
      <dgm:t>
        <a:bodyPr/>
        <a:lstStyle/>
        <a:p>
          <a:endParaRPr lang="en-US" sz="2000"/>
        </a:p>
      </dgm:t>
    </dgm:pt>
    <dgm:pt modelId="{ADA66027-EBCD-4141-9FAD-DF6AF0AF1EDC}" type="sibTrans" cxnId="{87523CAB-6E88-48D7-931F-F33C9E33F90E}">
      <dgm:prSet/>
      <dgm:spPr/>
      <dgm:t>
        <a:bodyPr/>
        <a:lstStyle/>
        <a:p>
          <a:endParaRPr lang="en-US" sz="2000"/>
        </a:p>
      </dgm:t>
    </dgm:pt>
    <dgm:pt modelId="{573B0951-B90E-4F0A-9539-1E50875E1512}">
      <dgm:prSet phldrT="[Text]" custT="1"/>
      <dgm:spPr/>
      <dgm:t>
        <a:bodyPr/>
        <a:lstStyle/>
        <a:p>
          <a:r>
            <a:rPr lang="en-US" sz="2000" b="1"/>
            <a:t>Rigidity</a:t>
          </a:r>
        </a:p>
      </dgm:t>
    </dgm:pt>
    <dgm:pt modelId="{43FA8F1B-5588-4F7F-8EB5-5CE0DC6F779F}" type="parTrans" cxnId="{749B76A2-A456-4D42-96F4-B3EAB42438E9}">
      <dgm:prSet/>
      <dgm:spPr/>
      <dgm:t>
        <a:bodyPr/>
        <a:lstStyle/>
        <a:p>
          <a:endParaRPr lang="en-US" sz="2000"/>
        </a:p>
      </dgm:t>
    </dgm:pt>
    <dgm:pt modelId="{A2DFE0B5-81F7-4CAB-B6CD-46ACB3CD436D}" type="sibTrans" cxnId="{749B76A2-A456-4D42-96F4-B3EAB42438E9}">
      <dgm:prSet/>
      <dgm:spPr/>
      <dgm:t>
        <a:bodyPr/>
        <a:lstStyle/>
        <a:p>
          <a:endParaRPr lang="en-US" sz="2000"/>
        </a:p>
      </dgm:t>
    </dgm:pt>
    <dgm:pt modelId="{6B6DE42A-05A1-4AB5-83E2-8927D1BA5555}">
      <dgm:prSet phldrT="[Text]" custT="1"/>
      <dgm:spPr/>
      <dgm:t>
        <a:bodyPr/>
        <a:lstStyle/>
        <a:p>
          <a:r>
            <a:rPr lang="en-US" sz="2000" b="1"/>
            <a:t>Excessive reassurance seeking</a:t>
          </a:r>
        </a:p>
      </dgm:t>
    </dgm:pt>
    <dgm:pt modelId="{459D99FE-0EAB-4730-A01D-EBF843E493C5}" type="parTrans" cxnId="{949B8945-F687-4F32-85C4-EA36CA83527D}">
      <dgm:prSet/>
      <dgm:spPr/>
      <dgm:t>
        <a:bodyPr/>
        <a:lstStyle/>
        <a:p>
          <a:endParaRPr lang="en-US" sz="2000"/>
        </a:p>
      </dgm:t>
    </dgm:pt>
    <dgm:pt modelId="{1769501A-C89D-421B-BEF1-7D1F9421BAE4}" type="sibTrans" cxnId="{949B8945-F687-4F32-85C4-EA36CA83527D}">
      <dgm:prSet/>
      <dgm:spPr/>
      <dgm:t>
        <a:bodyPr/>
        <a:lstStyle/>
        <a:p>
          <a:endParaRPr lang="en-US" sz="2000"/>
        </a:p>
      </dgm:t>
    </dgm:pt>
    <dgm:pt modelId="{701E8E9C-3C4F-4404-B340-6610370644EB}">
      <dgm:prSet phldrT="[Text]" custT="1"/>
      <dgm:spPr/>
      <dgm:t>
        <a:bodyPr/>
        <a:lstStyle/>
        <a:p>
          <a:r>
            <a:rPr lang="en-US" sz="2000" b="1"/>
            <a:t>Efforts to gain control</a:t>
          </a:r>
        </a:p>
      </dgm:t>
    </dgm:pt>
    <dgm:pt modelId="{425ED327-B8BF-4021-A000-847199DEF5C7}" type="parTrans" cxnId="{43E11F31-6FAB-494F-BB1E-F03E2FB38C1F}">
      <dgm:prSet/>
      <dgm:spPr/>
      <dgm:t>
        <a:bodyPr/>
        <a:lstStyle/>
        <a:p>
          <a:endParaRPr lang="en-US" sz="2000"/>
        </a:p>
      </dgm:t>
    </dgm:pt>
    <dgm:pt modelId="{A714C593-967C-4BCB-AFA3-7B6F1F8CAD5B}" type="sibTrans" cxnId="{43E11F31-6FAB-494F-BB1E-F03E2FB38C1F}">
      <dgm:prSet/>
      <dgm:spPr/>
      <dgm:t>
        <a:bodyPr/>
        <a:lstStyle/>
        <a:p>
          <a:endParaRPr lang="en-US" sz="2000"/>
        </a:p>
      </dgm:t>
    </dgm:pt>
    <dgm:pt modelId="{77A44FEC-C4C7-4372-9050-CC22B68B1CFA}">
      <dgm:prSet phldrT="[Text]" custT="1"/>
      <dgm:spPr/>
      <dgm:t>
        <a:bodyPr/>
        <a:lstStyle/>
        <a:p>
          <a:r>
            <a:rPr lang="en-US" sz="1600" i="1"/>
            <a:t>Difficulty with changes in routine or plan</a:t>
          </a:r>
        </a:p>
      </dgm:t>
    </dgm:pt>
    <dgm:pt modelId="{E9F70F56-D1EF-4B40-B05C-FA24BA9E53B0}" type="parTrans" cxnId="{C79B24BC-A9E5-4A57-98E5-A33EB821405A}">
      <dgm:prSet/>
      <dgm:spPr/>
      <dgm:t>
        <a:bodyPr/>
        <a:lstStyle/>
        <a:p>
          <a:endParaRPr lang="en-US" sz="2000"/>
        </a:p>
      </dgm:t>
    </dgm:pt>
    <dgm:pt modelId="{0C682D30-E0B0-4D48-8DD2-9884C964203E}" type="sibTrans" cxnId="{C79B24BC-A9E5-4A57-98E5-A33EB821405A}">
      <dgm:prSet/>
      <dgm:spPr/>
      <dgm:t>
        <a:bodyPr/>
        <a:lstStyle/>
        <a:p>
          <a:endParaRPr lang="en-US" sz="2000"/>
        </a:p>
      </dgm:t>
    </dgm:pt>
    <dgm:pt modelId="{D1FEE923-46CF-400A-98DC-E164BE600FCB}">
      <dgm:prSet phldrT="[Text]" custT="1"/>
      <dgm:spPr/>
      <dgm:t>
        <a:bodyPr/>
        <a:lstStyle/>
        <a:p>
          <a:r>
            <a:rPr lang="en-US" sz="1600" i="1"/>
            <a:t>Asking if they are doing something right</a:t>
          </a:r>
        </a:p>
      </dgm:t>
    </dgm:pt>
    <dgm:pt modelId="{79159CB1-F942-47DC-BD83-083CA3165AB6}" type="parTrans" cxnId="{BBCEB91D-1E51-4DBF-A099-913558873570}">
      <dgm:prSet/>
      <dgm:spPr/>
      <dgm:t>
        <a:bodyPr/>
        <a:lstStyle/>
        <a:p>
          <a:endParaRPr lang="en-US" sz="2000"/>
        </a:p>
      </dgm:t>
    </dgm:pt>
    <dgm:pt modelId="{6FA40B72-BE25-49B0-B715-18CF80B840E7}" type="sibTrans" cxnId="{BBCEB91D-1E51-4DBF-A099-913558873570}">
      <dgm:prSet/>
      <dgm:spPr/>
      <dgm:t>
        <a:bodyPr/>
        <a:lstStyle/>
        <a:p>
          <a:endParaRPr lang="en-US" sz="2000"/>
        </a:p>
      </dgm:t>
    </dgm:pt>
    <dgm:pt modelId="{BAF409FB-411A-44B7-80EB-45E48FD7CFC7}">
      <dgm:prSet custT="1"/>
      <dgm:spPr/>
      <dgm:t>
        <a:bodyPr/>
        <a:lstStyle/>
        <a:p>
          <a:r>
            <a:rPr lang="en-US" sz="1600" i="1" dirty="0"/>
            <a:t>May take the form of tantrums, school refusal</a:t>
          </a:r>
        </a:p>
      </dgm:t>
    </dgm:pt>
    <dgm:pt modelId="{288DC931-20FB-403E-B8D1-0200D901FE84}" type="parTrans" cxnId="{B918CD51-C9C0-4F81-A774-0EACC2C1D04D}">
      <dgm:prSet/>
      <dgm:spPr/>
      <dgm:t>
        <a:bodyPr/>
        <a:lstStyle/>
        <a:p>
          <a:endParaRPr lang="en-US" sz="2000"/>
        </a:p>
      </dgm:t>
    </dgm:pt>
    <dgm:pt modelId="{E59EE507-406C-4AF3-8FF0-C9F7327380AE}" type="sibTrans" cxnId="{B918CD51-C9C0-4F81-A774-0EACC2C1D04D}">
      <dgm:prSet/>
      <dgm:spPr/>
      <dgm:t>
        <a:bodyPr/>
        <a:lstStyle/>
        <a:p>
          <a:endParaRPr lang="en-US" sz="2000"/>
        </a:p>
      </dgm:t>
    </dgm:pt>
    <dgm:pt modelId="{83AD71F8-1ED5-4765-A966-CD69768D5682}">
      <dgm:prSet phldrT="[Text]" custT="1"/>
      <dgm:spPr/>
      <dgm:t>
        <a:bodyPr/>
        <a:lstStyle/>
        <a:p>
          <a:r>
            <a:rPr lang="en-US" sz="1600" i="1"/>
            <a:t>Tantrums, refusal</a:t>
          </a:r>
        </a:p>
      </dgm:t>
    </dgm:pt>
    <dgm:pt modelId="{4D532426-4287-49A2-BDAB-39350A84EC8B}" type="parTrans" cxnId="{503654F3-B9C0-42FD-A27A-0BF79B95FC9F}">
      <dgm:prSet/>
      <dgm:spPr/>
      <dgm:t>
        <a:bodyPr/>
        <a:lstStyle/>
        <a:p>
          <a:endParaRPr lang="en-US" sz="2000"/>
        </a:p>
      </dgm:t>
    </dgm:pt>
    <dgm:pt modelId="{5840394A-2D89-400F-92BC-A3792BF2EE7F}" type="sibTrans" cxnId="{503654F3-B9C0-42FD-A27A-0BF79B95FC9F}">
      <dgm:prSet/>
      <dgm:spPr/>
      <dgm:t>
        <a:bodyPr/>
        <a:lstStyle/>
        <a:p>
          <a:endParaRPr lang="en-US" sz="2000"/>
        </a:p>
      </dgm:t>
    </dgm:pt>
    <dgm:pt modelId="{D2FE8AF3-0B8E-44C6-A906-A112661382D5}" type="pres">
      <dgm:prSet presAssocID="{0D91EAEA-2D7F-4D2B-89FB-C05700AAB39C}" presName="Name0" presStyleCnt="0">
        <dgm:presLayoutVars>
          <dgm:dir/>
          <dgm:resizeHandles val="exact"/>
        </dgm:presLayoutVars>
      </dgm:prSet>
      <dgm:spPr/>
    </dgm:pt>
    <dgm:pt modelId="{B77B5074-8831-4E34-A88C-402D318612F1}" type="pres">
      <dgm:prSet presAssocID="{C994EDBB-CEBB-4D11-B4C9-DDF0935B93E6}" presName="composite" presStyleCnt="0"/>
      <dgm:spPr/>
    </dgm:pt>
    <dgm:pt modelId="{DF3F7879-B0E1-4B5E-8E54-37E55EA3C5E9}" type="pres">
      <dgm:prSet presAssocID="{C994EDBB-CEBB-4D11-B4C9-DDF0935B93E6}" presName="rect1" presStyleLbl="trAlignAcc1" presStyleIdx="0" presStyleCnt="6" custScaleY="134876">
        <dgm:presLayoutVars>
          <dgm:bulletEnabled val="1"/>
        </dgm:presLayoutVars>
      </dgm:prSet>
      <dgm:spPr/>
    </dgm:pt>
    <dgm:pt modelId="{A5247841-F0A6-46AC-B5E2-AA753219EC51}" type="pres">
      <dgm:prSet presAssocID="{C994EDBB-CEBB-4D11-B4C9-DDF0935B93E6}"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Head with gears"/>
        </a:ext>
      </dgm:extLst>
    </dgm:pt>
    <dgm:pt modelId="{770F1760-1374-4710-AF36-F505449C6C13}" type="pres">
      <dgm:prSet presAssocID="{0AFCB33C-D9F4-4EA5-9F9D-325E37C41AF4}" presName="sibTrans" presStyleCnt="0"/>
      <dgm:spPr/>
    </dgm:pt>
    <dgm:pt modelId="{E14E9B74-A541-4EFC-9505-95C04A559737}" type="pres">
      <dgm:prSet presAssocID="{EF4B6A1F-DEA7-45DA-866C-A07588CCAEB5}" presName="composite" presStyleCnt="0"/>
      <dgm:spPr/>
    </dgm:pt>
    <dgm:pt modelId="{E5C5397B-A27D-4E8C-8B84-4400AEC5648E}" type="pres">
      <dgm:prSet presAssocID="{EF4B6A1F-DEA7-45DA-866C-A07588CCAEB5}" presName="rect1" presStyleLbl="trAlignAcc1" presStyleIdx="1" presStyleCnt="6" custScaleX="103463" custScaleY="123497">
        <dgm:presLayoutVars>
          <dgm:bulletEnabled val="1"/>
        </dgm:presLayoutVars>
      </dgm:prSet>
      <dgm:spPr/>
    </dgm:pt>
    <dgm:pt modelId="{49AF899C-1592-4A47-B2EA-3938993DEF51}" type="pres">
      <dgm:prSet presAssocID="{EF4B6A1F-DEA7-45DA-866C-A07588CCAEB5}" presName="rect2"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Snake"/>
        </a:ext>
      </dgm:extLst>
    </dgm:pt>
    <dgm:pt modelId="{CDDB080C-C7B0-473D-8EAC-82F05AE9514D}" type="pres">
      <dgm:prSet presAssocID="{86FA790A-9F14-49F6-A290-3D52BB4DA70A}" presName="sibTrans" presStyleCnt="0"/>
      <dgm:spPr/>
    </dgm:pt>
    <dgm:pt modelId="{31A2499A-D6C6-4257-8536-B4B0AA45C63C}" type="pres">
      <dgm:prSet presAssocID="{FB5B4A49-56A4-4EE5-B320-518C81BBB282}" presName="composite" presStyleCnt="0"/>
      <dgm:spPr/>
    </dgm:pt>
    <dgm:pt modelId="{DB2BA550-1235-4B23-A960-49F5F308204A}" type="pres">
      <dgm:prSet presAssocID="{FB5B4A49-56A4-4EE5-B320-518C81BBB282}" presName="rect1" presStyleLbl="trAlignAcc1" presStyleIdx="2" presStyleCnt="6">
        <dgm:presLayoutVars>
          <dgm:bulletEnabled val="1"/>
        </dgm:presLayoutVars>
      </dgm:prSet>
      <dgm:spPr/>
    </dgm:pt>
    <dgm:pt modelId="{B8CF7D17-E0D8-47D4-BBA3-88AB4B2360C9}" type="pres">
      <dgm:prSet presAssocID="{FB5B4A49-56A4-4EE5-B320-518C81BBB282}"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Eye"/>
        </a:ext>
      </dgm:extLst>
    </dgm:pt>
    <dgm:pt modelId="{3CBA6CF1-FD83-446B-B5E9-963E2D029933}" type="pres">
      <dgm:prSet presAssocID="{E00B0B79-95D4-4D81-BBA7-3670FC552A7D}" presName="sibTrans" presStyleCnt="0"/>
      <dgm:spPr/>
    </dgm:pt>
    <dgm:pt modelId="{6A3D8085-BAE4-45AB-9B9E-960CB0F6C5C4}" type="pres">
      <dgm:prSet presAssocID="{573B0951-B90E-4F0A-9539-1E50875E1512}" presName="composite" presStyleCnt="0"/>
      <dgm:spPr/>
    </dgm:pt>
    <dgm:pt modelId="{68322FA3-BA14-4E0D-A1D1-AB9F06663B7A}" type="pres">
      <dgm:prSet presAssocID="{573B0951-B90E-4F0A-9539-1E50875E1512}" presName="rect1" presStyleLbl="trAlignAcc1" presStyleIdx="3" presStyleCnt="6">
        <dgm:presLayoutVars>
          <dgm:bulletEnabled val="1"/>
        </dgm:presLayoutVars>
      </dgm:prSet>
      <dgm:spPr/>
    </dgm:pt>
    <dgm:pt modelId="{0542067A-919A-4947-8570-43E3488952B4}" type="pres">
      <dgm:prSet presAssocID="{573B0951-B90E-4F0A-9539-1E50875E1512}"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Head with gears"/>
        </a:ext>
      </dgm:extLst>
    </dgm:pt>
    <dgm:pt modelId="{1E111C4F-2E29-4671-A297-B70652E7C1B2}" type="pres">
      <dgm:prSet presAssocID="{A2DFE0B5-81F7-4CAB-B6CD-46ACB3CD436D}" presName="sibTrans" presStyleCnt="0"/>
      <dgm:spPr/>
    </dgm:pt>
    <dgm:pt modelId="{A4ED8C3F-D71A-4E55-88DE-90A73007DBF2}" type="pres">
      <dgm:prSet presAssocID="{6B6DE42A-05A1-4AB5-83E2-8927D1BA5555}" presName="composite" presStyleCnt="0"/>
      <dgm:spPr/>
    </dgm:pt>
    <dgm:pt modelId="{FA9AD6C0-186E-45BA-B12D-A52D3F2CE527}" type="pres">
      <dgm:prSet presAssocID="{6B6DE42A-05A1-4AB5-83E2-8927D1BA5555}" presName="rect1" presStyleLbl="trAlignAcc1" presStyleIdx="4" presStyleCnt="6" custScaleY="126019">
        <dgm:presLayoutVars>
          <dgm:bulletEnabled val="1"/>
        </dgm:presLayoutVars>
      </dgm:prSet>
      <dgm:spPr/>
    </dgm:pt>
    <dgm:pt modelId="{32A00A55-B8CD-4B49-A4CF-6F5F70565D15}" type="pres">
      <dgm:prSet presAssocID="{6B6DE42A-05A1-4AB5-83E2-8927D1BA5555}"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Head with gears"/>
        </a:ext>
      </dgm:extLst>
    </dgm:pt>
    <dgm:pt modelId="{58C006F1-FE4D-4A36-AB2C-13DB55F1C71B}" type="pres">
      <dgm:prSet presAssocID="{1769501A-C89D-421B-BEF1-7D1F9421BAE4}" presName="sibTrans" presStyleCnt="0"/>
      <dgm:spPr/>
    </dgm:pt>
    <dgm:pt modelId="{8A041DA7-BD96-49A2-A3B2-DE88DEC7A9F9}" type="pres">
      <dgm:prSet presAssocID="{701E8E9C-3C4F-4404-B340-6610370644EB}" presName="composite" presStyleCnt="0"/>
      <dgm:spPr/>
    </dgm:pt>
    <dgm:pt modelId="{B00B3285-D04B-4C0D-8EA1-A34C36E46DCD}" type="pres">
      <dgm:prSet presAssocID="{701E8E9C-3C4F-4404-B340-6610370644EB}" presName="rect1" presStyleLbl="trAlignAcc1" presStyleIdx="5" presStyleCnt="6">
        <dgm:presLayoutVars>
          <dgm:bulletEnabled val="1"/>
        </dgm:presLayoutVars>
      </dgm:prSet>
      <dgm:spPr/>
    </dgm:pt>
    <dgm:pt modelId="{DFD295B0-7275-4D90-A32B-0F99D2E2A0C2}" type="pres">
      <dgm:prSet presAssocID="{701E8E9C-3C4F-4404-B340-6610370644EB}" presName="rect2"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Child with balloon"/>
        </a:ext>
      </dgm:extLst>
    </dgm:pt>
  </dgm:ptLst>
  <dgm:cxnLst>
    <dgm:cxn modelId="{59BFC610-4CD7-4072-A398-D149F538DFC3}" type="presOf" srcId="{83AD71F8-1ED5-4765-A966-CD69768D5682}" destId="{B00B3285-D04B-4C0D-8EA1-A34C36E46DCD}" srcOrd="0" destOrd="1" presId="urn:microsoft.com/office/officeart/2008/layout/PictureStrips"/>
    <dgm:cxn modelId="{BC935719-2759-4ABA-AF31-5E1F7FA16DCD}" type="presOf" srcId="{6B6DE42A-05A1-4AB5-83E2-8927D1BA5555}" destId="{FA9AD6C0-186E-45BA-B12D-A52D3F2CE527}" srcOrd="0" destOrd="0" presId="urn:microsoft.com/office/officeart/2008/layout/PictureStrips"/>
    <dgm:cxn modelId="{BBCEB91D-1E51-4DBF-A099-913558873570}" srcId="{6B6DE42A-05A1-4AB5-83E2-8927D1BA5555}" destId="{D1FEE923-46CF-400A-98DC-E164BE600FCB}" srcOrd="0" destOrd="0" parTransId="{79159CB1-F942-47DC-BD83-083CA3165AB6}" sibTransId="{6FA40B72-BE25-49B0-B715-18CF80B840E7}"/>
    <dgm:cxn modelId="{9035E720-AA3D-460A-BA5A-E6369C56646B}" type="presOf" srcId="{D1FEE923-46CF-400A-98DC-E164BE600FCB}" destId="{FA9AD6C0-186E-45BA-B12D-A52D3F2CE527}" srcOrd="0" destOrd="1" presId="urn:microsoft.com/office/officeart/2008/layout/PictureStrips"/>
    <dgm:cxn modelId="{95CDC721-C00C-420A-A2A7-1E8C3DFAD0C5}" type="presOf" srcId="{EF4B6A1F-DEA7-45DA-866C-A07588CCAEB5}" destId="{E5C5397B-A27D-4E8C-8B84-4400AEC5648E}" srcOrd="0" destOrd="0" presId="urn:microsoft.com/office/officeart/2008/layout/PictureStrips"/>
    <dgm:cxn modelId="{7D722828-31D0-4B5A-AF54-EAABE64F0D34}" type="presOf" srcId="{09F2D8CC-943A-48BB-8DF0-A2F1A72FEF78}" destId="{DB2BA550-1235-4B23-A960-49F5F308204A}" srcOrd="0" destOrd="1" presId="urn:microsoft.com/office/officeart/2008/layout/PictureStrips"/>
    <dgm:cxn modelId="{E0BB1C2D-36C6-47D4-9442-0D75EF5AC875}" srcId="{EF4B6A1F-DEA7-45DA-866C-A07588CCAEB5}" destId="{0B9D09AD-4ECF-4DBB-B437-84B9BD6B1A11}" srcOrd="0" destOrd="0" parTransId="{45E0D109-69DA-4CE1-A052-7978F8D7223C}" sibTransId="{937D8E84-9BF1-410A-A4B2-AC25E20FEFC0}"/>
    <dgm:cxn modelId="{43E11F31-6FAB-494F-BB1E-F03E2FB38C1F}" srcId="{0D91EAEA-2D7F-4D2B-89FB-C05700AAB39C}" destId="{701E8E9C-3C4F-4404-B340-6610370644EB}" srcOrd="5" destOrd="0" parTransId="{425ED327-B8BF-4021-A000-847199DEF5C7}" sibTransId="{A714C593-967C-4BCB-AFA3-7B6F1F8CAD5B}"/>
    <dgm:cxn modelId="{ABB72033-25E0-45EC-8337-F80F351A5B6D}" type="presOf" srcId="{0B9D09AD-4ECF-4DBB-B437-84B9BD6B1A11}" destId="{E5C5397B-A27D-4E8C-8B84-4400AEC5648E}" srcOrd="0" destOrd="1" presId="urn:microsoft.com/office/officeart/2008/layout/PictureStrips"/>
    <dgm:cxn modelId="{2A351F3E-173F-4CF4-ADF0-14F5F3D48366}" type="presOf" srcId="{FB5B4A49-56A4-4EE5-B320-518C81BBB282}" destId="{DB2BA550-1235-4B23-A960-49F5F308204A}" srcOrd="0" destOrd="0" presId="urn:microsoft.com/office/officeart/2008/layout/PictureStrips"/>
    <dgm:cxn modelId="{949B8945-F687-4F32-85C4-EA36CA83527D}" srcId="{0D91EAEA-2D7F-4D2B-89FB-C05700AAB39C}" destId="{6B6DE42A-05A1-4AB5-83E2-8927D1BA5555}" srcOrd="4" destOrd="0" parTransId="{459D99FE-0EAB-4730-A01D-EBF843E493C5}" sibTransId="{1769501A-C89D-421B-BEF1-7D1F9421BAE4}"/>
    <dgm:cxn modelId="{B918CD51-C9C0-4F81-A774-0EACC2C1D04D}" srcId="{C994EDBB-CEBB-4D11-B4C9-DDF0935B93E6}" destId="{BAF409FB-411A-44B7-80EB-45E48FD7CFC7}" srcOrd="0" destOrd="0" parTransId="{288DC931-20FB-403E-B8D1-0200D901FE84}" sibTransId="{E59EE507-406C-4AF3-8FF0-C9F7327380AE}"/>
    <dgm:cxn modelId="{0FD70379-9BA5-436D-B05D-E0626840E4F1}" type="presOf" srcId="{C994EDBB-CEBB-4D11-B4C9-DDF0935B93E6}" destId="{DF3F7879-B0E1-4B5E-8E54-37E55EA3C5E9}" srcOrd="0" destOrd="0" presId="urn:microsoft.com/office/officeart/2008/layout/PictureStrips"/>
    <dgm:cxn modelId="{E93C077A-4557-41C1-A846-75C472EDC45D}" type="presOf" srcId="{BAF409FB-411A-44B7-80EB-45E48FD7CFC7}" destId="{DF3F7879-B0E1-4B5E-8E54-37E55EA3C5E9}" srcOrd="0" destOrd="1" presId="urn:microsoft.com/office/officeart/2008/layout/PictureStrips"/>
    <dgm:cxn modelId="{AF51E082-6929-4E2C-93D6-3C2BEB14D553}" type="presOf" srcId="{701E8E9C-3C4F-4404-B340-6610370644EB}" destId="{B00B3285-D04B-4C0D-8EA1-A34C36E46DCD}" srcOrd="0" destOrd="0" presId="urn:microsoft.com/office/officeart/2008/layout/PictureStrips"/>
    <dgm:cxn modelId="{80EB6597-537B-40E2-9BFD-E480DF611FEF}" srcId="{0D91EAEA-2D7F-4D2B-89FB-C05700AAB39C}" destId="{C994EDBB-CEBB-4D11-B4C9-DDF0935B93E6}" srcOrd="0" destOrd="0" parTransId="{E6F7FA5A-B924-4EC9-947D-CF9DB136772E}" sibTransId="{0AFCB33C-D9F4-4EA5-9F9D-325E37C41AF4}"/>
    <dgm:cxn modelId="{0E83A19C-00FA-4A37-B6FE-C4EBF16227D8}" srcId="{0D91EAEA-2D7F-4D2B-89FB-C05700AAB39C}" destId="{FB5B4A49-56A4-4EE5-B320-518C81BBB282}" srcOrd="2" destOrd="0" parTransId="{86737E27-6776-4583-A2D0-699717019AB9}" sibTransId="{E00B0B79-95D4-4D81-BBA7-3670FC552A7D}"/>
    <dgm:cxn modelId="{1015FDA0-5BF8-4325-BA2B-FBC410BF49D7}" srcId="{0D91EAEA-2D7F-4D2B-89FB-C05700AAB39C}" destId="{EF4B6A1F-DEA7-45DA-866C-A07588CCAEB5}" srcOrd="1" destOrd="0" parTransId="{DEC11C3F-2EDB-449E-B05A-C2D28214ABA5}" sibTransId="{86FA790A-9F14-49F6-A290-3D52BB4DA70A}"/>
    <dgm:cxn modelId="{749B76A2-A456-4D42-96F4-B3EAB42438E9}" srcId="{0D91EAEA-2D7F-4D2B-89FB-C05700AAB39C}" destId="{573B0951-B90E-4F0A-9539-1E50875E1512}" srcOrd="3" destOrd="0" parTransId="{43FA8F1B-5588-4F7F-8EB5-5CE0DC6F779F}" sibTransId="{A2DFE0B5-81F7-4CAB-B6CD-46ACB3CD436D}"/>
    <dgm:cxn modelId="{87523CAB-6E88-48D7-931F-F33C9E33F90E}" srcId="{FB5B4A49-56A4-4EE5-B320-518C81BBB282}" destId="{09F2D8CC-943A-48BB-8DF0-A2F1A72FEF78}" srcOrd="0" destOrd="0" parTransId="{066D6DA7-68B5-415B-8A4A-75360E83D747}" sibTransId="{ADA66027-EBCD-4141-9FAD-DF6AF0AF1EDC}"/>
    <dgm:cxn modelId="{C79B24BC-A9E5-4A57-98E5-A33EB821405A}" srcId="{573B0951-B90E-4F0A-9539-1E50875E1512}" destId="{77A44FEC-C4C7-4372-9050-CC22B68B1CFA}" srcOrd="0" destOrd="0" parTransId="{E9F70F56-D1EF-4B40-B05C-FA24BA9E53B0}" sibTransId="{0C682D30-E0B0-4D48-8DD2-9884C964203E}"/>
    <dgm:cxn modelId="{69E497CB-6C80-41D5-8938-753404F2AEAB}" type="presOf" srcId="{0D91EAEA-2D7F-4D2B-89FB-C05700AAB39C}" destId="{D2FE8AF3-0B8E-44C6-A906-A112661382D5}" srcOrd="0" destOrd="0" presId="urn:microsoft.com/office/officeart/2008/layout/PictureStrips"/>
    <dgm:cxn modelId="{55C238E3-C543-443E-B350-1EC05553A200}" type="presOf" srcId="{573B0951-B90E-4F0A-9539-1E50875E1512}" destId="{68322FA3-BA14-4E0D-A1D1-AB9F06663B7A}" srcOrd="0" destOrd="0" presId="urn:microsoft.com/office/officeart/2008/layout/PictureStrips"/>
    <dgm:cxn modelId="{FD9573E9-4220-4548-A176-3E7EE046C3B1}" type="presOf" srcId="{77A44FEC-C4C7-4372-9050-CC22B68B1CFA}" destId="{68322FA3-BA14-4E0D-A1D1-AB9F06663B7A}" srcOrd="0" destOrd="1" presId="urn:microsoft.com/office/officeart/2008/layout/PictureStrips"/>
    <dgm:cxn modelId="{503654F3-B9C0-42FD-A27A-0BF79B95FC9F}" srcId="{701E8E9C-3C4F-4404-B340-6610370644EB}" destId="{83AD71F8-1ED5-4765-A966-CD69768D5682}" srcOrd="0" destOrd="0" parTransId="{4D532426-4287-49A2-BDAB-39350A84EC8B}" sibTransId="{5840394A-2D89-400F-92BC-A3792BF2EE7F}"/>
    <dgm:cxn modelId="{4D54EA58-CBC2-4BB3-AB2B-4CB1EA71D32C}" type="presParOf" srcId="{D2FE8AF3-0B8E-44C6-A906-A112661382D5}" destId="{B77B5074-8831-4E34-A88C-402D318612F1}" srcOrd="0" destOrd="0" presId="urn:microsoft.com/office/officeart/2008/layout/PictureStrips"/>
    <dgm:cxn modelId="{6D306724-BBCF-4DF6-BD6D-BED7A563AF26}" type="presParOf" srcId="{B77B5074-8831-4E34-A88C-402D318612F1}" destId="{DF3F7879-B0E1-4B5E-8E54-37E55EA3C5E9}" srcOrd="0" destOrd="0" presId="urn:microsoft.com/office/officeart/2008/layout/PictureStrips"/>
    <dgm:cxn modelId="{25F879D8-E94F-4F42-A151-9A433CD68F68}" type="presParOf" srcId="{B77B5074-8831-4E34-A88C-402D318612F1}" destId="{A5247841-F0A6-46AC-B5E2-AA753219EC51}" srcOrd="1" destOrd="0" presId="urn:microsoft.com/office/officeart/2008/layout/PictureStrips"/>
    <dgm:cxn modelId="{6D9E280A-0CEE-4946-B927-0C575BF06BA9}" type="presParOf" srcId="{D2FE8AF3-0B8E-44C6-A906-A112661382D5}" destId="{770F1760-1374-4710-AF36-F505449C6C13}" srcOrd="1" destOrd="0" presId="urn:microsoft.com/office/officeart/2008/layout/PictureStrips"/>
    <dgm:cxn modelId="{154A85AC-43B6-48C7-8882-59BC6FB0EF3F}" type="presParOf" srcId="{D2FE8AF3-0B8E-44C6-A906-A112661382D5}" destId="{E14E9B74-A541-4EFC-9505-95C04A559737}" srcOrd="2" destOrd="0" presId="urn:microsoft.com/office/officeart/2008/layout/PictureStrips"/>
    <dgm:cxn modelId="{01F2F799-0FE3-40BA-B4C2-5048003D1F3B}" type="presParOf" srcId="{E14E9B74-A541-4EFC-9505-95C04A559737}" destId="{E5C5397B-A27D-4E8C-8B84-4400AEC5648E}" srcOrd="0" destOrd="0" presId="urn:microsoft.com/office/officeart/2008/layout/PictureStrips"/>
    <dgm:cxn modelId="{BB3878AE-CC96-4D42-8E3F-0BE1EDBA2FD8}" type="presParOf" srcId="{E14E9B74-A541-4EFC-9505-95C04A559737}" destId="{49AF899C-1592-4A47-B2EA-3938993DEF51}" srcOrd="1" destOrd="0" presId="urn:microsoft.com/office/officeart/2008/layout/PictureStrips"/>
    <dgm:cxn modelId="{37EC1AF2-9887-4152-B5C8-C043D05B13D7}" type="presParOf" srcId="{D2FE8AF3-0B8E-44C6-A906-A112661382D5}" destId="{CDDB080C-C7B0-473D-8EAC-82F05AE9514D}" srcOrd="3" destOrd="0" presId="urn:microsoft.com/office/officeart/2008/layout/PictureStrips"/>
    <dgm:cxn modelId="{3F3C5BE7-762B-4A27-9188-DBC33B7242BB}" type="presParOf" srcId="{D2FE8AF3-0B8E-44C6-A906-A112661382D5}" destId="{31A2499A-D6C6-4257-8536-B4B0AA45C63C}" srcOrd="4" destOrd="0" presId="urn:microsoft.com/office/officeart/2008/layout/PictureStrips"/>
    <dgm:cxn modelId="{E6A52EDA-545B-4EBA-876C-E8EF35B921F6}" type="presParOf" srcId="{31A2499A-D6C6-4257-8536-B4B0AA45C63C}" destId="{DB2BA550-1235-4B23-A960-49F5F308204A}" srcOrd="0" destOrd="0" presId="urn:microsoft.com/office/officeart/2008/layout/PictureStrips"/>
    <dgm:cxn modelId="{FA50BCAD-86F9-4670-8E8D-CFE938B97A07}" type="presParOf" srcId="{31A2499A-D6C6-4257-8536-B4B0AA45C63C}" destId="{B8CF7D17-E0D8-47D4-BBA3-88AB4B2360C9}" srcOrd="1" destOrd="0" presId="urn:microsoft.com/office/officeart/2008/layout/PictureStrips"/>
    <dgm:cxn modelId="{E41ADF51-8344-469C-B762-91A9EFFC5436}" type="presParOf" srcId="{D2FE8AF3-0B8E-44C6-A906-A112661382D5}" destId="{3CBA6CF1-FD83-446B-B5E9-963E2D029933}" srcOrd="5" destOrd="0" presId="urn:microsoft.com/office/officeart/2008/layout/PictureStrips"/>
    <dgm:cxn modelId="{88368B4D-173A-4BD6-9010-97AD29DBEDE0}" type="presParOf" srcId="{D2FE8AF3-0B8E-44C6-A906-A112661382D5}" destId="{6A3D8085-BAE4-45AB-9B9E-960CB0F6C5C4}" srcOrd="6" destOrd="0" presId="urn:microsoft.com/office/officeart/2008/layout/PictureStrips"/>
    <dgm:cxn modelId="{95499860-6C27-442F-BC72-E2CDD7D6AE35}" type="presParOf" srcId="{6A3D8085-BAE4-45AB-9B9E-960CB0F6C5C4}" destId="{68322FA3-BA14-4E0D-A1D1-AB9F06663B7A}" srcOrd="0" destOrd="0" presId="urn:microsoft.com/office/officeart/2008/layout/PictureStrips"/>
    <dgm:cxn modelId="{E7C69B95-0214-4774-8ABF-2AB8786AD62A}" type="presParOf" srcId="{6A3D8085-BAE4-45AB-9B9E-960CB0F6C5C4}" destId="{0542067A-919A-4947-8570-43E3488952B4}" srcOrd="1" destOrd="0" presId="urn:microsoft.com/office/officeart/2008/layout/PictureStrips"/>
    <dgm:cxn modelId="{E9AB2A5D-4597-4AB8-B0AE-4F3A3AB8BF90}" type="presParOf" srcId="{D2FE8AF3-0B8E-44C6-A906-A112661382D5}" destId="{1E111C4F-2E29-4671-A297-B70652E7C1B2}" srcOrd="7" destOrd="0" presId="urn:microsoft.com/office/officeart/2008/layout/PictureStrips"/>
    <dgm:cxn modelId="{649D45F4-CE63-4FAB-BDD4-97C4AB462D0F}" type="presParOf" srcId="{D2FE8AF3-0B8E-44C6-A906-A112661382D5}" destId="{A4ED8C3F-D71A-4E55-88DE-90A73007DBF2}" srcOrd="8" destOrd="0" presId="urn:microsoft.com/office/officeart/2008/layout/PictureStrips"/>
    <dgm:cxn modelId="{33E097B5-E52A-49FF-843B-26202F3253BC}" type="presParOf" srcId="{A4ED8C3F-D71A-4E55-88DE-90A73007DBF2}" destId="{FA9AD6C0-186E-45BA-B12D-A52D3F2CE527}" srcOrd="0" destOrd="0" presId="urn:microsoft.com/office/officeart/2008/layout/PictureStrips"/>
    <dgm:cxn modelId="{91AC16A4-F8D7-416D-B42B-52D475A50CFE}" type="presParOf" srcId="{A4ED8C3F-D71A-4E55-88DE-90A73007DBF2}" destId="{32A00A55-B8CD-4B49-A4CF-6F5F70565D15}" srcOrd="1" destOrd="0" presId="urn:microsoft.com/office/officeart/2008/layout/PictureStrips"/>
    <dgm:cxn modelId="{237E2F4D-71E1-43F9-84AA-BAA611975AB7}" type="presParOf" srcId="{D2FE8AF3-0B8E-44C6-A906-A112661382D5}" destId="{58C006F1-FE4D-4A36-AB2C-13DB55F1C71B}" srcOrd="9" destOrd="0" presId="urn:microsoft.com/office/officeart/2008/layout/PictureStrips"/>
    <dgm:cxn modelId="{BB330C84-6267-4B7F-969F-44B4CFC7A4F9}" type="presParOf" srcId="{D2FE8AF3-0B8E-44C6-A906-A112661382D5}" destId="{8A041DA7-BD96-49A2-A3B2-DE88DEC7A9F9}" srcOrd="10" destOrd="0" presId="urn:microsoft.com/office/officeart/2008/layout/PictureStrips"/>
    <dgm:cxn modelId="{FE0AC57B-83D6-4155-98EF-229AE8E40596}" type="presParOf" srcId="{8A041DA7-BD96-49A2-A3B2-DE88DEC7A9F9}" destId="{B00B3285-D04B-4C0D-8EA1-A34C36E46DCD}" srcOrd="0" destOrd="0" presId="urn:microsoft.com/office/officeart/2008/layout/PictureStrips"/>
    <dgm:cxn modelId="{1FDEAB80-2CB3-4359-8FBE-F9E2F25ACB07}" type="presParOf" srcId="{8A041DA7-BD96-49A2-A3B2-DE88DEC7A9F9}" destId="{DFD295B0-7275-4D90-A32B-0F99D2E2A0C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2D5CB8-DF83-4CE7-9A14-15352897C71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AC607D8-7C94-4BC8-9245-392213478029}">
      <dgm:prSet/>
      <dgm:spPr/>
      <dgm:t>
        <a:bodyPr/>
        <a:lstStyle/>
        <a:p>
          <a:pPr>
            <a:lnSpc>
              <a:spcPct val="100000"/>
            </a:lnSpc>
          </a:pPr>
          <a:r>
            <a:rPr lang="en-US"/>
            <a:t>Multiple informants (e.g., child, parent, teachers, clinicians, etc.)</a:t>
          </a:r>
        </a:p>
      </dgm:t>
    </dgm:pt>
    <dgm:pt modelId="{9A717F39-E1EC-4791-AF81-A9518A9DD1FA}" type="parTrans" cxnId="{836778F8-C6D3-470A-95C3-1DA9140908A0}">
      <dgm:prSet/>
      <dgm:spPr/>
      <dgm:t>
        <a:bodyPr/>
        <a:lstStyle/>
        <a:p>
          <a:endParaRPr lang="en-US"/>
        </a:p>
      </dgm:t>
    </dgm:pt>
    <dgm:pt modelId="{ECC0651B-05E3-4953-8D26-7B7906AE45C2}" type="sibTrans" cxnId="{836778F8-C6D3-470A-95C3-1DA9140908A0}">
      <dgm:prSet/>
      <dgm:spPr/>
      <dgm:t>
        <a:bodyPr/>
        <a:lstStyle/>
        <a:p>
          <a:endParaRPr lang="en-US"/>
        </a:p>
      </dgm:t>
    </dgm:pt>
    <dgm:pt modelId="{ED57A03E-5038-4CB0-94CC-DFA80752AA98}">
      <dgm:prSet/>
      <dgm:spPr/>
      <dgm:t>
        <a:bodyPr/>
        <a:lstStyle/>
        <a:p>
          <a:pPr>
            <a:lnSpc>
              <a:spcPct val="100000"/>
            </a:lnSpc>
          </a:pPr>
          <a:r>
            <a:rPr lang="en-US"/>
            <a:t>Methods</a:t>
          </a:r>
        </a:p>
      </dgm:t>
    </dgm:pt>
    <dgm:pt modelId="{2D8A0BE9-1E54-40C1-9500-E89617B7707E}" type="parTrans" cxnId="{433AEAB9-5F55-4869-B242-A57F94C24E89}">
      <dgm:prSet/>
      <dgm:spPr/>
      <dgm:t>
        <a:bodyPr/>
        <a:lstStyle/>
        <a:p>
          <a:endParaRPr lang="en-US"/>
        </a:p>
      </dgm:t>
    </dgm:pt>
    <dgm:pt modelId="{73D2835C-8F37-4BD2-B734-CD055FD27261}" type="sibTrans" cxnId="{433AEAB9-5F55-4869-B242-A57F94C24E89}">
      <dgm:prSet/>
      <dgm:spPr/>
      <dgm:t>
        <a:bodyPr/>
        <a:lstStyle/>
        <a:p>
          <a:endParaRPr lang="en-US"/>
        </a:p>
      </dgm:t>
    </dgm:pt>
    <dgm:pt modelId="{FA034F0A-367B-4073-AE9D-5ADC92CB5DA7}">
      <dgm:prSet/>
      <dgm:spPr/>
      <dgm:t>
        <a:bodyPr/>
        <a:lstStyle/>
        <a:p>
          <a:pPr>
            <a:lnSpc>
              <a:spcPct val="100000"/>
            </a:lnSpc>
          </a:pPr>
          <a:r>
            <a:rPr lang="en-US"/>
            <a:t>Questionnaires </a:t>
          </a:r>
        </a:p>
      </dgm:t>
    </dgm:pt>
    <dgm:pt modelId="{CFBABB24-A8B8-4394-BA57-BB76080474F1}" type="parTrans" cxnId="{28993ACD-5A2B-4A86-A94D-8A3CC33E3D2C}">
      <dgm:prSet/>
      <dgm:spPr/>
      <dgm:t>
        <a:bodyPr/>
        <a:lstStyle/>
        <a:p>
          <a:endParaRPr lang="en-US"/>
        </a:p>
      </dgm:t>
    </dgm:pt>
    <dgm:pt modelId="{E108E02D-D53B-4D53-BDE6-0EF7E584084D}" type="sibTrans" cxnId="{28993ACD-5A2B-4A86-A94D-8A3CC33E3D2C}">
      <dgm:prSet/>
      <dgm:spPr/>
      <dgm:t>
        <a:bodyPr/>
        <a:lstStyle/>
        <a:p>
          <a:endParaRPr lang="en-US"/>
        </a:p>
      </dgm:t>
    </dgm:pt>
    <dgm:pt modelId="{AD626C79-3F16-4031-A61B-3DD1A96D1CAA}">
      <dgm:prSet/>
      <dgm:spPr/>
      <dgm:t>
        <a:bodyPr/>
        <a:lstStyle/>
        <a:p>
          <a:pPr>
            <a:lnSpc>
              <a:spcPct val="100000"/>
            </a:lnSpc>
          </a:pPr>
          <a:r>
            <a:rPr lang="en-US"/>
            <a:t>Interviews </a:t>
          </a:r>
        </a:p>
      </dgm:t>
    </dgm:pt>
    <dgm:pt modelId="{409978B1-3688-4123-964D-05E7FC2BDD02}" type="parTrans" cxnId="{AA1D433D-D9E0-4D47-8489-1B6DE1B591AB}">
      <dgm:prSet/>
      <dgm:spPr/>
      <dgm:t>
        <a:bodyPr/>
        <a:lstStyle/>
        <a:p>
          <a:endParaRPr lang="en-US"/>
        </a:p>
      </dgm:t>
    </dgm:pt>
    <dgm:pt modelId="{4D62ACCE-D24B-463E-BEE8-206EFF1C2424}" type="sibTrans" cxnId="{AA1D433D-D9E0-4D47-8489-1B6DE1B591AB}">
      <dgm:prSet/>
      <dgm:spPr/>
      <dgm:t>
        <a:bodyPr/>
        <a:lstStyle/>
        <a:p>
          <a:endParaRPr lang="en-US"/>
        </a:p>
      </dgm:t>
    </dgm:pt>
    <dgm:pt modelId="{A1FBE0FF-3B82-4703-963A-2E03BBF7CAD8}">
      <dgm:prSet/>
      <dgm:spPr/>
      <dgm:t>
        <a:bodyPr/>
        <a:lstStyle/>
        <a:p>
          <a:pPr>
            <a:lnSpc>
              <a:spcPct val="100000"/>
            </a:lnSpc>
          </a:pPr>
          <a:r>
            <a:rPr lang="en-US"/>
            <a:t>Behavioral observation</a:t>
          </a:r>
        </a:p>
      </dgm:t>
    </dgm:pt>
    <dgm:pt modelId="{1849E398-37D4-43AD-932E-BCDB64D22912}" type="parTrans" cxnId="{956DF3D1-46DF-4E4D-B624-7C73F3339663}">
      <dgm:prSet/>
      <dgm:spPr/>
      <dgm:t>
        <a:bodyPr/>
        <a:lstStyle/>
        <a:p>
          <a:endParaRPr lang="en-US"/>
        </a:p>
      </dgm:t>
    </dgm:pt>
    <dgm:pt modelId="{ACEA5293-90F0-4A59-9416-E853991636A6}" type="sibTrans" cxnId="{956DF3D1-46DF-4E4D-B624-7C73F3339663}">
      <dgm:prSet/>
      <dgm:spPr/>
      <dgm:t>
        <a:bodyPr/>
        <a:lstStyle/>
        <a:p>
          <a:endParaRPr lang="en-US"/>
        </a:p>
      </dgm:t>
    </dgm:pt>
    <dgm:pt modelId="{BFD0780A-F80E-4F63-B6E4-919298102480}">
      <dgm:prSet/>
      <dgm:spPr/>
      <dgm:t>
        <a:bodyPr/>
        <a:lstStyle/>
        <a:p>
          <a:pPr>
            <a:lnSpc>
              <a:spcPct val="100000"/>
            </a:lnSpc>
          </a:pPr>
          <a:r>
            <a:rPr lang="en-US"/>
            <a:t>Ongoing assessment</a:t>
          </a:r>
        </a:p>
      </dgm:t>
    </dgm:pt>
    <dgm:pt modelId="{852FDE87-A708-448B-A98E-90F0449B0EF3}" type="parTrans" cxnId="{FA85DB43-0071-4EF7-9258-2C97A8F683AB}">
      <dgm:prSet/>
      <dgm:spPr/>
      <dgm:t>
        <a:bodyPr/>
        <a:lstStyle/>
        <a:p>
          <a:endParaRPr lang="en-US"/>
        </a:p>
      </dgm:t>
    </dgm:pt>
    <dgm:pt modelId="{4A5F0382-646E-4E62-9028-0C6B79B07D57}" type="sibTrans" cxnId="{FA85DB43-0071-4EF7-9258-2C97A8F683AB}">
      <dgm:prSet/>
      <dgm:spPr/>
      <dgm:t>
        <a:bodyPr/>
        <a:lstStyle/>
        <a:p>
          <a:endParaRPr lang="en-US"/>
        </a:p>
      </dgm:t>
    </dgm:pt>
    <dgm:pt modelId="{9F79C6A3-EEE4-4175-A543-994E9FAC119D}" type="pres">
      <dgm:prSet presAssocID="{912D5CB8-DF83-4CE7-9A14-15352897C713}" presName="root" presStyleCnt="0">
        <dgm:presLayoutVars>
          <dgm:dir/>
          <dgm:resizeHandles val="exact"/>
        </dgm:presLayoutVars>
      </dgm:prSet>
      <dgm:spPr/>
    </dgm:pt>
    <dgm:pt modelId="{6D8A81D7-171C-42DC-9D99-37014E5705BB}" type="pres">
      <dgm:prSet presAssocID="{DAC607D8-7C94-4BC8-9245-392213478029}" presName="compNode" presStyleCnt="0"/>
      <dgm:spPr/>
    </dgm:pt>
    <dgm:pt modelId="{F9238F84-E6F3-4974-A87D-9CDDBDD11775}" type="pres">
      <dgm:prSet presAssocID="{DAC607D8-7C94-4BC8-9245-392213478029}" presName="bgRect" presStyleLbl="bgShp" presStyleIdx="0" presStyleCnt="3"/>
      <dgm:spPr/>
    </dgm:pt>
    <dgm:pt modelId="{F744C272-2554-4704-BF46-28B2FA73CDF2}" type="pres">
      <dgm:prSet presAssocID="{DAC607D8-7C94-4BC8-9245-39221347802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tective"/>
        </a:ext>
      </dgm:extLst>
    </dgm:pt>
    <dgm:pt modelId="{93D8F879-DB43-4A5B-B2D8-7A2FA072F68A}" type="pres">
      <dgm:prSet presAssocID="{DAC607D8-7C94-4BC8-9245-392213478029}" presName="spaceRect" presStyleCnt="0"/>
      <dgm:spPr/>
    </dgm:pt>
    <dgm:pt modelId="{91143F59-9E34-401A-92BD-FE4449233999}" type="pres">
      <dgm:prSet presAssocID="{DAC607D8-7C94-4BC8-9245-392213478029}" presName="parTx" presStyleLbl="revTx" presStyleIdx="0" presStyleCnt="4">
        <dgm:presLayoutVars>
          <dgm:chMax val="0"/>
          <dgm:chPref val="0"/>
        </dgm:presLayoutVars>
      </dgm:prSet>
      <dgm:spPr/>
    </dgm:pt>
    <dgm:pt modelId="{E816B703-3F7B-4258-96B9-345ABF2F45F9}" type="pres">
      <dgm:prSet presAssocID="{ECC0651B-05E3-4953-8D26-7B7906AE45C2}" presName="sibTrans" presStyleCnt="0"/>
      <dgm:spPr/>
    </dgm:pt>
    <dgm:pt modelId="{5163CE1A-25B2-45B5-AC98-D9009BDB2EB5}" type="pres">
      <dgm:prSet presAssocID="{ED57A03E-5038-4CB0-94CC-DFA80752AA98}" presName="compNode" presStyleCnt="0"/>
      <dgm:spPr/>
    </dgm:pt>
    <dgm:pt modelId="{CF73AA16-ADB9-4908-A4B8-79C0C3DD4064}" type="pres">
      <dgm:prSet presAssocID="{ED57A03E-5038-4CB0-94CC-DFA80752AA98}" presName="bgRect" presStyleLbl="bgShp" presStyleIdx="1" presStyleCnt="3"/>
      <dgm:spPr/>
    </dgm:pt>
    <dgm:pt modelId="{5986C8FC-53AF-4B29-AEB4-2A8B2608F8AC}" type="pres">
      <dgm:prSet presAssocID="{ED57A03E-5038-4CB0-94CC-DFA80752AA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EAFF1EC1-B661-45CE-8AC8-305BC06CEE32}" type="pres">
      <dgm:prSet presAssocID="{ED57A03E-5038-4CB0-94CC-DFA80752AA98}" presName="spaceRect" presStyleCnt="0"/>
      <dgm:spPr/>
    </dgm:pt>
    <dgm:pt modelId="{A9281A88-55C0-4018-A510-00F39F6CFC61}" type="pres">
      <dgm:prSet presAssocID="{ED57A03E-5038-4CB0-94CC-DFA80752AA98}" presName="parTx" presStyleLbl="revTx" presStyleIdx="1" presStyleCnt="4">
        <dgm:presLayoutVars>
          <dgm:chMax val="0"/>
          <dgm:chPref val="0"/>
        </dgm:presLayoutVars>
      </dgm:prSet>
      <dgm:spPr/>
    </dgm:pt>
    <dgm:pt modelId="{075EBBB9-7A0A-4954-866E-6633DB65F968}" type="pres">
      <dgm:prSet presAssocID="{ED57A03E-5038-4CB0-94CC-DFA80752AA98}" presName="desTx" presStyleLbl="revTx" presStyleIdx="2" presStyleCnt="4">
        <dgm:presLayoutVars/>
      </dgm:prSet>
      <dgm:spPr/>
    </dgm:pt>
    <dgm:pt modelId="{8ADAAE15-FD73-49F7-8108-F703FF7BC1D4}" type="pres">
      <dgm:prSet presAssocID="{73D2835C-8F37-4BD2-B734-CD055FD27261}" presName="sibTrans" presStyleCnt="0"/>
      <dgm:spPr/>
    </dgm:pt>
    <dgm:pt modelId="{5BEA3BB6-050C-4CF8-8A34-084B7100352A}" type="pres">
      <dgm:prSet presAssocID="{BFD0780A-F80E-4F63-B6E4-919298102480}" presName="compNode" presStyleCnt="0"/>
      <dgm:spPr/>
    </dgm:pt>
    <dgm:pt modelId="{313AE927-4B96-4D21-9FD5-92E00FEAD3D1}" type="pres">
      <dgm:prSet presAssocID="{BFD0780A-F80E-4F63-B6E4-919298102480}" presName="bgRect" presStyleLbl="bgShp" presStyleIdx="2" presStyleCnt="3"/>
      <dgm:spPr/>
    </dgm:pt>
    <dgm:pt modelId="{419E2C88-569A-4567-B51B-937593E4B815}" type="pres">
      <dgm:prSet presAssocID="{BFD0780A-F80E-4F63-B6E4-91929810248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5E765477-A87A-4FB2-AACD-574A208199A9}" type="pres">
      <dgm:prSet presAssocID="{BFD0780A-F80E-4F63-B6E4-919298102480}" presName="spaceRect" presStyleCnt="0"/>
      <dgm:spPr/>
    </dgm:pt>
    <dgm:pt modelId="{B4E4B36B-987A-4155-930C-EC63196AA359}" type="pres">
      <dgm:prSet presAssocID="{BFD0780A-F80E-4F63-B6E4-919298102480}" presName="parTx" presStyleLbl="revTx" presStyleIdx="3" presStyleCnt="4">
        <dgm:presLayoutVars>
          <dgm:chMax val="0"/>
          <dgm:chPref val="0"/>
        </dgm:presLayoutVars>
      </dgm:prSet>
      <dgm:spPr/>
    </dgm:pt>
  </dgm:ptLst>
  <dgm:cxnLst>
    <dgm:cxn modelId="{44104E1B-973F-47FF-936C-31C0529A7B59}" type="presOf" srcId="{BFD0780A-F80E-4F63-B6E4-919298102480}" destId="{B4E4B36B-987A-4155-930C-EC63196AA359}" srcOrd="0" destOrd="0" presId="urn:microsoft.com/office/officeart/2018/2/layout/IconVerticalSolidList"/>
    <dgm:cxn modelId="{44EE6B1F-1658-4061-906D-C5AB2E5B2903}" type="presOf" srcId="{DAC607D8-7C94-4BC8-9245-392213478029}" destId="{91143F59-9E34-401A-92BD-FE4449233999}" srcOrd="0" destOrd="0" presId="urn:microsoft.com/office/officeart/2018/2/layout/IconVerticalSolidList"/>
    <dgm:cxn modelId="{BF7EB531-F28A-435C-AF72-1C7C3754F4F7}" type="presOf" srcId="{AD626C79-3F16-4031-A61B-3DD1A96D1CAA}" destId="{075EBBB9-7A0A-4954-866E-6633DB65F968}" srcOrd="0" destOrd="1" presId="urn:microsoft.com/office/officeart/2018/2/layout/IconVerticalSolidList"/>
    <dgm:cxn modelId="{AA1D433D-D9E0-4D47-8489-1B6DE1B591AB}" srcId="{ED57A03E-5038-4CB0-94CC-DFA80752AA98}" destId="{AD626C79-3F16-4031-A61B-3DD1A96D1CAA}" srcOrd="1" destOrd="0" parTransId="{409978B1-3688-4123-964D-05E7FC2BDD02}" sibTransId="{4D62ACCE-D24B-463E-BEE8-206EFF1C2424}"/>
    <dgm:cxn modelId="{FA85DB43-0071-4EF7-9258-2C97A8F683AB}" srcId="{912D5CB8-DF83-4CE7-9A14-15352897C713}" destId="{BFD0780A-F80E-4F63-B6E4-919298102480}" srcOrd="2" destOrd="0" parTransId="{852FDE87-A708-448B-A98E-90F0449B0EF3}" sibTransId="{4A5F0382-646E-4E62-9028-0C6B79B07D57}"/>
    <dgm:cxn modelId="{1692A86C-D3DB-4C25-B70A-851A96BC7A4C}" type="presOf" srcId="{912D5CB8-DF83-4CE7-9A14-15352897C713}" destId="{9F79C6A3-EEE4-4175-A543-994E9FAC119D}" srcOrd="0" destOrd="0" presId="urn:microsoft.com/office/officeart/2018/2/layout/IconVerticalSolidList"/>
    <dgm:cxn modelId="{9286EA4E-C931-4A28-8CBF-1EB7D10A568C}" type="presOf" srcId="{A1FBE0FF-3B82-4703-963A-2E03BBF7CAD8}" destId="{075EBBB9-7A0A-4954-866E-6633DB65F968}" srcOrd="0" destOrd="2" presId="urn:microsoft.com/office/officeart/2018/2/layout/IconVerticalSolidList"/>
    <dgm:cxn modelId="{433AEAB9-5F55-4869-B242-A57F94C24E89}" srcId="{912D5CB8-DF83-4CE7-9A14-15352897C713}" destId="{ED57A03E-5038-4CB0-94CC-DFA80752AA98}" srcOrd="1" destOrd="0" parTransId="{2D8A0BE9-1E54-40C1-9500-E89617B7707E}" sibTransId="{73D2835C-8F37-4BD2-B734-CD055FD27261}"/>
    <dgm:cxn modelId="{0EBFF8C2-64EA-47F9-ACD4-B22A8BE33A48}" type="presOf" srcId="{FA034F0A-367B-4073-AE9D-5ADC92CB5DA7}" destId="{075EBBB9-7A0A-4954-866E-6633DB65F968}" srcOrd="0" destOrd="0" presId="urn:microsoft.com/office/officeart/2018/2/layout/IconVerticalSolidList"/>
    <dgm:cxn modelId="{28993ACD-5A2B-4A86-A94D-8A3CC33E3D2C}" srcId="{ED57A03E-5038-4CB0-94CC-DFA80752AA98}" destId="{FA034F0A-367B-4073-AE9D-5ADC92CB5DA7}" srcOrd="0" destOrd="0" parTransId="{CFBABB24-A8B8-4394-BA57-BB76080474F1}" sibTransId="{E108E02D-D53B-4D53-BDE6-0EF7E584084D}"/>
    <dgm:cxn modelId="{956DF3D1-46DF-4E4D-B624-7C73F3339663}" srcId="{ED57A03E-5038-4CB0-94CC-DFA80752AA98}" destId="{A1FBE0FF-3B82-4703-963A-2E03BBF7CAD8}" srcOrd="2" destOrd="0" parTransId="{1849E398-37D4-43AD-932E-BCDB64D22912}" sibTransId="{ACEA5293-90F0-4A59-9416-E853991636A6}"/>
    <dgm:cxn modelId="{F1629DDC-AD96-44F1-872A-47D0EFFE8B6F}" type="presOf" srcId="{ED57A03E-5038-4CB0-94CC-DFA80752AA98}" destId="{A9281A88-55C0-4018-A510-00F39F6CFC61}" srcOrd="0" destOrd="0" presId="urn:microsoft.com/office/officeart/2018/2/layout/IconVerticalSolidList"/>
    <dgm:cxn modelId="{836778F8-C6D3-470A-95C3-1DA9140908A0}" srcId="{912D5CB8-DF83-4CE7-9A14-15352897C713}" destId="{DAC607D8-7C94-4BC8-9245-392213478029}" srcOrd="0" destOrd="0" parTransId="{9A717F39-E1EC-4791-AF81-A9518A9DD1FA}" sibTransId="{ECC0651B-05E3-4953-8D26-7B7906AE45C2}"/>
    <dgm:cxn modelId="{7BEDD100-2C5D-4D7B-BFD5-6C0816164F19}" type="presParOf" srcId="{9F79C6A3-EEE4-4175-A543-994E9FAC119D}" destId="{6D8A81D7-171C-42DC-9D99-37014E5705BB}" srcOrd="0" destOrd="0" presId="urn:microsoft.com/office/officeart/2018/2/layout/IconVerticalSolidList"/>
    <dgm:cxn modelId="{E22E69A3-3519-408D-A8B5-D2CCC0B6E111}" type="presParOf" srcId="{6D8A81D7-171C-42DC-9D99-37014E5705BB}" destId="{F9238F84-E6F3-4974-A87D-9CDDBDD11775}" srcOrd="0" destOrd="0" presId="urn:microsoft.com/office/officeart/2018/2/layout/IconVerticalSolidList"/>
    <dgm:cxn modelId="{1A0A171B-AFC3-442C-A7CE-257FEE45B309}" type="presParOf" srcId="{6D8A81D7-171C-42DC-9D99-37014E5705BB}" destId="{F744C272-2554-4704-BF46-28B2FA73CDF2}" srcOrd="1" destOrd="0" presId="urn:microsoft.com/office/officeart/2018/2/layout/IconVerticalSolidList"/>
    <dgm:cxn modelId="{7163DC00-7F8D-4D37-B4ED-0E3BCB393162}" type="presParOf" srcId="{6D8A81D7-171C-42DC-9D99-37014E5705BB}" destId="{93D8F879-DB43-4A5B-B2D8-7A2FA072F68A}" srcOrd="2" destOrd="0" presId="urn:microsoft.com/office/officeart/2018/2/layout/IconVerticalSolidList"/>
    <dgm:cxn modelId="{866BAF78-57C5-4253-953E-71A9A5560740}" type="presParOf" srcId="{6D8A81D7-171C-42DC-9D99-37014E5705BB}" destId="{91143F59-9E34-401A-92BD-FE4449233999}" srcOrd="3" destOrd="0" presId="urn:microsoft.com/office/officeart/2018/2/layout/IconVerticalSolidList"/>
    <dgm:cxn modelId="{AB729C15-D669-4351-ACAA-E5CA1FDDD26C}" type="presParOf" srcId="{9F79C6A3-EEE4-4175-A543-994E9FAC119D}" destId="{E816B703-3F7B-4258-96B9-345ABF2F45F9}" srcOrd="1" destOrd="0" presId="urn:microsoft.com/office/officeart/2018/2/layout/IconVerticalSolidList"/>
    <dgm:cxn modelId="{FD1314FA-682D-4AD2-89A5-1902234002C8}" type="presParOf" srcId="{9F79C6A3-EEE4-4175-A543-994E9FAC119D}" destId="{5163CE1A-25B2-45B5-AC98-D9009BDB2EB5}" srcOrd="2" destOrd="0" presId="urn:microsoft.com/office/officeart/2018/2/layout/IconVerticalSolidList"/>
    <dgm:cxn modelId="{6669EE6B-771C-4B03-ACB1-4B665BBB29F7}" type="presParOf" srcId="{5163CE1A-25B2-45B5-AC98-D9009BDB2EB5}" destId="{CF73AA16-ADB9-4908-A4B8-79C0C3DD4064}" srcOrd="0" destOrd="0" presId="urn:microsoft.com/office/officeart/2018/2/layout/IconVerticalSolidList"/>
    <dgm:cxn modelId="{F5F653FD-A758-48B4-9CF0-3811A59CCEB8}" type="presParOf" srcId="{5163CE1A-25B2-45B5-AC98-D9009BDB2EB5}" destId="{5986C8FC-53AF-4B29-AEB4-2A8B2608F8AC}" srcOrd="1" destOrd="0" presId="urn:microsoft.com/office/officeart/2018/2/layout/IconVerticalSolidList"/>
    <dgm:cxn modelId="{75D48EE0-269E-4215-949F-C5B1B3ACEC61}" type="presParOf" srcId="{5163CE1A-25B2-45B5-AC98-D9009BDB2EB5}" destId="{EAFF1EC1-B661-45CE-8AC8-305BC06CEE32}" srcOrd="2" destOrd="0" presId="urn:microsoft.com/office/officeart/2018/2/layout/IconVerticalSolidList"/>
    <dgm:cxn modelId="{869C0823-7F7D-4C2E-9FC0-633BE80A6799}" type="presParOf" srcId="{5163CE1A-25B2-45B5-AC98-D9009BDB2EB5}" destId="{A9281A88-55C0-4018-A510-00F39F6CFC61}" srcOrd="3" destOrd="0" presId="urn:microsoft.com/office/officeart/2018/2/layout/IconVerticalSolidList"/>
    <dgm:cxn modelId="{9C8F1371-510F-46EC-85E6-1A33A60907C5}" type="presParOf" srcId="{5163CE1A-25B2-45B5-AC98-D9009BDB2EB5}" destId="{075EBBB9-7A0A-4954-866E-6633DB65F968}" srcOrd="4" destOrd="0" presId="urn:microsoft.com/office/officeart/2018/2/layout/IconVerticalSolidList"/>
    <dgm:cxn modelId="{84536983-F4EC-41F8-BB72-8335856A5F55}" type="presParOf" srcId="{9F79C6A3-EEE4-4175-A543-994E9FAC119D}" destId="{8ADAAE15-FD73-49F7-8108-F703FF7BC1D4}" srcOrd="3" destOrd="0" presId="urn:microsoft.com/office/officeart/2018/2/layout/IconVerticalSolidList"/>
    <dgm:cxn modelId="{DED17A9E-5B02-48E2-AE4C-3641251FD492}" type="presParOf" srcId="{9F79C6A3-EEE4-4175-A543-994E9FAC119D}" destId="{5BEA3BB6-050C-4CF8-8A34-084B7100352A}" srcOrd="4" destOrd="0" presId="urn:microsoft.com/office/officeart/2018/2/layout/IconVerticalSolidList"/>
    <dgm:cxn modelId="{532016C5-E227-4178-BDF3-704700B6AA59}" type="presParOf" srcId="{5BEA3BB6-050C-4CF8-8A34-084B7100352A}" destId="{313AE927-4B96-4D21-9FD5-92E00FEAD3D1}" srcOrd="0" destOrd="0" presId="urn:microsoft.com/office/officeart/2018/2/layout/IconVerticalSolidList"/>
    <dgm:cxn modelId="{FF784D4E-1606-49EE-B857-F7EA4AB20DCB}" type="presParOf" srcId="{5BEA3BB6-050C-4CF8-8A34-084B7100352A}" destId="{419E2C88-569A-4567-B51B-937593E4B815}" srcOrd="1" destOrd="0" presId="urn:microsoft.com/office/officeart/2018/2/layout/IconVerticalSolidList"/>
    <dgm:cxn modelId="{37A2E0CF-B90A-4223-B9E2-A95F49374B80}" type="presParOf" srcId="{5BEA3BB6-050C-4CF8-8A34-084B7100352A}" destId="{5E765477-A87A-4FB2-AACD-574A208199A9}" srcOrd="2" destOrd="0" presId="urn:microsoft.com/office/officeart/2018/2/layout/IconVerticalSolidList"/>
    <dgm:cxn modelId="{CCD11C67-4D03-48DB-8B7C-33DDE8A59A52}" type="presParOf" srcId="{5BEA3BB6-050C-4CF8-8A34-084B7100352A}" destId="{B4E4B36B-987A-4155-930C-EC63196AA35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C379DA-2148-4413-822A-69EA648E71D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5F6390E-ECE0-46D1-B037-89948ADBADAD}">
      <dgm:prSet/>
      <dgm:spPr/>
      <dgm:t>
        <a:bodyPr/>
        <a:lstStyle/>
        <a:p>
          <a:r>
            <a:rPr lang="en-US"/>
            <a:t>SCARED (parent and child version) </a:t>
          </a:r>
        </a:p>
      </dgm:t>
    </dgm:pt>
    <dgm:pt modelId="{9946FFC7-5D5B-4E21-8743-B1764762B5BB}" type="parTrans" cxnId="{1B6BBD08-1877-4228-AA57-E1608E24F1E2}">
      <dgm:prSet/>
      <dgm:spPr/>
      <dgm:t>
        <a:bodyPr/>
        <a:lstStyle/>
        <a:p>
          <a:endParaRPr lang="en-US"/>
        </a:p>
      </dgm:t>
    </dgm:pt>
    <dgm:pt modelId="{E39ED305-B1F5-4110-9161-1939001A6B0B}" type="sibTrans" cxnId="{1B6BBD08-1877-4228-AA57-E1608E24F1E2}">
      <dgm:prSet/>
      <dgm:spPr/>
      <dgm:t>
        <a:bodyPr/>
        <a:lstStyle/>
        <a:p>
          <a:endParaRPr lang="en-US"/>
        </a:p>
      </dgm:t>
    </dgm:pt>
    <dgm:pt modelId="{512B979B-5227-496F-8279-B17F828C8EED}">
      <dgm:prSet/>
      <dgm:spPr/>
      <dgm:t>
        <a:bodyPr/>
        <a:lstStyle/>
        <a:p>
          <a:r>
            <a:rPr lang="en-US"/>
            <a:t>Preschool anxiety scale – Ages 3-5 (parent report)</a:t>
          </a:r>
        </a:p>
      </dgm:t>
    </dgm:pt>
    <dgm:pt modelId="{9E3E43E8-CFD8-4EE1-9FE9-6565BE3D8A7C}" type="parTrans" cxnId="{52C56937-AD85-4FC4-9C0F-82305DBE8A42}">
      <dgm:prSet/>
      <dgm:spPr/>
      <dgm:t>
        <a:bodyPr/>
        <a:lstStyle/>
        <a:p>
          <a:endParaRPr lang="en-US"/>
        </a:p>
      </dgm:t>
    </dgm:pt>
    <dgm:pt modelId="{48B4F034-45BA-4280-BD8A-8596F5DA019B}" type="sibTrans" cxnId="{52C56937-AD85-4FC4-9C0F-82305DBE8A42}">
      <dgm:prSet/>
      <dgm:spPr/>
      <dgm:t>
        <a:bodyPr/>
        <a:lstStyle/>
        <a:p>
          <a:endParaRPr lang="en-US"/>
        </a:p>
      </dgm:t>
    </dgm:pt>
    <dgm:pt modelId="{D9DE6550-DA85-48DF-990C-836F8A4ADFB1}">
      <dgm:prSet/>
      <dgm:spPr/>
      <dgm:t>
        <a:bodyPr/>
        <a:lstStyle/>
        <a:p>
          <a:r>
            <a:rPr lang="en-US" dirty="0"/>
            <a:t>GAD-7</a:t>
          </a:r>
        </a:p>
      </dgm:t>
    </dgm:pt>
    <dgm:pt modelId="{878A5CFF-CE90-4AAD-BC48-B677019C143C}" type="parTrans" cxnId="{51694892-B8CA-492E-8123-2E8AF000D487}">
      <dgm:prSet/>
      <dgm:spPr/>
      <dgm:t>
        <a:bodyPr/>
        <a:lstStyle/>
        <a:p>
          <a:endParaRPr lang="en-US"/>
        </a:p>
      </dgm:t>
    </dgm:pt>
    <dgm:pt modelId="{4477BA50-BD48-4003-9A12-C78E30995865}" type="sibTrans" cxnId="{51694892-B8CA-492E-8123-2E8AF000D487}">
      <dgm:prSet/>
      <dgm:spPr/>
      <dgm:t>
        <a:bodyPr/>
        <a:lstStyle/>
        <a:p>
          <a:endParaRPr lang="en-US"/>
        </a:p>
      </dgm:t>
    </dgm:pt>
    <dgm:pt modelId="{C6FC9639-2440-4411-985E-54E84F68C58B}">
      <dgm:prSet/>
      <dgm:spPr/>
      <dgm:t>
        <a:bodyPr/>
        <a:lstStyle/>
        <a:p>
          <a:r>
            <a:rPr lang="en-US" dirty="0"/>
            <a:t>Pediatric Symptom Checklist</a:t>
          </a:r>
        </a:p>
      </dgm:t>
    </dgm:pt>
    <dgm:pt modelId="{A1BC0382-7E25-4A82-9040-2CAC365CF072}" type="parTrans" cxnId="{3B55853C-2058-4D39-92E8-B9E079AFAAB9}">
      <dgm:prSet/>
      <dgm:spPr/>
      <dgm:t>
        <a:bodyPr/>
        <a:lstStyle/>
        <a:p>
          <a:endParaRPr lang="en-US"/>
        </a:p>
      </dgm:t>
    </dgm:pt>
    <dgm:pt modelId="{5861E006-4502-4BCF-A329-EF9A15CE5133}" type="sibTrans" cxnId="{3B55853C-2058-4D39-92E8-B9E079AFAAB9}">
      <dgm:prSet/>
      <dgm:spPr/>
      <dgm:t>
        <a:bodyPr/>
        <a:lstStyle/>
        <a:p>
          <a:endParaRPr lang="en-US"/>
        </a:p>
      </dgm:t>
    </dgm:pt>
    <dgm:pt modelId="{035D616E-5375-4CE1-9AF7-AD41FE4E585D}" type="pres">
      <dgm:prSet presAssocID="{9AC379DA-2148-4413-822A-69EA648E71DD}" presName="hierChild1" presStyleCnt="0">
        <dgm:presLayoutVars>
          <dgm:chPref val="1"/>
          <dgm:dir/>
          <dgm:animOne val="branch"/>
          <dgm:animLvl val="lvl"/>
          <dgm:resizeHandles/>
        </dgm:presLayoutVars>
      </dgm:prSet>
      <dgm:spPr/>
    </dgm:pt>
    <dgm:pt modelId="{00619D3E-605D-4607-8A9C-D6D8FE75805D}" type="pres">
      <dgm:prSet presAssocID="{35F6390E-ECE0-46D1-B037-89948ADBADAD}" presName="hierRoot1" presStyleCnt="0"/>
      <dgm:spPr/>
    </dgm:pt>
    <dgm:pt modelId="{4A3DF4C0-5C82-4295-8A99-339C063A9031}" type="pres">
      <dgm:prSet presAssocID="{35F6390E-ECE0-46D1-B037-89948ADBADAD}" presName="composite" presStyleCnt="0"/>
      <dgm:spPr/>
    </dgm:pt>
    <dgm:pt modelId="{D0462FBC-F683-4ACA-A442-D21F52263E06}" type="pres">
      <dgm:prSet presAssocID="{35F6390E-ECE0-46D1-B037-89948ADBADAD}" presName="background" presStyleLbl="node0" presStyleIdx="0" presStyleCnt="4"/>
      <dgm:spPr/>
    </dgm:pt>
    <dgm:pt modelId="{063180AE-8630-4E23-B99C-F9AA0C054995}" type="pres">
      <dgm:prSet presAssocID="{35F6390E-ECE0-46D1-B037-89948ADBADAD}" presName="text" presStyleLbl="fgAcc0" presStyleIdx="0" presStyleCnt="4">
        <dgm:presLayoutVars>
          <dgm:chPref val="3"/>
        </dgm:presLayoutVars>
      </dgm:prSet>
      <dgm:spPr/>
    </dgm:pt>
    <dgm:pt modelId="{9DA02A11-B16D-4717-BA0A-7FF281BBE8B1}" type="pres">
      <dgm:prSet presAssocID="{35F6390E-ECE0-46D1-B037-89948ADBADAD}" presName="hierChild2" presStyleCnt="0"/>
      <dgm:spPr/>
    </dgm:pt>
    <dgm:pt modelId="{9F5C033F-F81F-412B-B73F-8AFF80567270}" type="pres">
      <dgm:prSet presAssocID="{512B979B-5227-496F-8279-B17F828C8EED}" presName="hierRoot1" presStyleCnt="0"/>
      <dgm:spPr/>
    </dgm:pt>
    <dgm:pt modelId="{C66B79F0-1C09-4CBB-BBD3-11D8AF273241}" type="pres">
      <dgm:prSet presAssocID="{512B979B-5227-496F-8279-B17F828C8EED}" presName="composite" presStyleCnt="0"/>
      <dgm:spPr/>
    </dgm:pt>
    <dgm:pt modelId="{E2B38145-2B1C-4440-BA14-EF635F8D5D9F}" type="pres">
      <dgm:prSet presAssocID="{512B979B-5227-496F-8279-B17F828C8EED}" presName="background" presStyleLbl="node0" presStyleIdx="1" presStyleCnt="4"/>
      <dgm:spPr/>
    </dgm:pt>
    <dgm:pt modelId="{A5FECAD3-254B-4FF6-A8FB-BBE31F7558B6}" type="pres">
      <dgm:prSet presAssocID="{512B979B-5227-496F-8279-B17F828C8EED}" presName="text" presStyleLbl="fgAcc0" presStyleIdx="1" presStyleCnt="4">
        <dgm:presLayoutVars>
          <dgm:chPref val="3"/>
        </dgm:presLayoutVars>
      </dgm:prSet>
      <dgm:spPr/>
    </dgm:pt>
    <dgm:pt modelId="{61D89D38-8E5E-4579-AD80-8CC471B9FC68}" type="pres">
      <dgm:prSet presAssocID="{512B979B-5227-496F-8279-B17F828C8EED}" presName="hierChild2" presStyleCnt="0"/>
      <dgm:spPr/>
    </dgm:pt>
    <dgm:pt modelId="{A82EA18E-738D-49B8-86A6-EAEC8C943E1D}" type="pres">
      <dgm:prSet presAssocID="{D9DE6550-DA85-48DF-990C-836F8A4ADFB1}" presName="hierRoot1" presStyleCnt="0"/>
      <dgm:spPr/>
    </dgm:pt>
    <dgm:pt modelId="{D1A22840-3065-4975-B6D5-B8977D92744F}" type="pres">
      <dgm:prSet presAssocID="{D9DE6550-DA85-48DF-990C-836F8A4ADFB1}" presName="composite" presStyleCnt="0"/>
      <dgm:spPr/>
    </dgm:pt>
    <dgm:pt modelId="{E466062E-F7E2-47BB-A36B-B3090127E205}" type="pres">
      <dgm:prSet presAssocID="{D9DE6550-DA85-48DF-990C-836F8A4ADFB1}" presName="background" presStyleLbl="node0" presStyleIdx="2" presStyleCnt="4"/>
      <dgm:spPr/>
    </dgm:pt>
    <dgm:pt modelId="{3503D1B9-BC4B-4919-827B-8A67AABC5841}" type="pres">
      <dgm:prSet presAssocID="{D9DE6550-DA85-48DF-990C-836F8A4ADFB1}" presName="text" presStyleLbl="fgAcc0" presStyleIdx="2" presStyleCnt="4">
        <dgm:presLayoutVars>
          <dgm:chPref val="3"/>
        </dgm:presLayoutVars>
      </dgm:prSet>
      <dgm:spPr/>
    </dgm:pt>
    <dgm:pt modelId="{E5404DAE-7266-424E-9097-033BDE7D307D}" type="pres">
      <dgm:prSet presAssocID="{D9DE6550-DA85-48DF-990C-836F8A4ADFB1}" presName="hierChild2" presStyleCnt="0"/>
      <dgm:spPr/>
    </dgm:pt>
    <dgm:pt modelId="{A87D16A9-9EA5-4172-83C7-0A0349A1476D}" type="pres">
      <dgm:prSet presAssocID="{C6FC9639-2440-4411-985E-54E84F68C58B}" presName="hierRoot1" presStyleCnt="0"/>
      <dgm:spPr/>
    </dgm:pt>
    <dgm:pt modelId="{938BC80D-A1C5-4AFA-92A4-009D014C7546}" type="pres">
      <dgm:prSet presAssocID="{C6FC9639-2440-4411-985E-54E84F68C58B}" presName="composite" presStyleCnt="0"/>
      <dgm:spPr/>
    </dgm:pt>
    <dgm:pt modelId="{DC6D0D5A-3A03-4FE8-B478-5CCB7CE05B94}" type="pres">
      <dgm:prSet presAssocID="{C6FC9639-2440-4411-985E-54E84F68C58B}" presName="background" presStyleLbl="node0" presStyleIdx="3" presStyleCnt="4"/>
      <dgm:spPr/>
    </dgm:pt>
    <dgm:pt modelId="{84CC5872-4153-48DE-8A31-29E0C9EE5D41}" type="pres">
      <dgm:prSet presAssocID="{C6FC9639-2440-4411-985E-54E84F68C58B}" presName="text" presStyleLbl="fgAcc0" presStyleIdx="3" presStyleCnt="4">
        <dgm:presLayoutVars>
          <dgm:chPref val="3"/>
        </dgm:presLayoutVars>
      </dgm:prSet>
      <dgm:spPr/>
    </dgm:pt>
    <dgm:pt modelId="{013D0E35-856C-4418-AE68-506C69FB2407}" type="pres">
      <dgm:prSet presAssocID="{C6FC9639-2440-4411-985E-54E84F68C58B}" presName="hierChild2" presStyleCnt="0"/>
      <dgm:spPr/>
    </dgm:pt>
  </dgm:ptLst>
  <dgm:cxnLst>
    <dgm:cxn modelId="{1B6BBD08-1877-4228-AA57-E1608E24F1E2}" srcId="{9AC379DA-2148-4413-822A-69EA648E71DD}" destId="{35F6390E-ECE0-46D1-B037-89948ADBADAD}" srcOrd="0" destOrd="0" parTransId="{9946FFC7-5D5B-4E21-8743-B1764762B5BB}" sibTransId="{E39ED305-B1F5-4110-9161-1939001A6B0B}"/>
    <dgm:cxn modelId="{372C0E0D-02C1-4097-92A7-95261FABBDFF}" type="presOf" srcId="{35F6390E-ECE0-46D1-B037-89948ADBADAD}" destId="{063180AE-8630-4E23-B99C-F9AA0C054995}" srcOrd="0" destOrd="0" presId="urn:microsoft.com/office/officeart/2005/8/layout/hierarchy1"/>
    <dgm:cxn modelId="{406A3C13-8865-4ECA-AB08-AFC718068656}" type="presOf" srcId="{9AC379DA-2148-4413-822A-69EA648E71DD}" destId="{035D616E-5375-4CE1-9AF7-AD41FE4E585D}" srcOrd="0" destOrd="0" presId="urn:microsoft.com/office/officeart/2005/8/layout/hierarchy1"/>
    <dgm:cxn modelId="{34EF041B-4AC9-47E0-ACED-FE3A36A9BBD2}" type="presOf" srcId="{512B979B-5227-496F-8279-B17F828C8EED}" destId="{A5FECAD3-254B-4FF6-A8FB-BBE31F7558B6}" srcOrd="0" destOrd="0" presId="urn:microsoft.com/office/officeart/2005/8/layout/hierarchy1"/>
    <dgm:cxn modelId="{52C56937-AD85-4FC4-9C0F-82305DBE8A42}" srcId="{9AC379DA-2148-4413-822A-69EA648E71DD}" destId="{512B979B-5227-496F-8279-B17F828C8EED}" srcOrd="1" destOrd="0" parTransId="{9E3E43E8-CFD8-4EE1-9FE9-6565BE3D8A7C}" sibTransId="{48B4F034-45BA-4280-BD8A-8596F5DA019B}"/>
    <dgm:cxn modelId="{3B55853C-2058-4D39-92E8-B9E079AFAAB9}" srcId="{9AC379DA-2148-4413-822A-69EA648E71DD}" destId="{C6FC9639-2440-4411-985E-54E84F68C58B}" srcOrd="3" destOrd="0" parTransId="{A1BC0382-7E25-4A82-9040-2CAC365CF072}" sibTransId="{5861E006-4502-4BCF-A329-EF9A15CE5133}"/>
    <dgm:cxn modelId="{F29DED6F-6492-497A-87E2-C448786CA49D}" type="presOf" srcId="{D9DE6550-DA85-48DF-990C-836F8A4ADFB1}" destId="{3503D1B9-BC4B-4919-827B-8A67AABC5841}" srcOrd="0" destOrd="0" presId="urn:microsoft.com/office/officeart/2005/8/layout/hierarchy1"/>
    <dgm:cxn modelId="{865E3385-3305-4077-93DA-C562449EA5FE}" type="presOf" srcId="{C6FC9639-2440-4411-985E-54E84F68C58B}" destId="{84CC5872-4153-48DE-8A31-29E0C9EE5D41}" srcOrd="0" destOrd="0" presId="urn:microsoft.com/office/officeart/2005/8/layout/hierarchy1"/>
    <dgm:cxn modelId="{51694892-B8CA-492E-8123-2E8AF000D487}" srcId="{9AC379DA-2148-4413-822A-69EA648E71DD}" destId="{D9DE6550-DA85-48DF-990C-836F8A4ADFB1}" srcOrd="2" destOrd="0" parTransId="{878A5CFF-CE90-4AAD-BC48-B677019C143C}" sibTransId="{4477BA50-BD48-4003-9A12-C78E30995865}"/>
    <dgm:cxn modelId="{C7DEA5D9-C02F-4863-8F8D-57907816C82D}" type="presParOf" srcId="{035D616E-5375-4CE1-9AF7-AD41FE4E585D}" destId="{00619D3E-605D-4607-8A9C-D6D8FE75805D}" srcOrd="0" destOrd="0" presId="urn:microsoft.com/office/officeart/2005/8/layout/hierarchy1"/>
    <dgm:cxn modelId="{6F83DA6F-9CD9-47DF-A6D7-9876CEE384C8}" type="presParOf" srcId="{00619D3E-605D-4607-8A9C-D6D8FE75805D}" destId="{4A3DF4C0-5C82-4295-8A99-339C063A9031}" srcOrd="0" destOrd="0" presId="urn:microsoft.com/office/officeart/2005/8/layout/hierarchy1"/>
    <dgm:cxn modelId="{A5EEC77C-1216-403E-8E34-18D96FA49C5A}" type="presParOf" srcId="{4A3DF4C0-5C82-4295-8A99-339C063A9031}" destId="{D0462FBC-F683-4ACA-A442-D21F52263E06}" srcOrd="0" destOrd="0" presId="urn:microsoft.com/office/officeart/2005/8/layout/hierarchy1"/>
    <dgm:cxn modelId="{8118B794-B3D7-4A3F-B92D-B5F22103F35E}" type="presParOf" srcId="{4A3DF4C0-5C82-4295-8A99-339C063A9031}" destId="{063180AE-8630-4E23-B99C-F9AA0C054995}" srcOrd="1" destOrd="0" presId="urn:microsoft.com/office/officeart/2005/8/layout/hierarchy1"/>
    <dgm:cxn modelId="{2CDBE128-9A58-4EC1-BD9C-128D2839B07A}" type="presParOf" srcId="{00619D3E-605D-4607-8A9C-D6D8FE75805D}" destId="{9DA02A11-B16D-4717-BA0A-7FF281BBE8B1}" srcOrd="1" destOrd="0" presId="urn:microsoft.com/office/officeart/2005/8/layout/hierarchy1"/>
    <dgm:cxn modelId="{595B2F98-4B4B-463A-8C2D-10592B03B63E}" type="presParOf" srcId="{035D616E-5375-4CE1-9AF7-AD41FE4E585D}" destId="{9F5C033F-F81F-412B-B73F-8AFF80567270}" srcOrd="1" destOrd="0" presId="urn:microsoft.com/office/officeart/2005/8/layout/hierarchy1"/>
    <dgm:cxn modelId="{9BAAE311-00CB-44C1-BAE6-39852BB74660}" type="presParOf" srcId="{9F5C033F-F81F-412B-B73F-8AFF80567270}" destId="{C66B79F0-1C09-4CBB-BBD3-11D8AF273241}" srcOrd="0" destOrd="0" presId="urn:microsoft.com/office/officeart/2005/8/layout/hierarchy1"/>
    <dgm:cxn modelId="{473E8381-6FD5-4EC5-9E23-2FCA737BAD00}" type="presParOf" srcId="{C66B79F0-1C09-4CBB-BBD3-11D8AF273241}" destId="{E2B38145-2B1C-4440-BA14-EF635F8D5D9F}" srcOrd="0" destOrd="0" presId="urn:microsoft.com/office/officeart/2005/8/layout/hierarchy1"/>
    <dgm:cxn modelId="{885645FF-7AA8-40A0-8D4E-7A318C4FE374}" type="presParOf" srcId="{C66B79F0-1C09-4CBB-BBD3-11D8AF273241}" destId="{A5FECAD3-254B-4FF6-A8FB-BBE31F7558B6}" srcOrd="1" destOrd="0" presId="urn:microsoft.com/office/officeart/2005/8/layout/hierarchy1"/>
    <dgm:cxn modelId="{63639083-BD47-42C4-A57C-F2CBF4D4D6E1}" type="presParOf" srcId="{9F5C033F-F81F-412B-B73F-8AFF80567270}" destId="{61D89D38-8E5E-4579-AD80-8CC471B9FC68}" srcOrd="1" destOrd="0" presId="urn:microsoft.com/office/officeart/2005/8/layout/hierarchy1"/>
    <dgm:cxn modelId="{14527C9B-F8B5-416A-83F3-4097432F6B62}" type="presParOf" srcId="{035D616E-5375-4CE1-9AF7-AD41FE4E585D}" destId="{A82EA18E-738D-49B8-86A6-EAEC8C943E1D}" srcOrd="2" destOrd="0" presId="urn:microsoft.com/office/officeart/2005/8/layout/hierarchy1"/>
    <dgm:cxn modelId="{DFD27331-4665-43DC-873E-C15DA3C11032}" type="presParOf" srcId="{A82EA18E-738D-49B8-86A6-EAEC8C943E1D}" destId="{D1A22840-3065-4975-B6D5-B8977D92744F}" srcOrd="0" destOrd="0" presId="urn:microsoft.com/office/officeart/2005/8/layout/hierarchy1"/>
    <dgm:cxn modelId="{E3BFD261-6DC8-450E-A47C-65D4ACF77D55}" type="presParOf" srcId="{D1A22840-3065-4975-B6D5-B8977D92744F}" destId="{E466062E-F7E2-47BB-A36B-B3090127E205}" srcOrd="0" destOrd="0" presId="urn:microsoft.com/office/officeart/2005/8/layout/hierarchy1"/>
    <dgm:cxn modelId="{0960985C-6C5B-4B62-A07F-38F4CDBEA4C2}" type="presParOf" srcId="{D1A22840-3065-4975-B6D5-B8977D92744F}" destId="{3503D1B9-BC4B-4919-827B-8A67AABC5841}" srcOrd="1" destOrd="0" presId="urn:microsoft.com/office/officeart/2005/8/layout/hierarchy1"/>
    <dgm:cxn modelId="{92AAB83A-A59D-418D-8498-A3C0814AD680}" type="presParOf" srcId="{A82EA18E-738D-49B8-86A6-EAEC8C943E1D}" destId="{E5404DAE-7266-424E-9097-033BDE7D307D}" srcOrd="1" destOrd="0" presId="urn:microsoft.com/office/officeart/2005/8/layout/hierarchy1"/>
    <dgm:cxn modelId="{F0D340FE-6EEA-4E94-80D0-D288D0FE9113}" type="presParOf" srcId="{035D616E-5375-4CE1-9AF7-AD41FE4E585D}" destId="{A87D16A9-9EA5-4172-83C7-0A0349A1476D}" srcOrd="3" destOrd="0" presId="urn:microsoft.com/office/officeart/2005/8/layout/hierarchy1"/>
    <dgm:cxn modelId="{5CA33316-EB1C-403C-9CB6-BD5DB4CAD045}" type="presParOf" srcId="{A87D16A9-9EA5-4172-83C7-0A0349A1476D}" destId="{938BC80D-A1C5-4AFA-92A4-009D014C7546}" srcOrd="0" destOrd="0" presId="urn:microsoft.com/office/officeart/2005/8/layout/hierarchy1"/>
    <dgm:cxn modelId="{B7131FDA-F574-455B-A8F5-645791811FE0}" type="presParOf" srcId="{938BC80D-A1C5-4AFA-92A4-009D014C7546}" destId="{DC6D0D5A-3A03-4FE8-B478-5CCB7CE05B94}" srcOrd="0" destOrd="0" presId="urn:microsoft.com/office/officeart/2005/8/layout/hierarchy1"/>
    <dgm:cxn modelId="{BB62CDE3-CB24-47C9-BDA8-DDA4C6760E42}" type="presParOf" srcId="{938BC80D-A1C5-4AFA-92A4-009D014C7546}" destId="{84CC5872-4153-48DE-8A31-29E0C9EE5D41}" srcOrd="1" destOrd="0" presId="urn:microsoft.com/office/officeart/2005/8/layout/hierarchy1"/>
    <dgm:cxn modelId="{2B121F77-F78F-4DE3-B224-94965AE39DC7}" type="presParOf" srcId="{A87D16A9-9EA5-4172-83C7-0A0349A1476D}" destId="{013D0E35-856C-4418-AE68-506C69FB240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4368B05-59CC-4793-8A26-695E71654244}" type="doc">
      <dgm:prSet loTypeId="urn:microsoft.com/office/officeart/2005/8/layout/arrow2" loCatId="process" qsTypeId="urn:microsoft.com/office/officeart/2005/8/quickstyle/simple1" qsCatId="simple" csTypeId="urn:microsoft.com/office/officeart/2005/8/colors/accent1_2" csCatId="accent1" phldr="1"/>
      <dgm:spPr/>
    </dgm:pt>
    <dgm:pt modelId="{2CED6615-6B6F-4292-910D-430C25241771}">
      <dgm:prSet phldrT="[Text]" custT="1"/>
      <dgm:spPr/>
      <dgm:t>
        <a:bodyPr/>
        <a:lstStyle/>
        <a:p>
          <a:r>
            <a:rPr lang="en-US" sz="2400" b="1"/>
            <a:t>Subclinical anxiety</a:t>
          </a:r>
        </a:p>
      </dgm:t>
    </dgm:pt>
    <dgm:pt modelId="{A0310AAA-4F54-4D9B-84B3-5CC5FC46737C}" type="parTrans" cxnId="{1EEA4D3F-5905-407E-BCB0-603A43C9A22C}">
      <dgm:prSet/>
      <dgm:spPr/>
      <dgm:t>
        <a:bodyPr/>
        <a:lstStyle/>
        <a:p>
          <a:endParaRPr lang="en-US" sz="2400" b="1"/>
        </a:p>
      </dgm:t>
    </dgm:pt>
    <dgm:pt modelId="{6DE4D899-CF02-429F-B1BB-824DBECC3C66}" type="sibTrans" cxnId="{1EEA4D3F-5905-407E-BCB0-603A43C9A22C}">
      <dgm:prSet/>
      <dgm:spPr/>
      <dgm:t>
        <a:bodyPr/>
        <a:lstStyle/>
        <a:p>
          <a:endParaRPr lang="en-US" sz="2400" b="1"/>
        </a:p>
      </dgm:t>
    </dgm:pt>
    <dgm:pt modelId="{36C280AE-88EE-491D-987D-970796DC5E50}">
      <dgm:prSet phldrT="[Text]" custT="1"/>
      <dgm:spPr/>
      <dgm:t>
        <a:bodyPr/>
        <a:lstStyle/>
        <a:p>
          <a:r>
            <a:rPr lang="en-US" sz="2400" b="1"/>
            <a:t>Moderate clinical anxiety (therapy +/- meds)</a:t>
          </a:r>
        </a:p>
      </dgm:t>
    </dgm:pt>
    <dgm:pt modelId="{1D480527-7354-4899-B560-6D6C4AA5F60F}" type="parTrans" cxnId="{8DF6EBF7-B616-4606-BBDB-CA5EC115FAB7}">
      <dgm:prSet/>
      <dgm:spPr/>
      <dgm:t>
        <a:bodyPr/>
        <a:lstStyle/>
        <a:p>
          <a:endParaRPr lang="en-US" sz="2400" b="1"/>
        </a:p>
      </dgm:t>
    </dgm:pt>
    <dgm:pt modelId="{D4CC76CB-105E-41D8-9F53-7BB2EF72A02C}" type="sibTrans" cxnId="{8DF6EBF7-B616-4606-BBDB-CA5EC115FAB7}">
      <dgm:prSet/>
      <dgm:spPr/>
      <dgm:t>
        <a:bodyPr/>
        <a:lstStyle/>
        <a:p>
          <a:endParaRPr lang="en-US" sz="2400" b="1"/>
        </a:p>
      </dgm:t>
    </dgm:pt>
    <dgm:pt modelId="{1DCA6AF4-3C70-492A-A14E-8C5E9A1371BC}">
      <dgm:prSet phldrT="[Text]" custT="1"/>
      <dgm:spPr/>
      <dgm:t>
        <a:bodyPr/>
        <a:lstStyle/>
        <a:p>
          <a:r>
            <a:rPr lang="en-US" sz="2400" b="1"/>
            <a:t>Severe clinical anxiety (therapy + meds)</a:t>
          </a:r>
        </a:p>
      </dgm:t>
    </dgm:pt>
    <dgm:pt modelId="{5D072C74-F9E0-4FA1-8F93-14ABF76DEFA6}" type="parTrans" cxnId="{AA7B52C2-D153-409F-A5A5-3C31DB924726}">
      <dgm:prSet/>
      <dgm:spPr/>
      <dgm:t>
        <a:bodyPr/>
        <a:lstStyle/>
        <a:p>
          <a:endParaRPr lang="en-US" sz="2400" b="1"/>
        </a:p>
      </dgm:t>
    </dgm:pt>
    <dgm:pt modelId="{1504513C-2A0D-4899-8392-96C8A3DDBC07}" type="sibTrans" cxnId="{AA7B52C2-D153-409F-A5A5-3C31DB924726}">
      <dgm:prSet/>
      <dgm:spPr/>
      <dgm:t>
        <a:bodyPr/>
        <a:lstStyle/>
        <a:p>
          <a:endParaRPr lang="en-US" sz="2400" b="1"/>
        </a:p>
      </dgm:t>
    </dgm:pt>
    <dgm:pt modelId="{C032CF1A-4EE9-4F5F-B046-F0FF62E7402D}">
      <dgm:prSet phldrT="[Text]" custT="1"/>
      <dgm:spPr/>
      <dgm:t>
        <a:bodyPr/>
        <a:lstStyle/>
        <a:p>
          <a:r>
            <a:rPr lang="en-US" sz="2400" b="1"/>
            <a:t>Mild clinical anxiety (therapy)</a:t>
          </a:r>
        </a:p>
      </dgm:t>
    </dgm:pt>
    <dgm:pt modelId="{1DCF08A4-86FC-4508-8E37-B5E6B4F2F114}" type="parTrans" cxnId="{BBFB8192-402D-41A0-B0EE-3AFF8F12268F}">
      <dgm:prSet/>
      <dgm:spPr/>
      <dgm:t>
        <a:bodyPr/>
        <a:lstStyle/>
        <a:p>
          <a:endParaRPr lang="en-US" sz="2400" b="1"/>
        </a:p>
      </dgm:t>
    </dgm:pt>
    <dgm:pt modelId="{350D4639-532B-4F97-ACD5-A91E253C2A35}" type="sibTrans" cxnId="{BBFB8192-402D-41A0-B0EE-3AFF8F12268F}">
      <dgm:prSet/>
      <dgm:spPr/>
      <dgm:t>
        <a:bodyPr/>
        <a:lstStyle/>
        <a:p>
          <a:endParaRPr lang="en-US" sz="2400" b="1"/>
        </a:p>
      </dgm:t>
    </dgm:pt>
    <dgm:pt modelId="{6E801397-3730-470E-ACCC-99662294285F}" type="pres">
      <dgm:prSet presAssocID="{54368B05-59CC-4793-8A26-695E71654244}" presName="arrowDiagram" presStyleCnt="0">
        <dgm:presLayoutVars>
          <dgm:chMax val="5"/>
          <dgm:dir/>
          <dgm:resizeHandles val="exact"/>
        </dgm:presLayoutVars>
      </dgm:prSet>
      <dgm:spPr/>
    </dgm:pt>
    <dgm:pt modelId="{A577D105-1C6A-4245-8105-6AFDE01FBF64}" type="pres">
      <dgm:prSet presAssocID="{54368B05-59CC-4793-8A26-695E71654244}" presName="arrow" presStyleLbl="bgShp" presStyleIdx="0" presStyleCnt="1"/>
      <dgm:spPr/>
    </dgm:pt>
    <dgm:pt modelId="{730681B1-DAE7-467D-A178-F814178CD65A}" type="pres">
      <dgm:prSet presAssocID="{54368B05-59CC-4793-8A26-695E71654244}" presName="arrowDiagram4" presStyleCnt="0"/>
      <dgm:spPr/>
    </dgm:pt>
    <dgm:pt modelId="{B3AF01FA-FD3A-4C14-B439-E97E53BA3F55}" type="pres">
      <dgm:prSet presAssocID="{2CED6615-6B6F-4292-910D-430C25241771}" presName="bullet4a" presStyleLbl="node1" presStyleIdx="0" presStyleCnt="4"/>
      <dgm:spPr/>
    </dgm:pt>
    <dgm:pt modelId="{3691020E-0382-46CC-97EE-23E251C822EB}" type="pres">
      <dgm:prSet presAssocID="{2CED6615-6B6F-4292-910D-430C25241771}" presName="textBox4a" presStyleLbl="revTx" presStyleIdx="0" presStyleCnt="4" custScaleX="123771" custScaleY="87360" custLinFactNeighborX="-18232" custLinFactNeighborY="2783">
        <dgm:presLayoutVars>
          <dgm:bulletEnabled val="1"/>
        </dgm:presLayoutVars>
      </dgm:prSet>
      <dgm:spPr/>
    </dgm:pt>
    <dgm:pt modelId="{C7899D0D-BD11-4DCB-963C-34CB51AB0FE5}" type="pres">
      <dgm:prSet presAssocID="{C032CF1A-4EE9-4F5F-B046-F0FF62E7402D}" presName="bullet4b" presStyleLbl="node1" presStyleIdx="1" presStyleCnt="4"/>
      <dgm:spPr/>
    </dgm:pt>
    <dgm:pt modelId="{BC9355C1-4EDC-48E9-B9EB-21A3718D9D03}" type="pres">
      <dgm:prSet presAssocID="{C032CF1A-4EE9-4F5F-B046-F0FF62E7402D}" presName="textBox4b" presStyleLbl="revTx" presStyleIdx="1" presStyleCnt="4">
        <dgm:presLayoutVars>
          <dgm:bulletEnabled val="1"/>
        </dgm:presLayoutVars>
      </dgm:prSet>
      <dgm:spPr/>
    </dgm:pt>
    <dgm:pt modelId="{B6984D43-7510-4CAF-81D0-7EDD6407C296}" type="pres">
      <dgm:prSet presAssocID="{36C280AE-88EE-491D-987D-970796DC5E50}" presName="bullet4c" presStyleLbl="node1" presStyleIdx="2" presStyleCnt="4"/>
      <dgm:spPr/>
    </dgm:pt>
    <dgm:pt modelId="{3BD9CAD6-0B1C-4CC9-A5F2-7984409D79F8}" type="pres">
      <dgm:prSet presAssocID="{36C280AE-88EE-491D-987D-970796DC5E50}" presName="textBox4c" presStyleLbl="revTx" presStyleIdx="2" presStyleCnt="4">
        <dgm:presLayoutVars>
          <dgm:bulletEnabled val="1"/>
        </dgm:presLayoutVars>
      </dgm:prSet>
      <dgm:spPr/>
    </dgm:pt>
    <dgm:pt modelId="{A2FB153F-7741-4C9F-879E-BA448889F860}" type="pres">
      <dgm:prSet presAssocID="{1DCA6AF4-3C70-492A-A14E-8C5E9A1371BC}" presName="bullet4d" presStyleLbl="node1" presStyleIdx="3" presStyleCnt="4"/>
      <dgm:spPr/>
    </dgm:pt>
    <dgm:pt modelId="{92446FD7-3808-4BD3-855A-77E466663A23}" type="pres">
      <dgm:prSet presAssocID="{1DCA6AF4-3C70-492A-A14E-8C5E9A1371BC}" presName="textBox4d" presStyleLbl="revTx" presStyleIdx="3" presStyleCnt="4">
        <dgm:presLayoutVars>
          <dgm:bulletEnabled val="1"/>
        </dgm:presLayoutVars>
      </dgm:prSet>
      <dgm:spPr/>
    </dgm:pt>
  </dgm:ptLst>
  <dgm:cxnLst>
    <dgm:cxn modelId="{6F331F16-540A-4B89-8370-2A2551B62080}" type="presOf" srcId="{1DCA6AF4-3C70-492A-A14E-8C5E9A1371BC}" destId="{92446FD7-3808-4BD3-855A-77E466663A23}" srcOrd="0" destOrd="0" presId="urn:microsoft.com/office/officeart/2005/8/layout/arrow2"/>
    <dgm:cxn modelId="{683EEC27-0934-4A90-B195-AC92CC3CAE41}" type="presOf" srcId="{36C280AE-88EE-491D-987D-970796DC5E50}" destId="{3BD9CAD6-0B1C-4CC9-A5F2-7984409D79F8}" srcOrd="0" destOrd="0" presId="urn:microsoft.com/office/officeart/2005/8/layout/arrow2"/>
    <dgm:cxn modelId="{1EEA4D3F-5905-407E-BCB0-603A43C9A22C}" srcId="{54368B05-59CC-4793-8A26-695E71654244}" destId="{2CED6615-6B6F-4292-910D-430C25241771}" srcOrd="0" destOrd="0" parTransId="{A0310AAA-4F54-4D9B-84B3-5CC5FC46737C}" sibTransId="{6DE4D899-CF02-429F-B1BB-824DBECC3C66}"/>
    <dgm:cxn modelId="{29B35A7E-EBE8-467D-A68A-3CF4AE574C6C}" type="presOf" srcId="{2CED6615-6B6F-4292-910D-430C25241771}" destId="{3691020E-0382-46CC-97EE-23E251C822EB}" srcOrd="0" destOrd="0" presId="urn:microsoft.com/office/officeart/2005/8/layout/arrow2"/>
    <dgm:cxn modelId="{BBFB8192-402D-41A0-B0EE-3AFF8F12268F}" srcId="{54368B05-59CC-4793-8A26-695E71654244}" destId="{C032CF1A-4EE9-4F5F-B046-F0FF62E7402D}" srcOrd="1" destOrd="0" parTransId="{1DCF08A4-86FC-4508-8E37-B5E6B4F2F114}" sibTransId="{350D4639-532B-4F97-ACD5-A91E253C2A35}"/>
    <dgm:cxn modelId="{87E9DEA1-B601-4CCD-9B64-FEE5DBB8E9B8}" type="presOf" srcId="{C032CF1A-4EE9-4F5F-B046-F0FF62E7402D}" destId="{BC9355C1-4EDC-48E9-B9EB-21A3718D9D03}" srcOrd="0" destOrd="0" presId="urn:microsoft.com/office/officeart/2005/8/layout/arrow2"/>
    <dgm:cxn modelId="{5DDA09C2-8E52-4E58-9916-DD60E2C6E259}" type="presOf" srcId="{54368B05-59CC-4793-8A26-695E71654244}" destId="{6E801397-3730-470E-ACCC-99662294285F}" srcOrd="0" destOrd="0" presId="urn:microsoft.com/office/officeart/2005/8/layout/arrow2"/>
    <dgm:cxn modelId="{AA7B52C2-D153-409F-A5A5-3C31DB924726}" srcId="{54368B05-59CC-4793-8A26-695E71654244}" destId="{1DCA6AF4-3C70-492A-A14E-8C5E9A1371BC}" srcOrd="3" destOrd="0" parTransId="{5D072C74-F9E0-4FA1-8F93-14ABF76DEFA6}" sibTransId="{1504513C-2A0D-4899-8392-96C8A3DDBC07}"/>
    <dgm:cxn modelId="{8DF6EBF7-B616-4606-BBDB-CA5EC115FAB7}" srcId="{54368B05-59CC-4793-8A26-695E71654244}" destId="{36C280AE-88EE-491D-987D-970796DC5E50}" srcOrd="2" destOrd="0" parTransId="{1D480527-7354-4899-B560-6D6C4AA5F60F}" sibTransId="{D4CC76CB-105E-41D8-9F53-7BB2EF72A02C}"/>
    <dgm:cxn modelId="{A454CBF7-A9AC-4BAA-91D2-A182FAB3A84B}" type="presParOf" srcId="{6E801397-3730-470E-ACCC-99662294285F}" destId="{A577D105-1C6A-4245-8105-6AFDE01FBF64}" srcOrd="0" destOrd="0" presId="urn:microsoft.com/office/officeart/2005/8/layout/arrow2"/>
    <dgm:cxn modelId="{18D6E719-CE3A-4C6E-A1EC-3D3334B5713E}" type="presParOf" srcId="{6E801397-3730-470E-ACCC-99662294285F}" destId="{730681B1-DAE7-467D-A178-F814178CD65A}" srcOrd="1" destOrd="0" presId="urn:microsoft.com/office/officeart/2005/8/layout/arrow2"/>
    <dgm:cxn modelId="{8C3E3858-D985-4722-8C0C-9B1F992192D6}" type="presParOf" srcId="{730681B1-DAE7-467D-A178-F814178CD65A}" destId="{B3AF01FA-FD3A-4C14-B439-E97E53BA3F55}" srcOrd="0" destOrd="0" presId="urn:microsoft.com/office/officeart/2005/8/layout/arrow2"/>
    <dgm:cxn modelId="{462AAEC1-FA36-45CA-B437-13125A3EF31D}" type="presParOf" srcId="{730681B1-DAE7-467D-A178-F814178CD65A}" destId="{3691020E-0382-46CC-97EE-23E251C822EB}" srcOrd="1" destOrd="0" presId="urn:microsoft.com/office/officeart/2005/8/layout/arrow2"/>
    <dgm:cxn modelId="{4A960E16-F804-47B9-8532-A3541898F8BB}" type="presParOf" srcId="{730681B1-DAE7-467D-A178-F814178CD65A}" destId="{C7899D0D-BD11-4DCB-963C-34CB51AB0FE5}" srcOrd="2" destOrd="0" presId="urn:microsoft.com/office/officeart/2005/8/layout/arrow2"/>
    <dgm:cxn modelId="{48093F28-FFA2-46C2-AFCF-962A6554E632}" type="presParOf" srcId="{730681B1-DAE7-467D-A178-F814178CD65A}" destId="{BC9355C1-4EDC-48E9-B9EB-21A3718D9D03}" srcOrd="3" destOrd="0" presId="urn:microsoft.com/office/officeart/2005/8/layout/arrow2"/>
    <dgm:cxn modelId="{10791591-DB52-4873-9F5E-1B939F3B90F6}" type="presParOf" srcId="{730681B1-DAE7-467D-A178-F814178CD65A}" destId="{B6984D43-7510-4CAF-81D0-7EDD6407C296}" srcOrd="4" destOrd="0" presId="urn:microsoft.com/office/officeart/2005/8/layout/arrow2"/>
    <dgm:cxn modelId="{FD4ABABE-9641-49F5-ABF4-C4934ACEF5C1}" type="presParOf" srcId="{730681B1-DAE7-467D-A178-F814178CD65A}" destId="{3BD9CAD6-0B1C-4CC9-A5F2-7984409D79F8}" srcOrd="5" destOrd="0" presId="urn:microsoft.com/office/officeart/2005/8/layout/arrow2"/>
    <dgm:cxn modelId="{178AF068-97D4-4BC4-872E-30A7AFA77BC2}" type="presParOf" srcId="{730681B1-DAE7-467D-A178-F814178CD65A}" destId="{A2FB153F-7741-4C9F-879E-BA448889F860}" srcOrd="6" destOrd="0" presId="urn:microsoft.com/office/officeart/2005/8/layout/arrow2"/>
    <dgm:cxn modelId="{96E55D4D-9769-4C2F-A917-B9B7FFD5008D}" type="presParOf" srcId="{730681B1-DAE7-467D-A178-F814178CD65A}" destId="{92446FD7-3808-4BD3-855A-77E466663A23}"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368B05-59CC-4793-8A26-695E71654244}" type="doc">
      <dgm:prSet loTypeId="urn:microsoft.com/office/officeart/2005/8/layout/arrow2" loCatId="process" qsTypeId="urn:microsoft.com/office/officeart/2005/8/quickstyle/simple1" qsCatId="simple" csTypeId="urn:microsoft.com/office/officeart/2005/8/colors/accent1_2" csCatId="accent1" phldr="1"/>
      <dgm:spPr/>
    </dgm:pt>
    <dgm:pt modelId="{2CED6615-6B6F-4292-910D-430C25241771}">
      <dgm:prSet phldrT="[Text]" custT="1"/>
      <dgm:spPr/>
      <dgm:t>
        <a:bodyPr/>
        <a:lstStyle/>
        <a:p>
          <a:r>
            <a:rPr lang="en-US" sz="2400" b="1"/>
            <a:t>Subclinical anxiety</a:t>
          </a:r>
        </a:p>
      </dgm:t>
    </dgm:pt>
    <dgm:pt modelId="{A0310AAA-4F54-4D9B-84B3-5CC5FC46737C}" type="parTrans" cxnId="{1EEA4D3F-5905-407E-BCB0-603A43C9A22C}">
      <dgm:prSet/>
      <dgm:spPr/>
      <dgm:t>
        <a:bodyPr/>
        <a:lstStyle/>
        <a:p>
          <a:endParaRPr lang="en-US" sz="2400" b="1"/>
        </a:p>
      </dgm:t>
    </dgm:pt>
    <dgm:pt modelId="{6DE4D899-CF02-429F-B1BB-824DBECC3C66}" type="sibTrans" cxnId="{1EEA4D3F-5905-407E-BCB0-603A43C9A22C}">
      <dgm:prSet/>
      <dgm:spPr/>
      <dgm:t>
        <a:bodyPr/>
        <a:lstStyle/>
        <a:p>
          <a:endParaRPr lang="en-US" sz="2400" b="1"/>
        </a:p>
      </dgm:t>
    </dgm:pt>
    <dgm:pt modelId="{36C280AE-88EE-491D-987D-970796DC5E50}">
      <dgm:prSet phldrT="[Text]" custT="1"/>
      <dgm:spPr/>
      <dgm:t>
        <a:bodyPr/>
        <a:lstStyle/>
        <a:p>
          <a:r>
            <a:rPr lang="en-US" sz="2400" b="1"/>
            <a:t>Moderate clinical anxiety (therapy +/- meds)</a:t>
          </a:r>
        </a:p>
      </dgm:t>
    </dgm:pt>
    <dgm:pt modelId="{1D480527-7354-4899-B560-6D6C4AA5F60F}" type="parTrans" cxnId="{8DF6EBF7-B616-4606-BBDB-CA5EC115FAB7}">
      <dgm:prSet/>
      <dgm:spPr/>
      <dgm:t>
        <a:bodyPr/>
        <a:lstStyle/>
        <a:p>
          <a:endParaRPr lang="en-US" sz="2400" b="1"/>
        </a:p>
      </dgm:t>
    </dgm:pt>
    <dgm:pt modelId="{D4CC76CB-105E-41D8-9F53-7BB2EF72A02C}" type="sibTrans" cxnId="{8DF6EBF7-B616-4606-BBDB-CA5EC115FAB7}">
      <dgm:prSet/>
      <dgm:spPr/>
      <dgm:t>
        <a:bodyPr/>
        <a:lstStyle/>
        <a:p>
          <a:endParaRPr lang="en-US" sz="2400" b="1"/>
        </a:p>
      </dgm:t>
    </dgm:pt>
    <dgm:pt modelId="{1DCA6AF4-3C70-492A-A14E-8C5E9A1371BC}">
      <dgm:prSet phldrT="[Text]" custT="1"/>
      <dgm:spPr/>
      <dgm:t>
        <a:bodyPr/>
        <a:lstStyle/>
        <a:p>
          <a:r>
            <a:rPr lang="en-US" sz="2400" b="1"/>
            <a:t>Severe clinical anxiety (therapy + meds)</a:t>
          </a:r>
        </a:p>
      </dgm:t>
    </dgm:pt>
    <dgm:pt modelId="{5D072C74-F9E0-4FA1-8F93-14ABF76DEFA6}" type="parTrans" cxnId="{AA7B52C2-D153-409F-A5A5-3C31DB924726}">
      <dgm:prSet/>
      <dgm:spPr/>
      <dgm:t>
        <a:bodyPr/>
        <a:lstStyle/>
        <a:p>
          <a:endParaRPr lang="en-US" sz="2400" b="1"/>
        </a:p>
      </dgm:t>
    </dgm:pt>
    <dgm:pt modelId="{1504513C-2A0D-4899-8392-96C8A3DDBC07}" type="sibTrans" cxnId="{AA7B52C2-D153-409F-A5A5-3C31DB924726}">
      <dgm:prSet/>
      <dgm:spPr/>
      <dgm:t>
        <a:bodyPr/>
        <a:lstStyle/>
        <a:p>
          <a:endParaRPr lang="en-US" sz="2400" b="1"/>
        </a:p>
      </dgm:t>
    </dgm:pt>
    <dgm:pt modelId="{C032CF1A-4EE9-4F5F-B046-F0FF62E7402D}">
      <dgm:prSet phldrT="[Text]" custT="1"/>
      <dgm:spPr/>
      <dgm:t>
        <a:bodyPr/>
        <a:lstStyle/>
        <a:p>
          <a:r>
            <a:rPr lang="en-US" sz="2400" b="1"/>
            <a:t>Mild clinical anxiety (therapy)</a:t>
          </a:r>
        </a:p>
      </dgm:t>
    </dgm:pt>
    <dgm:pt modelId="{1DCF08A4-86FC-4508-8E37-B5E6B4F2F114}" type="parTrans" cxnId="{BBFB8192-402D-41A0-B0EE-3AFF8F12268F}">
      <dgm:prSet/>
      <dgm:spPr/>
      <dgm:t>
        <a:bodyPr/>
        <a:lstStyle/>
        <a:p>
          <a:endParaRPr lang="en-US" sz="2400" b="1"/>
        </a:p>
      </dgm:t>
    </dgm:pt>
    <dgm:pt modelId="{350D4639-532B-4F97-ACD5-A91E253C2A35}" type="sibTrans" cxnId="{BBFB8192-402D-41A0-B0EE-3AFF8F12268F}">
      <dgm:prSet/>
      <dgm:spPr/>
      <dgm:t>
        <a:bodyPr/>
        <a:lstStyle/>
        <a:p>
          <a:endParaRPr lang="en-US" sz="2400" b="1"/>
        </a:p>
      </dgm:t>
    </dgm:pt>
    <dgm:pt modelId="{6E801397-3730-470E-ACCC-99662294285F}" type="pres">
      <dgm:prSet presAssocID="{54368B05-59CC-4793-8A26-695E71654244}" presName="arrowDiagram" presStyleCnt="0">
        <dgm:presLayoutVars>
          <dgm:chMax val="5"/>
          <dgm:dir/>
          <dgm:resizeHandles val="exact"/>
        </dgm:presLayoutVars>
      </dgm:prSet>
      <dgm:spPr/>
    </dgm:pt>
    <dgm:pt modelId="{A577D105-1C6A-4245-8105-6AFDE01FBF64}" type="pres">
      <dgm:prSet presAssocID="{54368B05-59CC-4793-8A26-695E71654244}" presName="arrow" presStyleLbl="bgShp" presStyleIdx="0" presStyleCnt="1"/>
      <dgm:spPr/>
    </dgm:pt>
    <dgm:pt modelId="{730681B1-DAE7-467D-A178-F814178CD65A}" type="pres">
      <dgm:prSet presAssocID="{54368B05-59CC-4793-8A26-695E71654244}" presName="arrowDiagram4" presStyleCnt="0"/>
      <dgm:spPr/>
    </dgm:pt>
    <dgm:pt modelId="{B3AF01FA-FD3A-4C14-B439-E97E53BA3F55}" type="pres">
      <dgm:prSet presAssocID="{2CED6615-6B6F-4292-910D-430C25241771}" presName="bullet4a" presStyleLbl="node1" presStyleIdx="0" presStyleCnt="4"/>
      <dgm:spPr/>
    </dgm:pt>
    <dgm:pt modelId="{3691020E-0382-46CC-97EE-23E251C822EB}" type="pres">
      <dgm:prSet presAssocID="{2CED6615-6B6F-4292-910D-430C25241771}" presName="textBox4a" presStyleLbl="revTx" presStyleIdx="0" presStyleCnt="4" custScaleX="123771" custScaleY="87360" custLinFactNeighborX="-18232" custLinFactNeighborY="2783">
        <dgm:presLayoutVars>
          <dgm:bulletEnabled val="1"/>
        </dgm:presLayoutVars>
      </dgm:prSet>
      <dgm:spPr/>
    </dgm:pt>
    <dgm:pt modelId="{C7899D0D-BD11-4DCB-963C-34CB51AB0FE5}" type="pres">
      <dgm:prSet presAssocID="{C032CF1A-4EE9-4F5F-B046-F0FF62E7402D}" presName="bullet4b" presStyleLbl="node1" presStyleIdx="1" presStyleCnt="4"/>
      <dgm:spPr/>
    </dgm:pt>
    <dgm:pt modelId="{BC9355C1-4EDC-48E9-B9EB-21A3718D9D03}" type="pres">
      <dgm:prSet presAssocID="{C032CF1A-4EE9-4F5F-B046-F0FF62E7402D}" presName="textBox4b" presStyleLbl="revTx" presStyleIdx="1" presStyleCnt="4">
        <dgm:presLayoutVars>
          <dgm:bulletEnabled val="1"/>
        </dgm:presLayoutVars>
      </dgm:prSet>
      <dgm:spPr/>
    </dgm:pt>
    <dgm:pt modelId="{B6984D43-7510-4CAF-81D0-7EDD6407C296}" type="pres">
      <dgm:prSet presAssocID="{36C280AE-88EE-491D-987D-970796DC5E50}" presName="bullet4c" presStyleLbl="node1" presStyleIdx="2" presStyleCnt="4"/>
      <dgm:spPr/>
    </dgm:pt>
    <dgm:pt modelId="{3BD9CAD6-0B1C-4CC9-A5F2-7984409D79F8}" type="pres">
      <dgm:prSet presAssocID="{36C280AE-88EE-491D-987D-970796DC5E50}" presName="textBox4c" presStyleLbl="revTx" presStyleIdx="2" presStyleCnt="4">
        <dgm:presLayoutVars>
          <dgm:bulletEnabled val="1"/>
        </dgm:presLayoutVars>
      </dgm:prSet>
      <dgm:spPr/>
    </dgm:pt>
    <dgm:pt modelId="{A2FB153F-7741-4C9F-879E-BA448889F860}" type="pres">
      <dgm:prSet presAssocID="{1DCA6AF4-3C70-492A-A14E-8C5E9A1371BC}" presName="bullet4d" presStyleLbl="node1" presStyleIdx="3" presStyleCnt="4"/>
      <dgm:spPr/>
    </dgm:pt>
    <dgm:pt modelId="{92446FD7-3808-4BD3-855A-77E466663A23}" type="pres">
      <dgm:prSet presAssocID="{1DCA6AF4-3C70-492A-A14E-8C5E9A1371BC}" presName="textBox4d" presStyleLbl="revTx" presStyleIdx="3" presStyleCnt="4">
        <dgm:presLayoutVars>
          <dgm:bulletEnabled val="1"/>
        </dgm:presLayoutVars>
      </dgm:prSet>
      <dgm:spPr/>
    </dgm:pt>
  </dgm:ptLst>
  <dgm:cxnLst>
    <dgm:cxn modelId="{6F331F16-540A-4B89-8370-2A2551B62080}" type="presOf" srcId="{1DCA6AF4-3C70-492A-A14E-8C5E9A1371BC}" destId="{92446FD7-3808-4BD3-855A-77E466663A23}" srcOrd="0" destOrd="0" presId="urn:microsoft.com/office/officeart/2005/8/layout/arrow2"/>
    <dgm:cxn modelId="{683EEC27-0934-4A90-B195-AC92CC3CAE41}" type="presOf" srcId="{36C280AE-88EE-491D-987D-970796DC5E50}" destId="{3BD9CAD6-0B1C-4CC9-A5F2-7984409D79F8}" srcOrd="0" destOrd="0" presId="urn:microsoft.com/office/officeart/2005/8/layout/arrow2"/>
    <dgm:cxn modelId="{1EEA4D3F-5905-407E-BCB0-603A43C9A22C}" srcId="{54368B05-59CC-4793-8A26-695E71654244}" destId="{2CED6615-6B6F-4292-910D-430C25241771}" srcOrd="0" destOrd="0" parTransId="{A0310AAA-4F54-4D9B-84B3-5CC5FC46737C}" sibTransId="{6DE4D899-CF02-429F-B1BB-824DBECC3C66}"/>
    <dgm:cxn modelId="{29B35A7E-EBE8-467D-A68A-3CF4AE574C6C}" type="presOf" srcId="{2CED6615-6B6F-4292-910D-430C25241771}" destId="{3691020E-0382-46CC-97EE-23E251C822EB}" srcOrd="0" destOrd="0" presId="urn:microsoft.com/office/officeart/2005/8/layout/arrow2"/>
    <dgm:cxn modelId="{BBFB8192-402D-41A0-B0EE-3AFF8F12268F}" srcId="{54368B05-59CC-4793-8A26-695E71654244}" destId="{C032CF1A-4EE9-4F5F-B046-F0FF62E7402D}" srcOrd="1" destOrd="0" parTransId="{1DCF08A4-86FC-4508-8E37-B5E6B4F2F114}" sibTransId="{350D4639-532B-4F97-ACD5-A91E253C2A35}"/>
    <dgm:cxn modelId="{87E9DEA1-B601-4CCD-9B64-FEE5DBB8E9B8}" type="presOf" srcId="{C032CF1A-4EE9-4F5F-B046-F0FF62E7402D}" destId="{BC9355C1-4EDC-48E9-B9EB-21A3718D9D03}" srcOrd="0" destOrd="0" presId="urn:microsoft.com/office/officeart/2005/8/layout/arrow2"/>
    <dgm:cxn modelId="{5DDA09C2-8E52-4E58-9916-DD60E2C6E259}" type="presOf" srcId="{54368B05-59CC-4793-8A26-695E71654244}" destId="{6E801397-3730-470E-ACCC-99662294285F}" srcOrd="0" destOrd="0" presId="urn:microsoft.com/office/officeart/2005/8/layout/arrow2"/>
    <dgm:cxn modelId="{AA7B52C2-D153-409F-A5A5-3C31DB924726}" srcId="{54368B05-59CC-4793-8A26-695E71654244}" destId="{1DCA6AF4-3C70-492A-A14E-8C5E9A1371BC}" srcOrd="3" destOrd="0" parTransId="{5D072C74-F9E0-4FA1-8F93-14ABF76DEFA6}" sibTransId="{1504513C-2A0D-4899-8392-96C8A3DDBC07}"/>
    <dgm:cxn modelId="{8DF6EBF7-B616-4606-BBDB-CA5EC115FAB7}" srcId="{54368B05-59CC-4793-8A26-695E71654244}" destId="{36C280AE-88EE-491D-987D-970796DC5E50}" srcOrd="2" destOrd="0" parTransId="{1D480527-7354-4899-B560-6D6C4AA5F60F}" sibTransId="{D4CC76CB-105E-41D8-9F53-7BB2EF72A02C}"/>
    <dgm:cxn modelId="{A454CBF7-A9AC-4BAA-91D2-A182FAB3A84B}" type="presParOf" srcId="{6E801397-3730-470E-ACCC-99662294285F}" destId="{A577D105-1C6A-4245-8105-6AFDE01FBF64}" srcOrd="0" destOrd="0" presId="urn:microsoft.com/office/officeart/2005/8/layout/arrow2"/>
    <dgm:cxn modelId="{18D6E719-CE3A-4C6E-A1EC-3D3334B5713E}" type="presParOf" srcId="{6E801397-3730-470E-ACCC-99662294285F}" destId="{730681B1-DAE7-467D-A178-F814178CD65A}" srcOrd="1" destOrd="0" presId="urn:microsoft.com/office/officeart/2005/8/layout/arrow2"/>
    <dgm:cxn modelId="{8C3E3858-D985-4722-8C0C-9B1F992192D6}" type="presParOf" srcId="{730681B1-DAE7-467D-A178-F814178CD65A}" destId="{B3AF01FA-FD3A-4C14-B439-E97E53BA3F55}" srcOrd="0" destOrd="0" presId="urn:microsoft.com/office/officeart/2005/8/layout/arrow2"/>
    <dgm:cxn modelId="{462AAEC1-FA36-45CA-B437-13125A3EF31D}" type="presParOf" srcId="{730681B1-DAE7-467D-A178-F814178CD65A}" destId="{3691020E-0382-46CC-97EE-23E251C822EB}" srcOrd="1" destOrd="0" presId="urn:microsoft.com/office/officeart/2005/8/layout/arrow2"/>
    <dgm:cxn modelId="{4A960E16-F804-47B9-8532-A3541898F8BB}" type="presParOf" srcId="{730681B1-DAE7-467D-A178-F814178CD65A}" destId="{C7899D0D-BD11-4DCB-963C-34CB51AB0FE5}" srcOrd="2" destOrd="0" presId="urn:microsoft.com/office/officeart/2005/8/layout/arrow2"/>
    <dgm:cxn modelId="{48093F28-FFA2-46C2-AFCF-962A6554E632}" type="presParOf" srcId="{730681B1-DAE7-467D-A178-F814178CD65A}" destId="{BC9355C1-4EDC-48E9-B9EB-21A3718D9D03}" srcOrd="3" destOrd="0" presId="urn:microsoft.com/office/officeart/2005/8/layout/arrow2"/>
    <dgm:cxn modelId="{10791591-DB52-4873-9F5E-1B939F3B90F6}" type="presParOf" srcId="{730681B1-DAE7-467D-A178-F814178CD65A}" destId="{B6984D43-7510-4CAF-81D0-7EDD6407C296}" srcOrd="4" destOrd="0" presId="urn:microsoft.com/office/officeart/2005/8/layout/arrow2"/>
    <dgm:cxn modelId="{FD4ABABE-9641-49F5-ABF4-C4934ACEF5C1}" type="presParOf" srcId="{730681B1-DAE7-467D-A178-F814178CD65A}" destId="{3BD9CAD6-0B1C-4CC9-A5F2-7984409D79F8}" srcOrd="5" destOrd="0" presId="urn:microsoft.com/office/officeart/2005/8/layout/arrow2"/>
    <dgm:cxn modelId="{178AF068-97D4-4BC4-872E-30A7AFA77BC2}" type="presParOf" srcId="{730681B1-DAE7-467D-A178-F814178CD65A}" destId="{A2FB153F-7741-4C9F-879E-BA448889F860}" srcOrd="6" destOrd="0" presId="urn:microsoft.com/office/officeart/2005/8/layout/arrow2"/>
    <dgm:cxn modelId="{96E55D4D-9769-4C2F-A917-B9B7FFD5008D}" type="presParOf" srcId="{730681B1-DAE7-467D-A178-F814178CD65A}" destId="{92446FD7-3808-4BD3-855A-77E466663A23}"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416CB-7AFB-4F56-AD37-AED47C0ABF7F}">
      <dsp:nvSpPr>
        <dsp:cNvPr id="0" name=""/>
        <dsp:cNvSpPr/>
      </dsp:nvSpPr>
      <dsp:spPr>
        <a:xfrm>
          <a:off x="0" y="-10152"/>
          <a:ext cx="11499850" cy="1201231"/>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Core Symptoms of Anxiety</a:t>
          </a:r>
        </a:p>
      </dsp:txBody>
      <dsp:txXfrm>
        <a:off x="0" y="-10152"/>
        <a:ext cx="11499850" cy="1201231"/>
      </dsp:txXfrm>
    </dsp:sp>
    <dsp:sp modelId="{AE340742-EE4E-4BF1-9626-D447ED627C2D}">
      <dsp:nvSpPr>
        <dsp:cNvPr id="0" name=""/>
        <dsp:cNvSpPr/>
      </dsp:nvSpPr>
      <dsp:spPr>
        <a:xfrm>
          <a:off x="5615" y="1170773"/>
          <a:ext cx="3829539" cy="2437304"/>
        </a:xfrm>
        <a:prstGeom prst="rect">
          <a:avLst/>
        </a:prstGeom>
        <a:solidFill>
          <a:schemeClr val="accent2">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Worry</a:t>
          </a:r>
        </a:p>
      </dsp:txBody>
      <dsp:txXfrm>
        <a:off x="5615" y="1170773"/>
        <a:ext cx="3829539" cy="2437304"/>
      </dsp:txXfrm>
    </dsp:sp>
    <dsp:sp modelId="{671782D1-3422-41EA-815F-E8FE95937755}">
      <dsp:nvSpPr>
        <dsp:cNvPr id="0" name=""/>
        <dsp:cNvSpPr/>
      </dsp:nvSpPr>
      <dsp:spPr>
        <a:xfrm>
          <a:off x="3835155" y="1170773"/>
          <a:ext cx="3829539" cy="2437304"/>
        </a:xfrm>
        <a:prstGeom prst="rect">
          <a:avLst/>
        </a:prstGeom>
        <a:solidFill>
          <a:schemeClr val="accent2">
            <a:shade val="80000"/>
            <a:hueOff val="0"/>
            <a:satOff val="-28108"/>
            <a:lumOff val="1849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t>Fear</a:t>
          </a:r>
        </a:p>
      </dsp:txBody>
      <dsp:txXfrm>
        <a:off x="3835155" y="1170773"/>
        <a:ext cx="3829539" cy="2437304"/>
      </dsp:txXfrm>
    </dsp:sp>
    <dsp:sp modelId="{78DCF4E0-E5B6-4303-9F12-77DB4F0D3BF7}">
      <dsp:nvSpPr>
        <dsp:cNvPr id="0" name=""/>
        <dsp:cNvSpPr/>
      </dsp:nvSpPr>
      <dsp:spPr>
        <a:xfrm>
          <a:off x="7664694" y="1170773"/>
          <a:ext cx="3829539" cy="2437304"/>
        </a:xfrm>
        <a:prstGeom prst="rect">
          <a:avLst/>
        </a:prstGeom>
        <a:solidFill>
          <a:schemeClr val="accent2">
            <a:shade val="80000"/>
            <a:hueOff val="0"/>
            <a:satOff val="-56215"/>
            <a:lumOff val="3699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Somatic</a:t>
          </a:r>
        </a:p>
      </dsp:txBody>
      <dsp:txXfrm>
        <a:off x="7664694" y="1170773"/>
        <a:ext cx="3829539" cy="2437304"/>
      </dsp:txXfrm>
    </dsp:sp>
    <dsp:sp modelId="{5FD0FD6A-2D20-451D-AF89-35C42BEEE020}">
      <dsp:nvSpPr>
        <dsp:cNvPr id="0" name=""/>
        <dsp:cNvSpPr/>
      </dsp:nvSpPr>
      <dsp:spPr>
        <a:xfrm>
          <a:off x="0" y="3608078"/>
          <a:ext cx="11499850" cy="270811"/>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7969B-612E-44A9-B5A4-8C8FA13AF8A3}">
      <dsp:nvSpPr>
        <dsp:cNvPr id="0" name=""/>
        <dsp:cNvSpPr/>
      </dsp:nvSpPr>
      <dsp:spPr>
        <a:xfrm>
          <a:off x="0" y="321180"/>
          <a:ext cx="5867399" cy="822937"/>
        </a:xfrm>
        <a:prstGeom prst="rect">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5375" tIns="395732" rIns="45537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Healthy diet, avoid caffeine </a:t>
          </a:r>
        </a:p>
      </dsp:txBody>
      <dsp:txXfrm>
        <a:off x="0" y="321180"/>
        <a:ext cx="5867399" cy="822937"/>
      </dsp:txXfrm>
    </dsp:sp>
    <dsp:sp modelId="{DE5A5036-015C-45DE-9A7F-DCEF271E9145}">
      <dsp:nvSpPr>
        <dsp:cNvPr id="0" name=""/>
        <dsp:cNvSpPr/>
      </dsp:nvSpPr>
      <dsp:spPr>
        <a:xfrm>
          <a:off x="293370" y="40740"/>
          <a:ext cx="4107180" cy="56088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242" tIns="0" rIns="155242" bIns="0" numCol="1" spcCol="1270" anchor="ctr" anchorCtr="0">
          <a:noAutofit/>
        </a:bodyPr>
        <a:lstStyle/>
        <a:p>
          <a:pPr marL="0" lvl="0" indent="0" algn="l" defTabSz="889000">
            <a:lnSpc>
              <a:spcPct val="90000"/>
            </a:lnSpc>
            <a:spcBef>
              <a:spcPct val="0"/>
            </a:spcBef>
            <a:spcAft>
              <a:spcPct val="35000"/>
            </a:spcAft>
            <a:buNone/>
          </a:pPr>
          <a:r>
            <a:rPr lang="en-US" sz="2000" kern="1200"/>
            <a:t>Nutrition	</a:t>
          </a:r>
        </a:p>
      </dsp:txBody>
      <dsp:txXfrm>
        <a:off x="320750" y="68120"/>
        <a:ext cx="4052420" cy="506120"/>
      </dsp:txXfrm>
    </dsp:sp>
    <dsp:sp modelId="{EA26F7DF-A2E1-4A3F-89D0-91723497C843}">
      <dsp:nvSpPr>
        <dsp:cNvPr id="0" name=""/>
        <dsp:cNvSpPr/>
      </dsp:nvSpPr>
      <dsp:spPr>
        <a:xfrm>
          <a:off x="0" y="1527158"/>
          <a:ext cx="5867399" cy="1167075"/>
        </a:xfrm>
        <a:prstGeom prst="rect">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5375" tIns="395732" rIns="45537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Improves sleep and mood</a:t>
          </a:r>
        </a:p>
        <a:p>
          <a:pPr marL="228600" lvl="1" indent="-228600" algn="l" defTabSz="889000">
            <a:lnSpc>
              <a:spcPct val="90000"/>
            </a:lnSpc>
            <a:spcBef>
              <a:spcPct val="0"/>
            </a:spcBef>
            <a:spcAft>
              <a:spcPct val="15000"/>
            </a:spcAft>
            <a:buChar char="•"/>
          </a:pPr>
          <a:r>
            <a:rPr lang="en-US" sz="2000" kern="1200"/>
            <a:t>Lowers heart rate</a:t>
          </a:r>
        </a:p>
      </dsp:txBody>
      <dsp:txXfrm>
        <a:off x="0" y="1527158"/>
        <a:ext cx="5867399" cy="1167075"/>
      </dsp:txXfrm>
    </dsp:sp>
    <dsp:sp modelId="{CE50F1BB-19A8-4E87-A422-F785D1D0CA96}">
      <dsp:nvSpPr>
        <dsp:cNvPr id="0" name=""/>
        <dsp:cNvSpPr/>
      </dsp:nvSpPr>
      <dsp:spPr>
        <a:xfrm>
          <a:off x="293370" y="1246718"/>
          <a:ext cx="4107180" cy="56088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242" tIns="0" rIns="155242" bIns="0" numCol="1" spcCol="1270" anchor="ctr" anchorCtr="0">
          <a:noAutofit/>
        </a:bodyPr>
        <a:lstStyle/>
        <a:p>
          <a:pPr marL="0" lvl="0" indent="0" algn="l" defTabSz="889000">
            <a:lnSpc>
              <a:spcPct val="90000"/>
            </a:lnSpc>
            <a:spcBef>
              <a:spcPct val="0"/>
            </a:spcBef>
            <a:spcAft>
              <a:spcPct val="35000"/>
            </a:spcAft>
            <a:buNone/>
          </a:pPr>
          <a:r>
            <a:rPr lang="en-US" sz="2000" kern="1200"/>
            <a:t>Exercise</a:t>
          </a:r>
        </a:p>
      </dsp:txBody>
      <dsp:txXfrm>
        <a:off x="320750" y="1274098"/>
        <a:ext cx="4052420" cy="506120"/>
      </dsp:txXfrm>
    </dsp:sp>
    <dsp:sp modelId="{FBBBFE27-61D1-45C6-9C61-666CA2CDBFE2}">
      <dsp:nvSpPr>
        <dsp:cNvPr id="0" name=""/>
        <dsp:cNvSpPr/>
      </dsp:nvSpPr>
      <dsp:spPr>
        <a:xfrm>
          <a:off x="0" y="3077272"/>
          <a:ext cx="5867399" cy="822937"/>
        </a:xfrm>
        <a:prstGeom prst="rect">
          <a:avLst/>
        </a:prstGeom>
        <a:solidFill>
          <a:schemeClr val="lt1">
            <a:alpha val="90000"/>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5375" tIns="395732" rIns="455375"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Improves mood and anxiety</a:t>
          </a:r>
        </a:p>
      </dsp:txBody>
      <dsp:txXfrm>
        <a:off x="0" y="3077272"/>
        <a:ext cx="5867399" cy="822937"/>
      </dsp:txXfrm>
    </dsp:sp>
    <dsp:sp modelId="{0B356518-355E-49D0-9D5F-24740A88BDB3}">
      <dsp:nvSpPr>
        <dsp:cNvPr id="0" name=""/>
        <dsp:cNvSpPr/>
      </dsp:nvSpPr>
      <dsp:spPr>
        <a:xfrm>
          <a:off x="293370" y="2796833"/>
          <a:ext cx="4107180" cy="560880"/>
        </a:xfrm>
        <a:prstGeom prst="round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242" tIns="0" rIns="155242" bIns="0" numCol="1" spcCol="1270" anchor="ctr" anchorCtr="0">
          <a:noAutofit/>
        </a:bodyPr>
        <a:lstStyle/>
        <a:p>
          <a:pPr marL="0" lvl="0" indent="0" algn="l" defTabSz="889000">
            <a:lnSpc>
              <a:spcPct val="90000"/>
            </a:lnSpc>
            <a:spcBef>
              <a:spcPct val="0"/>
            </a:spcBef>
            <a:spcAft>
              <a:spcPct val="35000"/>
            </a:spcAft>
            <a:buNone/>
          </a:pPr>
          <a:r>
            <a:rPr lang="en-US" sz="2000" kern="1200"/>
            <a:t>Sleep</a:t>
          </a:r>
        </a:p>
      </dsp:txBody>
      <dsp:txXfrm>
        <a:off x="320750" y="2824213"/>
        <a:ext cx="4052420" cy="5061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1A0ED-2071-4CC2-A71F-8C27233F85EF}">
      <dsp:nvSpPr>
        <dsp:cNvPr id="0" name=""/>
        <dsp:cNvSpPr/>
      </dsp:nvSpPr>
      <dsp:spPr>
        <a:xfrm>
          <a:off x="56" y="76572"/>
          <a:ext cx="5374044" cy="1035484"/>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Exposure therapy: </a:t>
          </a:r>
          <a:r>
            <a:rPr lang="en-US" sz="2000" kern="1200"/>
            <a:t>repeated approach toward fear-provoking stimuli</a:t>
          </a:r>
        </a:p>
      </dsp:txBody>
      <dsp:txXfrm>
        <a:off x="56" y="76572"/>
        <a:ext cx="5374044" cy="1035484"/>
      </dsp:txXfrm>
    </dsp:sp>
    <dsp:sp modelId="{EDB59A5C-9394-4DA1-81B5-BA478D503987}">
      <dsp:nvSpPr>
        <dsp:cNvPr id="0" name=""/>
        <dsp:cNvSpPr/>
      </dsp:nvSpPr>
      <dsp:spPr>
        <a:xfrm>
          <a:off x="56" y="1112056"/>
          <a:ext cx="5374044" cy="2919993"/>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first proposed in the form of systematic desensitization, derived from extinction learning (</a:t>
          </a:r>
          <a:r>
            <a:rPr lang="en-US" sz="2000" kern="1200" dirty="0" err="1"/>
            <a:t>Wolpe</a:t>
          </a:r>
          <a:r>
            <a:rPr lang="en-US" sz="2000" kern="1200" dirty="0"/>
            <a:t>, 1958), thought to reduce fear through repeated trials</a:t>
          </a:r>
        </a:p>
        <a:p>
          <a:pPr marL="228600" lvl="1" indent="-228600" algn="l" defTabSz="889000">
            <a:lnSpc>
              <a:spcPct val="90000"/>
            </a:lnSpc>
            <a:spcBef>
              <a:spcPct val="0"/>
            </a:spcBef>
            <a:spcAft>
              <a:spcPct val="15000"/>
            </a:spcAft>
            <a:buChar char="•"/>
          </a:pPr>
          <a:r>
            <a:rPr lang="en-US" sz="2000" kern="1200" dirty="0"/>
            <a:t>Efficacy may be limited by residual fear, lack of generalization, new fear-evoking stimuli</a:t>
          </a:r>
        </a:p>
      </dsp:txBody>
      <dsp:txXfrm>
        <a:off x="56" y="1112056"/>
        <a:ext cx="5374044" cy="2919993"/>
      </dsp:txXfrm>
    </dsp:sp>
    <dsp:sp modelId="{AD0F212C-CAB0-4FFB-801C-E0200DD8545D}">
      <dsp:nvSpPr>
        <dsp:cNvPr id="0" name=""/>
        <dsp:cNvSpPr/>
      </dsp:nvSpPr>
      <dsp:spPr>
        <a:xfrm>
          <a:off x="6126466" y="76572"/>
          <a:ext cx="5374044" cy="1035484"/>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t>Inhibitory learning:</a:t>
          </a:r>
          <a:r>
            <a:rPr lang="en-US" sz="2000" kern="1200"/>
            <a:t> creating a new meaning about feared situations, which competes with the prior fear </a:t>
          </a:r>
        </a:p>
      </dsp:txBody>
      <dsp:txXfrm>
        <a:off x="6126466" y="76572"/>
        <a:ext cx="5374044" cy="1035484"/>
      </dsp:txXfrm>
    </dsp:sp>
    <dsp:sp modelId="{94B18E15-D967-4986-AE05-7313AC56413C}">
      <dsp:nvSpPr>
        <dsp:cNvPr id="0" name=""/>
        <dsp:cNvSpPr/>
      </dsp:nvSpPr>
      <dsp:spPr>
        <a:xfrm>
          <a:off x="6126466" y="1112056"/>
          <a:ext cx="5374044" cy="2919993"/>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i="1" kern="1200"/>
            <a:t>(I used to become anxious during this situation, and now I have learned that I feel LESS ANXIOUS)</a:t>
          </a:r>
          <a:endParaRPr lang="en-US" sz="2000" kern="1200"/>
        </a:p>
        <a:p>
          <a:pPr marL="228600" lvl="1" indent="-228600" algn="l" defTabSz="889000">
            <a:lnSpc>
              <a:spcPct val="90000"/>
            </a:lnSpc>
            <a:spcBef>
              <a:spcPct val="0"/>
            </a:spcBef>
            <a:spcAft>
              <a:spcPct val="15000"/>
            </a:spcAft>
            <a:buChar char="•"/>
          </a:pPr>
          <a:r>
            <a:rPr lang="en-US" sz="2000" kern="1200"/>
            <a:t>The goal of therapy is to make new meanings of previously feared stimuli</a:t>
          </a:r>
        </a:p>
        <a:p>
          <a:pPr marL="228600" lvl="1" indent="-228600" algn="l" defTabSz="889000">
            <a:lnSpc>
              <a:spcPct val="90000"/>
            </a:lnSpc>
            <a:spcBef>
              <a:spcPct val="0"/>
            </a:spcBef>
            <a:spcAft>
              <a:spcPct val="15000"/>
            </a:spcAft>
            <a:buChar char="•"/>
          </a:pPr>
          <a:r>
            <a:rPr lang="en-US" sz="2000" kern="1200"/>
            <a:t>Old association: “a dog bit me, I feel really scared, I avoid dogs”</a:t>
          </a:r>
        </a:p>
        <a:p>
          <a:pPr marL="228600" lvl="1" indent="-228600" algn="l" defTabSz="889000">
            <a:lnSpc>
              <a:spcPct val="90000"/>
            </a:lnSpc>
            <a:spcBef>
              <a:spcPct val="0"/>
            </a:spcBef>
            <a:spcAft>
              <a:spcPct val="15000"/>
            </a:spcAft>
            <a:buChar char="•"/>
          </a:pPr>
          <a:r>
            <a:rPr lang="en-US" sz="2000" kern="1200"/>
            <a:t>New association: “Dogs do not always bite me, not all dogs are harmful”</a:t>
          </a:r>
        </a:p>
      </dsp:txBody>
      <dsp:txXfrm>
        <a:off x="6126466" y="1112056"/>
        <a:ext cx="5374044" cy="29199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D0BD4-3F88-45C8-83CB-7E33F647506A}">
      <dsp:nvSpPr>
        <dsp:cNvPr id="0" name=""/>
        <dsp:cNvSpPr/>
      </dsp:nvSpPr>
      <dsp:spPr>
        <a:xfrm>
          <a:off x="0" y="1322776"/>
          <a:ext cx="7387389" cy="2620800"/>
        </a:xfrm>
        <a:prstGeom prst="rect">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3343" tIns="333248" rIns="57334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Education about CBT and exposures (ideally to optimize motivation)</a:t>
          </a:r>
        </a:p>
        <a:p>
          <a:pPr marL="228600" lvl="1" indent="-228600" algn="l" defTabSz="889000">
            <a:lnSpc>
              <a:spcPct val="90000"/>
            </a:lnSpc>
            <a:spcBef>
              <a:spcPct val="0"/>
            </a:spcBef>
            <a:spcAft>
              <a:spcPct val="15000"/>
            </a:spcAft>
            <a:buChar char="•"/>
          </a:pPr>
          <a:r>
            <a:rPr lang="en-US" sz="2000" b="0" i="0" kern="1200" dirty="0"/>
            <a:t>Symptom hierarchy development</a:t>
          </a:r>
          <a:endParaRPr lang="en-US" sz="2000" kern="1200" dirty="0"/>
        </a:p>
        <a:p>
          <a:pPr marL="228600" lvl="1" indent="-228600" algn="l" defTabSz="889000">
            <a:lnSpc>
              <a:spcPct val="90000"/>
            </a:lnSpc>
            <a:spcBef>
              <a:spcPct val="0"/>
            </a:spcBef>
            <a:spcAft>
              <a:spcPct val="15000"/>
            </a:spcAft>
            <a:buChar char="•"/>
          </a:pPr>
          <a:r>
            <a:rPr lang="en-US" sz="2000" i="1" kern="1200" dirty="0"/>
            <a:t>Relaxation training</a:t>
          </a:r>
          <a:endParaRPr lang="en-US" sz="2000" kern="1200" dirty="0"/>
        </a:p>
        <a:p>
          <a:pPr marL="228600" lvl="1" indent="-228600" algn="l" defTabSz="889000">
            <a:lnSpc>
              <a:spcPct val="90000"/>
            </a:lnSpc>
            <a:spcBef>
              <a:spcPct val="0"/>
            </a:spcBef>
            <a:spcAft>
              <a:spcPct val="15000"/>
            </a:spcAft>
            <a:buChar char="•"/>
          </a:pPr>
          <a:r>
            <a:rPr lang="en-US" sz="2000" b="0" i="0" kern="1200" dirty="0"/>
            <a:t>Cognitive strategies</a:t>
          </a:r>
          <a:endParaRPr lang="en-US" sz="2000" kern="1200" dirty="0"/>
        </a:p>
        <a:p>
          <a:pPr marL="228600" lvl="1" indent="-228600" algn="l" defTabSz="889000">
            <a:lnSpc>
              <a:spcPct val="90000"/>
            </a:lnSpc>
            <a:spcBef>
              <a:spcPct val="0"/>
            </a:spcBef>
            <a:spcAft>
              <a:spcPct val="15000"/>
            </a:spcAft>
            <a:buChar char="•"/>
          </a:pPr>
          <a:r>
            <a:rPr lang="en-US" sz="2000" kern="1200" dirty="0"/>
            <a:t>Exposures </a:t>
          </a:r>
          <a:br>
            <a:rPr lang="en-US" sz="2000" kern="1200" dirty="0"/>
          </a:br>
          <a:endParaRPr lang="en-US" sz="2000" kern="1200" dirty="0"/>
        </a:p>
      </dsp:txBody>
      <dsp:txXfrm>
        <a:off x="0" y="1322776"/>
        <a:ext cx="7387389" cy="2620800"/>
      </dsp:txXfrm>
    </dsp:sp>
    <dsp:sp modelId="{7B194CB0-F08A-44CA-8842-AC6A88DDD44D}">
      <dsp:nvSpPr>
        <dsp:cNvPr id="0" name=""/>
        <dsp:cNvSpPr/>
      </dsp:nvSpPr>
      <dsp:spPr>
        <a:xfrm>
          <a:off x="369008" y="13037"/>
          <a:ext cx="6927253" cy="1545898"/>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458" tIns="0" rIns="195458" bIns="0" numCol="1" spcCol="1270" anchor="ctr" anchorCtr="0">
          <a:noAutofit/>
        </a:bodyPr>
        <a:lstStyle/>
        <a:p>
          <a:pPr marL="0" lvl="0" indent="0" algn="l" defTabSz="1333500">
            <a:lnSpc>
              <a:spcPct val="90000"/>
            </a:lnSpc>
            <a:spcBef>
              <a:spcPct val="0"/>
            </a:spcBef>
            <a:spcAft>
              <a:spcPct val="35000"/>
            </a:spcAft>
            <a:buNone/>
          </a:pPr>
          <a:r>
            <a:rPr lang="en-US" sz="3000" kern="1200" dirty="0"/>
            <a:t>“Typical” course of CBT – weekly therapy covering</a:t>
          </a:r>
          <a:r>
            <a:rPr lang="en-US" sz="1600" kern="1200" dirty="0"/>
            <a:t>:</a:t>
          </a:r>
        </a:p>
      </dsp:txBody>
      <dsp:txXfrm>
        <a:off x="444473" y="88502"/>
        <a:ext cx="6776323" cy="1394968"/>
      </dsp:txXfrm>
    </dsp:sp>
    <dsp:sp modelId="{CFA8F519-FF1D-4A11-9BBB-A860D7BF231C}">
      <dsp:nvSpPr>
        <dsp:cNvPr id="0" name=""/>
        <dsp:cNvSpPr/>
      </dsp:nvSpPr>
      <dsp:spPr>
        <a:xfrm>
          <a:off x="0" y="5705694"/>
          <a:ext cx="7387389" cy="403200"/>
        </a:xfrm>
        <a:prstGeom prst="rect">
          <a:avLst/>
        </a:prstGeom>
        <a:solidFill>
          <a:schemeClr val="lt1">
            <a:alpha val="90000"/>
            <a:hueOff val="0"/>
            <a:satOff val="0"/>
            <a:lumOff val="0"/>
            <a:alphaOff val="0"/>
          </a:schemeClr>
        </a:solidFill>
        <a:ln w="10795" cap="flat" cmpd="sng" algn="ctr">
          <a:solidFill>
            <a:schemeClr val="accent2">
              <a:hueOff val="0"/>
              <a:satOff val="-100000"/>
              <a:lumOff val="-37647"/>
              <a:alphaOff val="0"/>
            </a:schemeClr>
          </a:solidFill>
          <a:prstDash val="solid"/>
        </a:ln>
        <a:effectLst/>
      </dsp:spPr>
      <dsp:style>
        <a:lnRef idx="2">
          <a:scrgbClr r="0" g="0" b="0"/>
        </a:lnRef>
        <a:fillRef idx="1">
          <a:scrgbClr r="0" g="0" b="0"/>
        </a:fillRef>
        <a:effectRef idx="0">
          <a:scrgbClr r="0" g="0" b="0"/>
        </a:effectRef>
        <a:fontRef idx="minor"/>
      </dsp:style>
    </dsp:sp>
    <dsp:sp modelId="{30721B37-3411-4578-BF08-144CC227E764}">
      <dsp:nvSpPr>
        <dsp:cNvPr id="0" name=""/>
        <dsp:cNvSpPr/>
      </dsp:nvSpPr>
      <dsp:spPr>
        <a:xfrm>
          <a:off x="351694" y="4029976"/>
          <a:ext cx="7033883" cy="1898839"/>
        </a:xfrm>
        <a:prstGeom prst="roundRect">
          <a:avLst/>
        </a:prstGeom>
        <a:solidFill>
          <a:schemeClr val="accent2">
            <a:hueOff val="0"/>
            <a:satOff val="-100000"/>
            <a:lumOff val="-3764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458" tIns="0" rIns="195458" bIns="0" numCol="1" spcCol="1270" anchor="ctr" anchorCtr="0">
          <a:noAutofit/>
        </a:bodyPr>
        <a:lstStyle/>
        <a:p>
          <a:pPr marL="0" lvl="0" indent="0" algn="l" defTabSz="1333500">
            <a:lnSpc>
              <a:spcPct val="90000"/>
            </a:lnSpc>
            <a:spcBef>
              <a:spcPct val="0"/>
            </a:spcBef>
            <a:spcAft>
              <a:spcPct val="35000"/>
            </a:spcAft>
            <a:buNone/>
          </a:pPr>
          <a:r>
            <a:rPr lang="en-US" sz="3000" kern="1200" dirty="0"/>
            <a:t>Related CBT skills incorporated into treatment as needed</a:t>
          </a:r>
        </a:p>
      </dsp:txBody>
      <dsp:txXfrm>
        <a:off x="444388" y="4122670"/>
        <a:ext cx="6848495" cy="1713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3C52B-ED91-43E9-A4EF-409B824E6AA3}">
      <dsp:nvSpPr>
        <dsp:cNvPr id="0" name=""/>
        <dsp:cNvSpPr/>
      </dsp:nvSpPr>
      <dsp:spPr>
        <a:xfrm>
          <a:off x="2975996" y="1773"/>
          <a:ext cx="2460486" cy="123024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Physical</a:t>
          </a:r>
        </a:p>
        <a:p>
          <a:pPr marL="0" lvl="0" indent="0" algn="ctr" defTabSz="1244600">
            <a:lnSpc>
              <a:spcPct val="90000"/>
            </a:lnSpc>
            <a:spcBef>
              <a:spcPct val="0"/>
            </a:spcBef>
            <a:spcAft>
              <a:spcPct val="35000"/>
            </a:spcAft>
            <a:buNone/>
          </a:pPr>
          <a:r>
            <a:rPr lang="en-US" sz="2800" b="1" kern="1200" dirty="0">
              <a:solidFill>
                <a:schemeClr val="bg1"/>
              </a:solidFill>
            </a:rPr>
            <a:t>symptoms</a:t>
          </a:r>
        </a:p>
      </dsp:txBody>
      <dsp:txXfrm>
        <a:off x="3012029" y="37806"/>
        <a:ext cx="2388420" cy="1158177"/>
      </dsp:txXfrm>
    </dsp:sp>
    <dsp:sp modelId="{4F6E3203-73CC-467B-8942-335A181E52AB}">
      <dsp:nvSpPr>
        <dsp:cNvPr id="0" name=""/>
        <dsp:cNvSpPr/>
      </dsp:nvSpPr>
      <dsp:spPr>
        <a:xfrm rot="2987602">
          <a:off x="4528267" y="2161997"/>
          <a:ext cx="2331942" cy="430585"/>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657443" y="2248114"/>
        <a:ext cx="2073591" cy="258351"/>
      </dsp:txXfrm>
    </dsp:sp>
    <dsp:sp modelId="{7CC9CDA1-6EF5-434D-9C89-1E3781ED507E}">
      <dsp:nvSpPr>
        <dsp:cNvPr id="0" name=""/>
        <dsp:cNvSpPr/>
      </dsp:nvSpPr>
      <dsp:spPr>
        <a:xfrm>
          <a:off x="5951993" y="3522562"/>
          <a:ext cx="2460486" cy="123024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Thoughts </a:t>
          </a:r>
        </a:p>
      </dsp:txBody>
      <dsp:txXfrm>
        <a:off x="5988026" y="3558595"/>
        <a:ext cx="2388420" cy="1158177"/>
      </dsp:txXfrm>
    </dsp:sp>
    <dsp:sp modelId="{FD95C189-2FF5-4C15-9892-67788749FDF5}">
      <dsp:nvSpPr>
        <dsp:cNvPr id="0" name=""/>
        <dsp:cNvSpPr/>
      </dsp:nvSpPr>
      <dsp:spPr>
        <a:xfrm rot="10850869">
          <a:off x="3040268" y="3878352"/>
          <a:ext cx="2331942" cy="430585"/>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3169443" y="3964469"/>
        <a:ext cx="2073591" cy="258351"/>
      </dsp:txXfrm>
    </dsp:sp>
    <dsp:sp modelId="{2D3EEB1B-996A-4BB8-AD38-C735EF189E44}">
      <dsp:nvSpPr>
        <dsp:cNvPr id="0" name=""/>
        <dsp:cNvSpPr/>
      </dsp:nvSpPr>
      <dsp:spPr>
        <a:xfrm>
          <a:off x="0" y="3434484"/>
          <a:ext cx="2460486" cy="1230243"/>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Behaviors</a:t>
          </a:r>
        </a:p>
      </dsp:txBody>
      <dsp:txXfrm>
        <a:off x="36033" y="3470517"/>
        <a:ext cx="2388420" cy="1158177"/>
      </dsp:txXfrm>
    </dsp:sp>
    <dsp:sp modelId="{ADBF4F56-F3AF-47AB-8823-150F13A5A479}">
      <dsp:nvSpPr>
        <dsp:cNvPr id="0" name=""/>
        <dsp:cNvSpPr/>
      </dsp:nvSpPr>
      <dsp:spPr>
        <a:xfrm rot="18655424">
          <a:off x="1552270" y="2117957"/>
          <a:ext cx="2331942" cy="430585"/>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681446" y="2204074"/>
        <a:ext cx="2073591" cy="2583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3C52B-ED91-43E9-A4EF-409B824E6AA3}">
      <dsp:nvSpPr>
        <dsp:cNvPr id="0" name=""/>
        <dsp:cNvSpPr/>
      </dsp:nvSpPr>
      <dsp:spPr>
        <a:xfrm>
          <a:off x="2933960" y="42"/>
          <a:ext cx="2133079" cy="106653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Physical Feelings</a:t>
          </a:r>
        </a:p>
      </dsp:txBody>
      <dsp:txXfrm>
        <a:off x="2965198" y="31280"/>
        <a:ext cx="2070603" cy="1004063"/>
      </dsp:txXfrm>
    </dsp:sp>
    <dsp:sp modelId="{4F6E3203-73CC-467B-8942-335A181E52AB}">
      <dsp:nvSpPr>
        <dsp:cNvPr id="0" name=""/>
        <dsp:cNvSpPr/>
      </dsp:nvSpPr>
      <dsp:spPr>
        <a:xfrm rot="2857402">
          <a:off x="4346198" y="1874142"/>
          <a:ext cx="2095872" cy="37328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458184" y="1948800"/>
        <a:ext cx="1871900" cy="223972"/>
      </dsp:txXfrm>
    </dsp:sp>
    <dsp:sp modelId="{7CC9CDA1-6EF5-434D-9C89-1E3781ED507E}">
      <dsp:nvSpPr>
        <dsp:cNvPr id="0" name=""/>
        <dsp:cNvSpPr/>
      </dsp:nvSpPr>
      <dsp:spPr>
        <a:xfrm>
          <a:off x="5721229" y="3054991"/>
          <a:ext cx="2133079" cy="106653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Thoughts</a:t>
          </a:r>
          <a:r>
            <a:rPr lang="en-US" sz="2500" b="1" kern="1200" dirty="0">
              <a:solidFill>
                <a:schemeClr val="bg1"/>
              </a:solidFill>
            </a:rPr>
            <a:t> </a:t>
          </a:r>
        </a:p>
      </dsp:txBody>
      <dsp:txXfrm>
        <a:off x="5752467" y="3086229"/>
        <a:ext cx="2070603" cy="1004063"/>
      </dsp:txXfrm>
    </dsp:sp>
    <dsp:sp modelId="{FD95C189-2FF5-4C15-9892-67788749FDF5}">
      <dsp:nvSpPr>
        <dsp:cNvPr id="0" name=""/>
        <dsp:cNvSpPr/>
      </dsp:nvSpPr>
      <dsp:spPr>
        <a:xfrm rot="10847103">
          <a:off x="2951129" y="3363404"/>
          <a:ext cx="2095872" cy="37328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063115" y="3438062"/>
        <a:ext cx="1871900" cy="223972"/>
      </dsp:txXfrm>
    </dsp:sp>
    <dsp:sp modelId="{2D3EEB1B-996A-4BB8-AD38-C735EF189E44}">
      <dsp:nvSpPr>
        <dsp:cNvPr id="0" name=""/>
        <dsp:cNvSpPr/>
      </dsp:nvSpPr>
      <dsp:spPr>
        <a:xfrm>
          <a:off x="143823" y="2978566"/>
          <a:ext cx="2133079" cy="106653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Behaviors</a:t>
          </a:r>
        </a:p>
      </dsp:txBody>
      <dsp:txXfrm>
        <a:off x="175061" y="3009804"/>
        <a:ext cx="2070603" cy="1004063"/>
      </dsp:txXfrm>
    </dsp:sp>
    <dsp:sp modelId="{ADBF4F56-F3AF-47AB-8823-150F13A5A479}">
      <dsp:nvSpPr>
        <dsp:cNvPr id="0" name=""/>
        <dsp:cNvSpPr/>
      </dsp:nvSpPr>
      <dsp:spPr>
        <a:xfrm rot="18787773">
          <a:off x="1557495" y="1835929"/>
          <a:ext cx="2095872" cy="37328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669481" y="1910587"/>
        <a:ext cx="1871900" cy="223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3C52B-ED91-43E9-A4EF-409B824E6AA3}">
      <dsp:nvSpPr>
        <dsp:cNvPr id="0" name=""/>
        <dsp:cNvSpPr/>
      </dsp:nvSpPr>
      <dsp:spPr>
        <a:xfrm>
          <a:off x="2859454" y="1339"/>
          <a:ext cx="2341879" cy="117093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Physical Feelings</a:t>
          </a:r>
        </a:p>
      </dsp:txBody>
      <dsp:txXfrm>
        <a:off x="2893750" y="35635"/>
        <a:ext cx="2273287" cy="1102347"/>
      </dsp:txXfrm>
    </dsp:sp>
    <dsp:sp modelId="{4F6E3203-73CC-467B-8942-335A181E52AB}">
      <dsp:nvSpPr>
        <dsp:cNvPr id="0" name=""/>
        <dsp:cNvSpPr/>
      </dsp:nvSpPr>
      <dsp:spPr>
        <a:xfrm rot="2970440">
          <a:off x="4346646" y="2056323"/>
          <a:ext cx="2226950" cy="40982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469594" y="2138289"/>
        <a:ext cx="1981054" cy="245896"/>
      </dsp:txXfrm>
    </dsp:sp>
    <dsp:sp modelId="{7CC9CDA1-6EF5-434D-9C89-1E3781ED507E}">
      <dsp:nvSpPr>
        <dsp:cNvPr id="0" name=""/>
        <dsp:cNvSpPr/>
      </dsp:nvSpPr>
      <dsp:spPr>
        <a:xfrm>
          <a:off x="5718908" y="3350197"/>
          <a:ext cx="2341879" cy="117093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Thoughts </a:t>
          </a:r>
        </a:p>
      </dsp:txBody>
      <dsp:txXfrm>
        <a:off x="5753204" y="3384493"/>
        <a:ext cx="2273287" cy="1102347"/>
      </dsp:txXfrm>
    </dsp:sp>
    <dsp:sp modelId="{FD95C189-2FF5-4C15-9892-67788749FDF5}">
      <dsp:nvSpPr>
        <dsp:cNvPr id="0" name=""/>
        <dsp:cNvSpPr/>
      </dsp:nvSpPr>
      <dsp:spPr>
        <a:xfrm rot="10850357">
          <a:off x="2916918" y="3688863"/>
          <a:ext cx="2226950" cy="40982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039866" y="3770829"/>
        <a:ext cx="1981054" cy="245896"/>
      </dsp:txXfrm>
    </dsp:sp>
    <dsp:sp modelId="{2D3EEB1B-996A-4BB8-AD38-C735EF189E44}">
      <dsp:nvSpPr>
        <dsp:cNvPr id="0" name=""/>
        <dsp:cNvSpPr/>
      </dsp:nvSpPr>
      <dsp:spPr>
        <a:xfrm>
          <a:off x="0" y="3266419"/>
          <a:ext cx="2341879" cy="1170939"/>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rPr>
            <a:t>Behaviors</a:t>
          </a:r>
        </a:p>
      </dsp:txBody>
      <dsp:txXfrm>
        <a:off x="34296" y="3300715"/>
        <a:ext cx="2273287" cy="1102347"/>
      </dsp:txXfrm>
    </dsp:sp>
    <dsp:sp modelId="{ADBF4F56-F3AF-47AB-8823-150F13A5A479}">
      <dsp:nvSpPr>
        <dsp:cNvPr id="0" name=""/>
        <dsp:cNvSpPr/>
      </dsp:nvSpPr>
      <dsp:spPr>
        <a:xfrm rot="18672651">
          <a:off x="1487191" y="2014434"/>
          <a:ext cx="2226950" cy="40982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610139" y="2096400"/>
        <a:ext cx="1981054" cy="2458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F7879-B0E1-4B5E-8E54-37E55EA3C5E9}">
      <dsp:nvSpPr>
        <dsp:cNvPr id="0" name=""/>
        <dsp:cNvSpPr/>
      </dsp:nvSpPr>
      <dsp:spPr>
        <a:xfrm>
          <a:off x="522528" y="92876"/>
          <a:ext cx="4160418" cy="1753564"/>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622"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a:t>Efforts to avoid feared situation</a:t>
          </a:r>
        </a:p>
        <a:p>
          <a:pPr marL="171450" lvl="1" indent="-171450" algn="l" defTabSz="711200">
            <a:lnSpc>
              <a:spcPct val="90000"/>
            </a:lnSpc>
            <a:spcBef>
              <a:spcPct val="0"/>
            </a:spcBef>
            <a:spcAft>
              <a:spcPct val="15000"/>
            </a:spcAft>
            <a:buChar char="•"/>
          </a:pPr>
          <a:r>
            <a:rPr lang="en-US" sz="1600" i="1" kern="1200" dirty="0"/>
            <a:t>May take the form of tantrums, school refusal</a:t>
          </a:r>
        </a:p>
      </dsp:txBody>
      <dsp:txXfrm>
        <a:off x="522528" y="92876"/>
        <a:ext cx="4160418" cy="1753564"/>
      </dsp:txXfrm>
    </dsp:sp>
    <dsp:sp modelId="{A5247841-F0A6-46AC-B5E2-AA753219EC51}">
      <dsp:nvSpPr>
        <dsp:cNvPr id="0" name=""/>
        <dsp:cNvSpPr/>
      </dsp:nvSpPr>
      <dsp:spPr>
        <a:xfrm>
          <a:off x="349178" y="131796"/>
          <a:ext cx="910091" cy="13651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C5397B-A27D-4E8C-8B84-4400AEC5648E}">
      <dsp:nvSpPr>
        <dsp:cNvPr id="0" name=""/>
        <dsp:cNvSpPr/>
      </dsp:nvSpPr>
      <dsp:spPr>
        <a:xfrm>
          <a:off x="5025236" y="184372"/>
          <a:ext cx="4304493" cy="1605622"/>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622"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Observable fear behaviors</a:t>
          </a:r>
        </a:p>
        <a:p>
          <a:pPr marL="171450" lvl="1" indent="-171450" algn="l" defTabSz="711200">
            <a:lnSpc>
              <a:spcPct val="90000"/>
            </a:lnSpc>
            <a:spcBef>
              <a:spcPct val="0"/>
            </a:spcBef>
            <a:spcAft>
              <a:spcPct val="15000"/>
            </a:spcAft>
            <a:buChar char="•"/>
          </a:pPr>
          <a:r>
            <a:rPr lang="en-US" sz="1600" i="1" kern="1200"/>
            <a:t>Crying,  Clinging, Freezing</a:t>
          </a:r>
          <a:endParaRPr lang="en-US" sz="1600" kern="1200"/>
        </a:p>
      </dsp:txBody>
      <dsp:txXfrm>
        <a:off x="5025236" y="184372"/>
        <a:ext cx="4304493" cy="1605622"/>
      </dsp:txXfrm>
    </dsp:sp>
    <dsp:sp modelId="{49AF899C-1592-4A47-B2EA-3938993DEF51}">
      <dsp:nvSpPr>
        <dsp:cNvPr id="0" name=""/>
        <dsp:cNvSpPr/>
      </dsp:nvSpPr>
      <dsp:spPr>
        <a:xfrm>
          <a:off x="4923923" y="149321"/>
          <a:ext cx="910091" cy="13651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2BA550-1235-4B23-A960-49F5F308204A}">
      <dsp:nvSpPr>
        <dsp:cNvPr id="0" name=""/>
        <dsp:cNvSpPr/>
      </dsp:nvSpPr>
      <dsp:spPr>
        <a:xfrm>
          <a:off x="558547" y="2183029"/>
          <a:ext cx="4160418" cy="130013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622"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Perfectionism</a:t>
          </a:r>
        </a:p>
        <a:p>
          <a:pPr marL="171450" lvl="1" indent="-171450" algn="l" defTabSz="711200">
            <a:lnSpc>
              <a:spcPct val="90000"/>
            </a:lnSpc>
            <a:spcBef>
              <a:spcPct val="0"/>
            </a:spcBef>
            <a:spcAft>
              <a:spcPct val="15000"/>
            </a:spcAft>
            <a:buChar char="•"/>
          </a:pPr>
          <a:r>
            <a:rPr lang="en-US" sz="1600" i="1" kern="1200"/>
            <a:t>“Just right”</a:t>
          </a:r>
        </a:p>
      </dsp:txBody>
      <dsp:txXfrm>
        <a:off x="558547" y="2183029"/>
        <a:ext cx="4160418" cy="1300130"/>
      </dsp:txXfrm>
    </dsp:sp>
    <dsp:sp modelId="{B8CF7D17-E0D8-47D4-BBA3-88AB4B2360C9}">
      <dsp:nvSpPr>
        <dsp:cNvPr id="0" name=""/>
        <dsp:cNvSpPr/>
      </dsp:nvSpPr>
      <dsp:spPr>
        <a:xfrm>
          <a:off x="385196" y="1995233"/>
          <a:ext cx="910091" cy="13651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322FA3-BA14-4E0D-A1D1-AB9F06663B7A}">
      <dsp:nvSpPr>
        <dsp:cNvPr id="0" name=""/>
        <dsp:cNvSpPr/>
      </dsp:nvSpPr>
      <dsp:spPr>
        <a:xfrm>
          <a:off x="5133293" y="2183029"/>
          <a:ext cx="4160418" cy="130013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622"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Rigidity</a:t>
          </a:r>
        </a:p>
        <a:p>
          <a:pPr marL="171450" lvl="1" indent="-171450" algn="l" defTabSz="711200">
            <a:lnSpc>
              <a:spcPct val="90000"/>
            </a:lnSpc>
            <a:spcBef>
              <a:spcPct val="0"/>
            </a:spcBef>
            <a:spcAft>
              <a:spcPct val="15000"/>
            </a:spcAft>
            <a:buChar char="•"/>
          </a:pPr>
          <a:r>
            <a:rPr lang="en-US" sz="1600" i="1" kern="1200"/>
            <a:t>Difficulty with changes in routine or plan</a:t>
          </a:r>
        </a:p>
      </dsp:txBody>
      <dsp:txXfrm>
        <a:off x="5133293" y="2183029"/>
        <a:ext cx="4160418" cy="1300130"/>
      </dsp:txXfrm>
    </dsp:sp>
    <dsp:sp modelId="{0542067A-919A-4947-8570-43E3488952B4}">
      <dsp:nvSpPr>
        <dsp:cNvPr id="0" name=""/>
        <dsp:cNvSpPr/>
      </dsp:nvSpPr>
      <dsp:spPr>
        <a:xfrm>
          <a:off x="4959942" y="1995233"/>
          <a:ext cx="910091" cy="13651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9AD6C0-186E-45BA-B12D-A52D3F2CE527}">
      <dsp:nvSpPr>
        <dsp:cNvPr id="0" name=""/>
        <dsp:cNvSpPr/>
      </dsp:nvSpPr>
      <dsp:spPr>
        <a:xfrm>
          <a:off x="558547" y="3650609"/>
          <a:ext cx="4160418" cy="1638411"/>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622"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Excessive reassurance seeking</a:t>
          </a:r>
        </a:p>
        <a:p>
          <a:pPr marL="171450" lvl="1" indent="-171450" algn="l" defTabSz="711200">
            <a:lnSpc>
              <a:spcPct val="90000"/>
            </a:lnSpc>
            <a:spcBef>
              <a:spcPct val="0"/>
            </a:spcBef>
            <a:spcAft>
              <a:spcPct val="15000"/>
            </a:spcAft>
            <a:buChar char="•"/>
          </a:pPr>
          <a:r>
            <a:rPr lang="en-US" sz="1600" i="1" kern="1200"/>
            <a:t>Asking if they are doing something right</a:t>
          </a:r>
        </a:p>
      </dsp:txBody>
      <dsp:txXfrm>
        <a:off x="558547" y="3650609"/>
        <a:ext cx="4160418" cy="1638411"/>
      </dsp:txXfrm>
    </dsp:sp>
    <dsp:sp modelId="{32A00A55-B8CD-4B49-A4CF-6F5F70565D15}">
      <dsp:nvSpPr>
        <dsp:cNvPr id="0" name=""/>
        <dsp:cNvSpPr/>
      </dsp:nvSpPr>
      <dsp:spPr>
        <a:xfrm>
          <a:off x="385196" y="3631953"/>
          <a:ext cx="910091" cy="13651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0B3285-D04B-4C0D-8EA1-A34C36E46DCD}">
      <dsp:nvSpPr>
        <dsp:cNvPr id="0" name=""/>
        <dsp:cNvSpPr/>
      </dsp:nvSpPr>
      <dsp:spPr>
        <a:xfrm>
          <a:off x="5133293" y="3904319"/>
          <a:ext cx="4160418" cy="1300130"/>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80622"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t>Efforts to gain control</a:t>
          </a:r>
        </a:p>
        <a:p>
          <a:pPr marL="171450" lvl="1" indent="-171450" algn="l" defTabSz="711200">
            <a:lnSpc>
              <a:spcPct val="90000"/>
            </a:lnSpc>
            <a:spcBef>
              <a:spcPct val="0"/>
            </a:spcBef>
            <a:spcAft>
              <a:spcPct val="15000"/>
            </a:spcAft>
            <a:buChar char="•"/>
          </a:pPr>
          <a:r>
            <a:rPr lang="en-US" sz="1600" i="1" kern="1200"/>
            <a:t>Tantrums, refusal</a:t>
          </a:r>
        </a:p>
      </dsp:txBody>
      <dsp:txXfrm>
        <a:off x="5133293" y="3904319"/>
        <a:ext cx="4160418" cy="1300130"/>
      </dsp:txXfrm>
    </dsp:sp>
    <dsp:sp modelId="{DFD295B0-7275-4D90-A32B-0F99D2E2A0C2}">
      <dsp:nvSpPr>
        <dsp:cNvPr id="0" name=""/>
        <dsp:cNvSpPr/>
      </dsp:nvSpPr>
      <dsp:spPr>
        <a:xfrm>
          <a:off x="4959942" y="3716523"/>
          <a:ext cx="910091" cy="136513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38F84-E6F3-4974-A87D-9CDDBDD11775}">
      <dsp:nvSpPr>
        <dsp:cNvPr id="0" name=""/>
        <dsp:cNvSpPr/>
      </dsp:nvSpPr>
      <dsp:spPr>
        <a:xfrm>
          <a:off x="0" y="552"/>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44C272-2554-4704-BF46-28B2FA73CDF2}">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143F59-9E34-401A-92BD-FE4449233999}">
      <dsp:nvSpPr>
        <dsp:cNvPr id="0" name=""/>
        <dsp:cNvSpPr/>
      </dsp:nvSpPr>
      <dsp:spPr>
        <a:xfrm>
          <a:off x="1493203" y="552"/>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Multiple informants (e.g., child, parent, teachers, clinicians, etc.)</a:t>
          </a:r>
        </a:p>
      </dsp:txBody>
      <dsp:txXfrm>
        <a:off x="1493203" y="552"/>
        <a:ext cx="6736396" cy="1292816"/>
      </dsp:txXfrm>
    </dsp:sp>
    <dsp:sp modelId="{CF73AA16-ADB9-4908-A4B8-79C0C3DD4064}">
      <dsp:nvSpPr>
        <dsp:cNvPr id="0" name=""/>
        <dsp:cNvSpPr/>
      </dsp:nvSpPr>
      <dsp:spPr>
        <a:xfrm>
          <a:off x="0" y="1616573"/>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86C8FC-53AF-4B29-AEB4-2A8B2608F8AC}">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281A88-55C0-4018-A510-00F39F6CFC61}">
      <dsp:nvSpPr>
        <dsp:cNvPr id="0" name=""/>
        <dsp:cNvSpPr/>
      </dsp:nvSpPr>
      <dsp:spPr>
        <a:xfrm>
          <a:off x="1493203" y="1616573"/>
          <a:ext cx="3703320"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Methods</a:t>
          </a:r>
        </a:p>
      </dsp:txBody>
      <dsp:txXfrm>
        <a:off x="1493203" y="1616573"/>
        <a:ext cx="3703320" cy="1292816"/>
      </dsp:txXfrm>
    </dsp:sp>
    <dsp:sp modelId="{075EBBB9-7A0A-4954-866E-6633DB65F968}">
      <dsp:nvSpPr>
        <dsp:cNvPr id="0" name=""/>
        <dsp:cNvSpPr/>
      </dsp:nvSpPr>
      <dsp:spPr>
        <a:xfrm>
          <a:off x="5196523" y="1616573"/>
          <a:ext cx="303307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755650">
            <a:lnSpc>
              <a:spcPct val="100000"/>
            </a:lnSpc>
            <a:spcBef>
              <a:spcPct val="0"/>
            </a:spcBef>
            <a:spcAft>
              <a:spcPct val="35000"/>
            </a:spcAft>
            <a:buNone/>
          </a:pPr>
          <a:r>
            <a:rPr lang="en-US" sz="1700" kern="1200"/>
            <a:t>Questionnaires </a:t>
          </a:r>
        </a:p>
        <a:p>
          <a:pPr marL="0" lvl="0" indent="0" algn="l" defTabSz="755650">
            <a:lnSpc>
              <a:spcPct val="100000"/>
            </a:lnSpc>
            <a:spcBef>
              <a:spcPct val="0"/>
            </a:spcBef>
            <a:spcAft>
              <a:spcPct val="35000"/>
            </a:spcAft>
            <a:buNone/>
          </a:pPr>
          <a:r>
            <a:rPr lang="en-US" sz="1700" kern="1200"/>
            <a:t>Interviews </a:t>
          </a:r>
        </a:p>
        <a:p>
          <a:pPr marL="0" lvl="0" indent="0" algn="l" defTabSz="755650">
            <a:lnSpc>
              <a:spcPct val="100000"/>
            </a:lnSpc>
            <a:spcBef>
              <a:spcPct val="0"/>
            </a:spcBef>
            <a:spcAft>
              <a:spcPct val="35000"/>
            </a:spcAft>
            <a:buNone/>
          </a:pPr>
          <a:r>
            <a:rPr lang="en-US" sz="1700" kern="1200"/>
            <a:t>Behavioral observation</a:t>
          </a:r>
        </a:p>
      </dsp:txBody>
      <dsp:txXfrm>
        <a:off x="5196523" y="1616573"/>
        <a:ext cx="3033076" cy="1292816"/>
      </dsp:txXfrm>
    </dsp:sp>
    <dsp:sp modelId="{313AE927-4B96-4D21-9FD5-92E00FEAD3D1}">
      <dsp:nvSpPr>
        <dsp:cNvPr id="0" name=""/>
        <dsp:cNvSpPr/>
      </dsp:nvSpPr>
      <dsp:spPr>
        <a:xfrm>
          <a:off x="0" y="3232593"/>
          <a:ext cx="8229600" cy="12928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9E2C88-569A-4567-B51B-937593E4B815}">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E4B36B-987A-4155-930C-EC63196AA359}">
      <dsp:nvSpPr>
        <dsp:cNvPr id="0" name=""/>
        <dsp:cNvSpPr/>
      </dsp:nvSpPr>
      <dsp:spPr>
        <a:xfrm>
          <a:off x="1493203" y="3232593"/>
          <a:ext cx="67363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en-US" sz="2500" kern="1200"/>
            <a:t>Ongoing assessment</a:t>
          </a:r>
        </a:p>
      </dsp:txBody>
      <dsp:txXfrm>
        <a:off x="1493203" y="3232593"/>
        <a:ext cx="6736396" cy="12928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62FBC-F683-4ACA-A442-D21F52263E06}">
      <dsp:nvSpPr>
        <dsp:cNvPr id="0" name=""/>
        <dsp:cNvSpPr/>
      </dsp:nvSpPr>
      <dsp:spPr>
        <a:xfrm>
          <a:off x="3152" y="1516363"/>
          <a:ext cx="2251146" cy="1429478"/>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3180AE-8630-4E23-B99C-F9AA0C054995}">
      <dsp:nvSpPr>
        <dsp:cNvPr id="0" name=""/>
        <dsp:cNvSpPr/>
      </dsp:nvSpPr>
      <dsp:spPr>
        <a:xfrm>
          <a:off x="253280" y="1753984"/>
          <a:ext cx="2251146" cy="14294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SCARED (parent and child version) </a:t>
          </a:r>
        </a:p>
      </dsp:txBody>
      <dsp:txXfrm>
        <a:off x="295148" y="1795852"/>
        <a:ext cx="2167410" cy="1345742"/>
      </dsp:txXfrm>
    </dsp:sp>
    <dsp:sp modelId="{E2B38145-2B1C-4440-BA14-EF635F8D5D9F}">
      <dsp:nvSpPr>
        <dsp:cNvPr id="0" name=""/>
        <dsp:cNvSpPr/>
      </dsp:nvSpPr>
      <dsp:spPr>
        <a:xfrm>
          <a:off x="2754554" y="1516363"/>
          <a:ext cx="2251146" cy="1429478"/>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FECAD3-254B-4FF6-A8FB-BBE31F7558B6}">
      <dsp:nvSpPr>
        <dsp:cNvPr id="0" name=""/>
        <dsp:cNvSpPr/>
      </dsp:nvSpPr>
      <dsp:spPr>
        <a:xfrm>
          <a:off x="3004681" y="1753984"/>
          <a:ext cx="2251146" cy="14294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Preschool anxiety scale – Ages 3-5 (parent report)</a:t>
          </a:r>
        </a:p>
      </dsp:txBody>
      <dsp:txXfrm>
        <a:off x="3046549" y="1795852"/>
        <a:ext cx="2167410" cy="1345742"/>
      </dsp:txXfrm>
    </dsp:sp>
    <dsp:sp modelId="{E466062E-F7E2-47BB-A36B-B3090127E205}">
      <dsp:nvSpPr>
        <dsp:cNvPr id="0" name=""/>
        <dsp:cNvSpPr/>
      </dsp:nvSpPr>
      <dsp:spPr>
        <a:xfrm>
          <a:off x="5505955" y="1516363"/>
          <a:ext cx="2251146" cy="1429478"/>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03D1B9-BC4B-4919-827B-8A67AABC5841}">
      <dsp:nvSpPr>
        <dsp:cNvPr id="0" name=""/>
        <dsp:cNvSpPr/>
      </dsp:nvSpPr>
      <dsp:spPr>
        <a:xfrm>
          <a:off x="5756083" y="1753984"/>
          <a:ext cx="2251146" cy="14294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GAD-7</a:t>
          </a:r>
        </a:p>
      </dsp:txBody>
      <dsp:txXfrm>
        <a:off x="5797951" y="1795852"/>
        <a:ext cx="2167410" cy="1345742"/>
      </dsp:txXfrm>
    </dsp:sp>
    <dsp:sp modelId="{DC6D0D5A-3A03-4FE8-B478-5CCB7CE05B94}">
      <dsp:nvSpPr>
        <dsp:cNvPr id="0" name=""/>
        <dsp:cNvSpPr/>
      </dsp:nvSpPr>
      <dsp:spPr>
        <a:xfrm>
          <a:off x="8257357" y="1516363"/>
          <a:ext cx="2251146" cy="1429478"/>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CC5872-4153-48DE-8A31-29E0C9EE5D41}">
      <dsp:nvSpPr>
        <dsp:cNvPr id="0" name=""/>
        <dsp:cNvSpPr/>
      </dsp:nvSpPr>
      <dsp:spPr>
        <a:xfrm>
          <a:off x="8507484" y="1753984"/>
          <a:ext cx="2251146" cy="14294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Pediatric Symptom Checklist</a:t>
          </a:r>
        </a:p>
      </dsp:txBody>
      <dsp:txXfrm>
        <a:off x="8549352" y="1795852"/>
        <a:ext cx="2167410" cy="13457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7D105-1C6A-4245-8105-6AFDE01FBF64}">
      <dsp:nvSpPr>
        <dsp:cNvPr id="0" name=""/>
        <dsp:cNvSpPr/>
      </dsp:nvSpPr>
      <dsp:spPr>
        <a:xfrm>
          <a:off x="1120139" y="0"/>
          <a:ext cx="6903720" cy="431482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AF01FA-FD3A-4C14-B439-E97E53BA3F55}">
      <dsp:nvSpPr>
        <dsp:cNvPr id="0" name=""/>
        <dsp:cNvSpPr/>
      </dsp:nvSpPr>
      <dsp:spPr>
        <a:xfrm>
          <a:off x="1800156" y="3208503"/>
          <a:ext cx="158785" cy="158785"/>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91020E-0382-46CC-97EE-23E251C822EB}">
      <dsp:nvSpPr>
        <dsp:cNvPr id="0" name=""/>
        <dsp:cNvSpPr/>
      </dsp:nvSpPr>
      <dsp:spPr>
        <a:xfrm>
          <a:off x="1524001" y="3381377"/>
          <a:ext cx="1461161" cy="897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37" tIns="0" rIns="0" bIns="0" numCol="1" spcCol="1270" anchor="t" anchorCtr="0">
          <a:noAutofit/>
        </a:bodyPr>
        <a:lstStyle/>
        <a:p>
          <a:pPr marL="0" lvl="0" indent="0" algn="l" defTabSz="1066800">
            <a:lnSpc>
              <a:spcPct val="90000"/>
            </a:lnSpc>
            <a:spcBef>
              <a:spcPct val="0"/>
            </a:spcBef>
            <a:spcAft>
              <a:spcPct val="35000"/>
            </a:spcAft>
            <a:buNone/>
          </a:pPr>
          <a:r>
            <a:rPr lang="en-US" sz="2400" b="1" kern="1200"/>
            <a:t>Subclinical anxiety</a:t>
          </a:r>
        </a:p>
      </dsp:txBody>
      <dsp:txXfrm>
        <a:off x="1524001" y="3381377"/>
        <a:ext cx="1461161" cy="897124"/>
      </dsp:txXfrm>
    </dsp:sp>
    <dsp:sp modelId="{C7899D0D-BD11-4DCB-963C-34CB51AB0FE5}">
      <dsp:nvSpPr>
        <dsp:cNvPr id="0" name=""/>
        <dsp:cNvSpPr/>
      </dsp:nvSpPr>
      <dsp:spPr>
        <a:xfrm>
          <a:off x="2922010" y="2204875"/>
          <a:ext cx="276148" cy="276148"/>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355C1-4EDC-48E9-B9EB-21A3718D9D03}">
      <dsp:nvSpPr>
        <dsp:cNvPr id="0" name=""/>
        <dsp:cNvSpPr/>
      </dsp:nvSpPr>
      <dsp:spPr>
        <a:xfrm>
          <a:off x="3060085" y="2342949"/>
          <a:ext cx="1449781" cy="197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326" tIns="0" rIns="0" bIns="0" numCol="1" spcCol="1270" anchor="t" anchorCtr="0">
          <a:noAutofit/>
        </a:bodyPr>
        <a:lstStyle/>
        <a:p>
          <a:pPr marL="0" lvl="0" indent="0" algn="l" defTabSz="1066800">
            <a:lnSpc>
              <a:spcPct val="90000"/>
            </a:lnSpc>
            <a:spcBef>
              <a:spcPct val="0"/>
            </a:spcBef>
            <a:spcAft>
              <a:spcPct val="35000"/>
            </a:spcAft>
            <a:buNone/>
          </a:pPr>
          <a:r>
            <a:rPr lang="en-US" sz="2400" b="1" kern="1200"/>
            <a:t>Mild clinical anxiety (therapy)</a:t>
          </a:r>
        </a:p>
      </dsp:txBody>
      <dsp:txXfrm>
        <a:off x="3060085" y="2342949"/>
        <a:ext cx="1449781" cy="1971875"/>
      </dsp:txXfrm>
    </dsp:sp>
    <dsp:sp modelId="{B6984D43-7510-4CAF-81D0-7EDD6407C296}">
      <dsp:nvSpPr>
        <dsp:cNvPr id="0" name=""/>
        <dsp:cNvSpPr/>
      </dsp:nvSpPr>
      <dsp:spPr>
        <a:xfrm>
          <a:off x="4354532" y="1465314"/>
          <a:ext cx="365897" cy="365897"/>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D9CAD6-0B1C-4CC9-A5F2-7984409D79F8}">
      <dsp:nvSpPr>
        <dsp:cNvPr id="0" name=""/>
        <dsp:cNvSpPr/>
      </dsp:nvSpPr>
      <dsp:spPr>
        <a:xfrm>
          <a:off x="4537481" y="1648263"/>
          <a:ext cx="1449781" cy="2666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81" tIns="0" rIns="0" bIns="0" numCol="1" spcCol="1270" anchor="t" anchorCtr="0">
          <a:noAutofit/>
        </a:bodyPr>
        <a:lstStyle/>
        <a:p>
          <a:pPr marL="0" lvl="0" indent="0" algn="l" defTabSz="1066800">
            <a:lnSpc>
              <a:spcPct val="90000"/>
            </a:lnSpc>
            <a:spcBef>
              <a:spcPct val="0"/>
            </a:spcBef>
            <a:spcAft>
              <a:spcPct val="35000"/>
            </a:spcAft>
            <a:buNone/>
          </a:pPr>
          <a:r>
            <a:rPr lang="en-US" sz="2400" b="1" kern="1200"/>
            <a:t>Moderate clinical anxiety (therapy +/- meds)</a:t>
          </a:r>
        </a:p>
      </dsp:txBody>
      <dsp:txXfrm>
        <a:off x="4537481" y="1648263"/>
        <a:ext cx="1449781" cy="2666561"/>
      </dsp:txXfrm>
    </dsp:sp>
    <dsp:sp modelId="{A2FB153F-7741-4C9F-879E-BA448889F860}">
      <dsp:nvSpPr>
        <dsp:cNvPr id="0" name=""/>
        <dsp:cNvSpPr/>
      </dsp:nvSpPr>
      <dsp:spPr>
        <a:xfrm>
          <a:off x="5914773" y="976013"/>
          <a:ext cx="490164" cy="49016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446FD7-3808-4BD3-855A-77E466663A23}">
      <dsp:nvSpPr>
        <dsp:cNvPr id="0" name=""/>
        <dsp:cNvSpPr/>
      </dsp:nvSpPr>
      <dsp:spPr>
        <a:xfrm>
          <a:off x="6159855" y="1221095"/>
          <a:ext cx="1449781" cy="309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728" tIns="0" rIns="0" bIns="0" numCol="1" spcCol="1270" anchor="t" anchorCtr="0">
          <a:noAutofit/>
        </a:bodyPr>
        <a:lstStyle/>
        <a:p>
          <a:pPr marL="0" lvl="0" indent="0" algn="l" defTabSz="1066800">
            <a:lnSpc>
              <a:spcPct val="90000"/>
            </a:lnSpc>
            <a:spcBef>
              <a:spcPct val="0"/>
            </a:spcBef>
            <a:spcAft>
              <a:spcPct val="35000"/>
            </a:spcAft>
            <a:buNone/>
          </a:pPr>
          <a:r>
            <a:rPr lang="en-US" sz="2400" b="1" kern="1200"/>
            <a:t>Severe clinical anxiety (therapy + meds)</a:t>
          </a:r>
        </a:p>
      </dsp:txBody>
      <dsp:txXfrm>
        <a:off x="6159855" y="1221095"/>
        <a:ext cx="1449781" cy="30937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7D105-1C6A-4245-8105-6AFDE01FBF64}">
      <dsp:nvSpPr>
        <dsp:cNvPr id="0" name=""/>
        <dsp:cNvSpPr/>
      </dsp:nvSpPr>
      <dsp:spPr>
        <a:xfrm>
          <a:off x="1120139" y="0"/>
          <a:ext cx="6903720" cy="431482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AF01FA-FD3A-4C14-B439-E97E53BA3F55}">
      <dsp:nvSpPr>
        <dsp:cNvPr id="0" name=""/>
        <dsp:cNvSpPr/>
      </dsp:nvSpPr>
      <dsp:spPr>
        <a:xfrm>
          <a:off x="1800156" y="3208503"/>
          <a:ext cx="158785" cy="158785"/>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91020E-0382-46CC-97EE-23E251C822EB}">
      <dsp:nvSpPr>
        <dsp:cNvPr id="0" name=""/>
        <dsp:cNvSpPr/>
      </dsp:nvSpPr>
      <dsp:spPr>
        <a:xfrm>
          <a:off x="1524001" y="3381377"/>
          <a:ext cx="1461161" cy="897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137" tIns="0" rIns="0" bIns="0" numCol="1" spcCol="1270" anchor="t" anchorCtr="0">
          <a:noAutofit/>
        </a:bodyPr>
        <a:lstStyle/>
        <a:p>
          <a:pPr marL="0" lvl="0" indent="0" algn="l" defTabSz="1066800">
            <a:lnSpc>
              <a:spcPct val="90000"/>
            </a:lnSpc>
            <a:spcBef>
              <a:spcPct val="0"/>
            </a:spcBef>
            <a:spcAft>
              <a:spcPct val="35000"/>
            </a:spcAft>
            <a:buNone/>
          </a:pPr>
          <a:r>
            <a:rPr lang="en-US" sz="2400" b="1" kern="1200"/>
            <a:t>Subclinical anxiety</a:t>
          </a:r>
        </a:p>
      </dsp:txBody>
      <dsp:txXfrm>
        <a:off x="1524001" y="3381377"/>
        <a:ext cx="1461161" cy="897124"/>
      </dsp:txXfrm>
    </dsp:sp>
    <dsp:sp modelId="{C7899D0D-BD11-4DCB-963C-34CB51AB0FE5}">
      <dsp:nvSpPr>
        <dsp:cNvPr id="0" name=""/>
        <dsp:cNvSpPr/>
      </dsp:nvSpPr>
      <dsp:spPr>
        <a:xfrm>
          <a:off x="2922010" y="2204875"/>
          <a:ext cx="276148" cy="276148"/>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355C1-4EDC-48E9-B9EB-21A3718D9D03}">
      <dsp:nvSpPr>
        <dsp:cNvPr id="0" name=""/>
        <dsp:cNvSpPr/>
      </dsp:nvSpPr>
      <dsp:spPr>
        <a:xfrm>
          <a:off x="3060085" y="2342949"/>
          <a:ext cx="1449781" cy="197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326" tIns="0" rIns="0" bIns="0" numCol="1" spcCol="1270" anchor="t" anchorCtr="0">
          <a:noAutofit/>
        </a:bodyPr>
        <a:lstStyle/>
        <a:p>
          <a:pPr marL="0" lvl="0" indent="0" algn="l" defTabSz="1066800">
            <a:lnSpc>
              <a:spcPct val="90000"/>
            </a:lnSpc>
            <a:spcBef>
              <a:spcPct val="0"/>
            </a:spcBef>
            <a:spcAft>
              <a:spcPct val="35000"/>
            </a:spcAft>
            <a:buNone/>
          </a:pPr>
          <a:r>
            <a:rPr lang="en-US" sz="2400" b="1" kern="1200"/>
            <a:t>Mild clinical anxiety (therapy)</a:t>
          </a:r>
        </a:p>
      </dsp:txBody>
      <dsp:txXfrm>
        <a:off x="3060085" y="2342949"/>
        <a:ext cx="1449781" cy="1971875"/>
      </dsp:txXfrm>
    </dsp:sp>
    <dsp:sp modelId="{B6984D43-7510-4CAF-81D0-7EDD6407C296}">
      <dsp:nvSpPr>
        <dsp:cNvPr id="0" name=""/>
        <dsp:cNvSpPr/>
      </dsp:nvSpPr>
      <dsp:spPr>
        <a:xfrm>
          <a:off x="4354532" y="1465314"/>
          <a:ext cx="365897" cy="365897"/>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D9CAD6-0B1C-4CC9-A5F2-7984409D79F8}">
      <dsp:nvSpPr>
        <dsp:cNvPr id="0" name=""/>
        <dsp:cNvSpPr/>
      </dsp:nvSpPr>
      <dsp:spPr>
        <a:xfrm>
          <a:off x="4537481" y="1648263"/>
          <a:ext cx="1449781" cy="2666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81" tIns="0" rIns="0" bIns="0" numCol="1" spcCol="1270" anchor="t" anchorCtr="0">
          <a:noAutofit/>
        </a:bodyPr>
        <a:lstStyle/>
        <a:p>
          <a:pPr marL="0" lvl="0" indent="0" algn="l" defTabSz="1066800">
            <a:lnSpc>
              <a:spcPct val="90000"/>
            </a:lnSpc>
            <a:spcBef>
              <a:spcPct val="0"/>
            </a:spcBef>
            <a:spcAft>
              <a:spcPct val="35000"/>
            </a:spcAft>
            <a:buNone/>
          </a:pPr>
          <a:r>
            <a:rPr lang="en-US" sz="2400" b="1" kern="1200"/>
            <a:t>Moderate clinical anxiety (therapy +/- meds)</a:t>
          </a:r>
        </a:p>
      </dsp:txBody>
      <dsp:txXfrm>
        <a:off x="4537481" y="1648263"/>
        <a:ext cx="1449781" cy="2666561"/>
      </dsp:txXfrm>
    </dsp:sp>
    <dsp:sp modelId="{A2FB153F-7741-4C9F-879E-BA448889F860}">
      <dsp:nvSpPr>
        <dsp:cNvPr id="0" name=""/>
        <dsp:cNvSpPr/>
      </dsp:nvSpPr>
      <dsp:spPr>
        <a:xfrm>
          <a:off x="5914773" y="976013"/>
          <a:ext cx="490164" cy="490164"/>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446FD7-3808-4BD3-855A-77E466663A23}">
      <dsp:nvSpPr>
        <dsp:cNvPr id="0" name=""/>
        <dsp:cNvSpPr/>
      </dsp:nvSpPr>
      <dsp:spPr>
        <a:xfrm>
          <a:off x="6159855" y="1221095"/>
          <a:ext cx="1449781" cy="309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9728" tIns="0" rIns="0" bIns="0" numCol="1" spcCol="1270" anchor="t" anchorCtr="0">
          <a:noAutofit/>
        </a:bodyPr>
        <a:lstStyle/>
        <a:p>
          <a:pPr marL="0" lvl="0" indent="0" algn="l" defTabSz="1066800">
            <a:lnSpc>
              <a:spcPct val="90000"/>
            </a:lnSpc>
            <a:spcBef>
              <a:spcPct val="0"/>
            </a:spcBef>
            <a:spcAft>
              <a:spcPct val="35000"/>
            </a:spcAft>
            <a:buNone/>
          </a:pPr>
          <a:r>
            <a:rPr lang="en-US" sz="2400" b="1" kern="1200"/>
            <a:t>Severe clinical anxiety (therapy + meds)</a:t>
          </a:r>
        </a:p>
      </dsp:txBody>
      <dsp:txXfrm>
        <a:off x="6159855" y="1221095"/>
        <a:ext cx="1449781" cy="3093729"/>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7B18AA7-E270-4E81-A87E-CB3EDE073101}" type="datetimeFigureOut">
              <a:rPr lang="en-US" smtClean="0"/>
              <a:t>10/18/2021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3F5A927-7D4A-422B-8E28-1777B262C7D3}" type="slidenum">
              <a:rPr lang="en-US" smtClean="0"/>
              <a:t>‹#›</a:t>
            </a:fld>
            <a:endParaRPr lang="en-US"/>
          </a:p>
        </p:txBody>
      </p:sp>
    </p:spTree>
    <p:extLst>
      <p:ext uri="{BB962C8B-B14F-4D97-AF65-F5344CB8AC3E}">
        <p14:creationId xmlns:p14="http://schemas.microsoft.com/office/powerpoint/2010/main" val="1372042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7713-1F29-4EDB-A872-FD4C7AE3C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08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Infants, toddlers, preschoolers, school-aged, teens</a:t>
            </a:r>
          </a:p>
          <a:p>
            <a:endParaRPr lang="en-US"/>
          </a:p>
        </p:txBody>
      </p:sp>
      <p:sp>
        <p:nvSpPr>
          <p:cNvPr id="4" name="Slide Number Placeholder 3"/>
          <p:cNvSpPr>
            <a:spLocks noGrp="1"/>
          </p:cNvSpPr>
          <p:nvPr>
            <p:ph type="sldNum" sz="quarter" idx="5"/>
          </p:nvPr>
        </p:nvSpPr>
        <p:spPr/>
        <p:txBody>
          <a:bodyPr/>
          <a:lstStyle/>
          <a:p>
            <a:fld id="{F5477671-F5CC-1748-89BC-B8D418D83BB4}" type="slidenum">
              <a:rPr lang="en-US" smtClean="0"/>
              <a:t>10</a:t>
            </a:fld>
            <a:endParaRPr lang="en-US"/>
          </a:p>
        </p:txBody>
      </p:sp>
    </p:spTree>
    <p:extLst>
      <p:ext uri="{BB962C8B-B14F-4D97-AF65-F5344CB8AC3E}">
        <p14:creationId xmlns:p14="http://schemas.microsoft.com/office/powerpoint/2010/main" val="2275516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Infants, toddlers, preschoolers, school-aged, teens</a:t>
            </a:r>
          </a:p>
          <a:p>
            <a:endParaRPr lang="en-US"/>
          </a:p>
        </p:txBody>
      </p:sp>
      <p:sp>
        <p:nvSpPr>
          <p:cNvPr id="4" name="Slide Number Placeholder 3"/>
          <p:cNvSpPr>
            <a:spLocks noGrp="1"/>
          </p:cNvSpPr>
          <p:nvPr>
            <p:ph type="sldNum" sz="quarter" idx="5"/>
          </p:nvPr>
        </p:nvSpPr>
        <p:spPr/>
        <p:txBody>
          <a:bodyPr/>
          <a:lstStyle/>
          <a:p>
            <a:fld id="{F5477671-F5CC-1748-89BC-B8D418D83BB4}" type="slidenum">
              <a:rPr lang="en-US" smtClean="0"/>
              <a:t>11</a:t>
            </a:fld>
            <a:endParaRPr lang="en-US"/>
          </a:p>
        </p:txBody>
      </p:sp>
    </p:spTree>
    <p:extLst>
      <p:ext uri="{BB962C8B-B14F-4D97-AF65-F5344CB8AC3E}">
        <p14:creationId xmlns:p14="http://schemas.microsoft.com/office/powerpoint/2010/main" val="1682633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12</a:t>
            </a:fld>
            <a:endParaRPr lang="en-US"/>
          </a:p>
        </p:txBody>
      </p:sp>
    </p:spTree>
    <p:extLst>
      <p:ext uri="{BB962C8B-B14F-4D97-AF65-F5344CB8AC3E}">
        <p14:creationId xmlns:p14="http://schemas.microsoft.com/office/powerpoint/2010/main" val="863923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13</a:t>
            </a:fld>
            <a:endParaRPr lang="en-US"/>
          </a:p>
        </p:txBody>
      </p:sp>
    </p:spTree>
    <p:extLst>
      <p:ext uri="{BB962C8B-B14F-4D97-AF65-F5344CB8AC3E}">
        <p14:creationId xmlns:p14="http://schemas.microsoft.com/office/powerpoint/2010/main" val="274940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14</a:t>
            </a:fld>
            <a:endParaRPr lang="en-US"/>
          </a:p>
        </p:txBody>
      </p:sp>
    </p:spTree>
    <p:extLst>
      <p:ext uri="{BB962C8B-B14F-4D97-AF65-F5344CB8AC3E}">
        <p14:creationId xmlns:p14="http://schemas.microsoft.com/office/powerpoint/2010/main" val="3553101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477671-F5CC-1748-89BC-B8D418D83BB4}" type="slidenum">
              <a:rPr lang="en-US" smtClean="0"/>
              <a:t>15</a:t>
            </a:fld>
            <a:endParaRPr lang="en-US"/>
          </a:p>
        </p:txBody>
      </p:sp>
    </p:spTree>
    <p:extLst>
      <p:ext uri="{BB962C8B-B14F-4D97-AF65-F5344CB8AC3E}">
        <p14:creationId xmlns:p14="http://schemas.microsoft.com/office/powerpoint/2010/main" val="1371958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16</a:t>
            </a:fld>
            <a:endParaRPr lang="en-US"/>
          </a:p>
        </p:txBody>
      </p:sp>
    </p:spTree>
    <p:extLst>
      <p:ext uri="{BB962C8B-B14F-4D97-AF65-F5344CB8AC3E}">
        <p14:creationId xmlns:p14="http://schemas.microsoft.com/office/powerpoint/2010/main" val="847740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adaptive</a:t>
            </a:r>
          </a:p>
        </p:txBody>
      </p:sp>
      <p:sp>
        <p:nvSpPr>
          <p:cNvPr id="4" name="Slide Number Placeholder 3"/>
          <p:cNvSpPr>
            <a:spLocks noGrp="1"/>
          </p:cNvSpPr>
          <p:nvPr>
            <p:ph type="sldNum" sz="quarter" idx="10"/>
          </p:nvPr>
        </p:nvSpPr>
        <p:spPr/>
        <p:txBody>
          <a:bodyPr/>
          <a:lstStyle/>
          <a:p>
            <a:pPr defTabSz="931774">
              <a:defRPr/>
            </a:pPr>
            <a:fld id="{9FDD44AA-BD64-4296-A0CE-97602FA590CE}"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19832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18</a:t>
            </a:fld>
            <a:endParaRPr lang="en-US"/>
          </a:p>
        </p:txBody>
      </p:sp>
    </p:spTree>
    <p:extLst>
      <p:ext uri="{BB962C8B-B14F-4D97-AF65-F5344CB8AC3E}">
        <p14:creationId xmlns:p14="http://schemas.microsoft.com/office/powerpoint/2010/main" val="1158955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DD44AA-BD64-4296-A0CE-97602FA590CE}"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5743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2</a:t>
            </a:fld>
            <a:endParaRPr lang="en-US"/>
          </a:p>
        </p:txBody>
      </p:sp>
    </p:spTree>
    <p:extLst>
      <p:ext uri="{BB962C8B-B14F-4D97-AF65-F5344CB8AC3E}">
        <p14:creationId xmlns:p14="http://schemas.microsoft.com/office/powerpoint/2010/main" val="434352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sz="1200">
                <a:solidFill>
                  <a:schemeClr val="tx1"/>
                </a:solidFill>
                <a:latin typeface="Arial" panose="020B0604020202020204" pitchFamily="34" charset="0"/>
              </a:defRPr>
            </a:lvl1pPr>
            <a:lvl2pPr marL="771450" indent="-296711">
              <a:spcBef>
                <a:spcPct val="30000"/>
              </a:spcBef>
              <a:defRPr sz="1200">
                <a:solidFill>
                  <a:schemeClr val="tx1"/>
                </a:solidFill>
                <a:latin typeface="Arial" panose="020B0604020202020204" pitchFamily="34" charset="0"/>
              </a:defRPr>
            </a:lvl2pPr>
            <a:lvl3pPr marL="1186847" indent="-237369">
              <a:spcBef>
                <a:spcPct val="30000"/>
              </a:spcBef>
              <a:defRPr sz="1200">
                <a:solidFill>
                  <a:schemeClr val="tx1"/>
                </a:solidFill>
                <a:latin typeface="Arial" panose="020B0604020202020204" pitchFamily="34" charset="0"/>
              </a:defRPr>
            </a:lvl3pPr>
            <a:lvl4pPr marL="1661585" indent="-237369">
              <a:spcBef>
                <a:spcPct val="30000"/>
              </a:spcBef>
              <a:defRPr sz="1200">
                <a:solidFill>
                  <a:schemeClr val="tx1"/>
                </a:solidFill>
                <a:latin typeface="Arial" panose="020B0604020202020204" pitchFamily="34" charset="0"/>
              </a:defRPr>
            </a:lvl4pPr>
            <a:lvl5pPr marL="2136324" indent="-237369">
              <a:spcBef>
                <a:spcPct val="30000"/>
              </a:spcBef>
              <a:defRPr sz="1200">
                <a:solidFill>
                  <a:schemeClr val="tx1"/>
                </a:solidFill>
                <a:latin typeface="Arial" panose="020B0604020202020204" pitchFamily="34" charset="0"/>
              </a:defRPr>
            </a:lvl5pPr>
            <a:lvl6pPr marL="2611062" indent="-237369" eaLnBrk="0" fontAlgn="base" hangingPunct="0">
              <a:spcBef>
                <a:spcPct val="30000"/>
              </a:spcBef>
              <a:spcAft>
                <a:spcPct val="0"/>
              </a:spcAft>
              <a:defRPr sz="1200">
                <a:solidFill>
                  <a:schemeClr val="tx1"/>
                </a:solidFill>
                <a:latin typeface="Arial" panose="020B0604020202020204" pitchFamily="34" charset="0"/>
              </a:defRPr>
            </a:lvl6pPr>
            <a:lvl7pPr marL="3085801" indent="-237369" eaLnBrk="0" fontAlgn="base" hangingPunct="0">
              <a:spcBef>
                <a:spcPct val="30000"/>
              </a:spcBef>
              <a:spcAft>
                <a:spcPct val="0"/>
              </a:spcAft>
              <a:defRPr sz="1200">
                <a:solidFill>
                  <a:schemeClr val="tx1"/>
                </a:solidFill>
                <a:latin typeface="Arial" panose="020B0604020202020204" pitchFamily="34" charset="0"/>
              </a:defRPr>
            </a:lvl7pPr>
            <a:lvl8pPr marL="3560540" indent="-237369" eaLnBrk="0" fontAlgn="base" hangingPunct="0">
              <a:spcBef>
                <a:spcPct val="30000"/>
              </a:spcBef>
              <a:spcAft>
                <a:spcPct val="0"/>
              </a:spcAft>
              <a:defRPr sz="1200">
                <a:solidFill>
                  <a:schemeClr val="tx1"/>
                </a:solidFill>
                <a:latin typeface="Arial" panose="020B0604020202020204" pitchFamily="34" charset="0"/>
              </a:defRPr>
            </a:lvl8pPr>
            <a:lvl9pPr marL="4035279" indent="-237369" eaLnBrk="0" fontAlgn="base" hangingPunct="0">
              <a:spcBef>
                <a:spcPct val="30000"/>
              </a:spcBef>
              <a:spcAft>
                <a:spcPct val="0"/>
              </a:spcAft>
              <a:defRPr sz="1200">
                <a:solidFill>
                  <a:schemeClr val="tx1"/>
                </a:solidFill>
                <a:latin typeface="Arial" panose="020B0604020202020204" pitchFamily="34" charset="0"/>
              </a:defRPr>
            </a:lvl9pPr>
          </a:lstStyle>
          <a:p>
            <a:pPr defTabSz="931774">
              <a:spcBef>
                <a:spcPct val="0"/>
              </a:spcBef>
              <a:defRPr/>
            </a:pPr>
            <a:fld id="{CBD21951-1231-4C08-909A-2CB75E8316F0}" type="slidenum">
              <a:rPr lang="en-US" altLang="en-US">
                <a:solidFill>
                  <a:prstClr val="black"/>
                </a:solidFill>
                <a:latin typeface="Times New Roman" panose="02020603050405020304" pitchFamily="18" charset="0"/>
              </a:rPr>
              <a:pPr defTabSz="931774">
                <a:spcBef>
                  <a:spcPct val="0"/>
                </a:spcBef>
                <a:defRPr/>
              </a:pPr>
              <a:t>20</a:t>
            </a:fld>
            <a:endParaRPr lang="en-US" altLang="en-US">
              <a:solidFill>
                <a:prstClr val="black"/>
              </a:solidFill>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a:xfrm>
            <a:off x="717550" y="1162050"/>
            <a:ext cx="5575300" cy="3136900"/>
          </a:xfrm>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646067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284843" indent="-284843">
              <a:lnSpc>
                <a:spcPct val="90000"/>
              </a:lnSpc>
              <a:buClr>
                <a:schemeClr val="accent3"/>
              </a:buClr>
              <a:buFont typeface="Wingdings 2"/>
              <a:buChar char=""/>
              <a:defRPr/>
            </a:pPr>
            <a:endParaRPr lang="en-US"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pPr defTabSz="931774">
              <a:defRPr/>
            </a:pPr>
            <a:fld id="{9FDD44AA-BD64-4296-A0CE-97602FA590CE}"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725943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sz="1200">
                <a:solidFill>
                  <a:schemeClr val="tx1"/>
                </a:solidFill>
                <a:latin typeface="Arial" panose="020B0604020202020204" pitchFamily="34" charset="0"/>
              </a:defRPr>
            </a:lvl1pPr>
            <a:lvl2pPr marL="771450" indent="-296711">
              <a:spcBef>
                <a:spcPct val="30000"/>
              </a:spcBef>
              <a:defRPr sz="1200">
                <a:solidFill>
                  <a:schemeClr val="tx1"/>
                </a:solidFill>
                <a:latin typeface="Arial" panose="020B0604020202020204" pitchFamily="34" charset="0"/>
              </a:defRPr>
            </a:lvl2pPr>
            <a:lvl3pPr marL="1186847" indent="-237369">
              <a:spcBef>
                <a:spcPct val="30000"/>
              </a:spcBef>
              <a:defRPr sz="1200">
                <a:solidFill>
                  <a:schemeClr val="tx1"/>
                </a:solidFill>
                <a:latin typeface="Arial" panose="020B0604020202020204" pitchFamily="34" charset="0"/>
              </a:defRPr>
            </a:lvl3pPr>
            <a:lvl4pPr marL="1661585" indent="-237369">
              <a:spcBef>
                <a:spcPct val="30000"/>
              </a:spcBef>
              <a:defRPr sz="1200">
                <a:solidFill>
                  <a:schemeClr val="tx1"/>
                </a:solidFill>
                <a:latin typeface="Arial" panose="020B0604020202020204" pitchFamily="34" charset="0"/>
              </a:defRPr>
            </a:lvl4pPr>
            <a:lvl5pPr marL="2136324" indent="-237369">
              <a:spcBef>
                <a:spcPct val="30000"/>
              </a:spcBef>
              <a:defRPr sz="1200">
                <a:solidFill>
                  <a:schemeClr val="tx1"/>
                </a:solidFill>
                <a:latin typeface="Arial" panose="020B0604020202020204" pitchFamily="34" charset="0"/>
              </a:defRPr>
            </a:lvl5pPr>
            <a:lvl6pPr marL="2611062" indent="-237369" eaLnBrk="0" fontAlgn="base" hangingPunct="0">
              <a:spcBef>
                <a:spcPct val="30000"/>
              </a:spcBef>
              <a:spcAft>
                <a:spcPct val="0"/>
              </a:spcAft>
              <a:defRPr sz="1200">
                <a:solidFill>
                  <a:schemeClr val="tx1"/>
                </a:solidFill>
                <a:latin typeface="Arial" panose="020B0604020202020204" pitchFamily="34" charset="0"/>
              </a:defRPr>
            </a:lvl6pPr>
            <a:lvl7pPr marL="3085801" indent="-237369" eaLnBrk="0" fontAlgn="base" hangingPunct="0">
              <a:spcBef>
                <a:spcPct val="30000"/>
              </a:spcBef>
              <a:spcAft>
                <a:spcPct val="0"/>
              </a:spcAft>
              <a:defRPr sz="1200">
                <a:solidFill>
                  <a:schemeClr val="tx1"/>
                </a:solidFill>
                <a:latin typeface="Arial" panose="020B0604020202020204" pitchFamily="34" charset="0"/>
              </a:defRPr>
            </a:lvl7pPr>
            <a:lvl8pPr marL="3560540" indent="-237369" eaLnBrk="0" fontAlgn="base" hangingPunct="0">
              <a:spcBef>
                <a:spcPct val="30000"/>
              </a:spcBef>
              <a:spcAft>
                <a:spcPct val="0"/>
              </a:spcAft>
              <a:defRPr sz="1200">
                <a:solidFill>
                  <a:schemeClr val="tx1"/>
                </a:solidFill>
                <a:latin typeface="Arial" panose="020B0604020202020204" pitchFamily="34" charset="0"/>
              </a:defRPr>
            </a:lvl8pPr>
            <a:lvl9pPr marL="4035279" indent="-237369" eaLnBrk="0" fontAlgn="base" hangingPunct="0">
              <a:spcBef>
                <a:spcPct val="30000"/>
              </a:spcBef>
              <a:spcAft>
                <a:spcPct val="0"/>
              </a:spcAft>
              <a:defRPr sz="1200">
                <a:solidFill>
                  <a:schemeClr val="tx1"/>
                </a:solidFill>
                <a:latin typeface="Arial" panose="020B0604020202020204" pitchFamily="34" charset="0"/>
              </a:defRPr>
            </a:lvl9pPr>
          </a:lstStyle>
          <a:p>
            <a:pPr defTabSz="931774">
              <a:spcBef>
                <a:spcPct val="0"/>
              </a:spcBef>
              <a:defRPr/>
            </a:pPr>
            <a:fld id="{CBD21951-1231-4C08-909A-2CB75E8316F0}" type="slidenum">
              <a:rPr lang="en-US" altLang="en-US">
                <a:solidFill>
                  <a:prstClr val="black"/>
                </a:solidFill>
                <a:latin typeface="Times New Roman" panose="02020603050405020304" pitchFamily="18" charset="0"/>
              </a:rPr>
              <a:pPr defTabSz="931774">
                <a:spcBef>
                  <a:spcPct val="0"/>
                </a:spcBef>
                <a:defRPr/>
              </a:pPr>
              <a:t>22</a:t>
            </a:fld>
            <a:endParaRPr lang="en-US" altLang="en-US">
              <a:solidFill>
                <a:prstClr val="black"/>
              </a:solidFill>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a:xfrm>
            <a:off x="717550" y="1162050"/>
            <a:ext cx="5575300" cy="3136900"/>
          </a:xfrm>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48251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DD44AA-BD64-4296-A0CE-97602FA590CE}"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304407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24</a:t>
            </a:fld>
            <a:endParaRPr lang="en-US"/>
          </a:p>
        </p:txBody>
      </p:sp>
    </p:spTree>
    <p:extLst>
      <p:ext uri="{BB962C8B-B14F-4D97-AF65-F5344CB8AC3E}">
        <p14:creationId xmlns:p14="http://schemas.microsoft.com/office/powerpoint/2010/main" val="85467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sz="1200">
                <a:solidFill>
                  <a:schemeClr val="tx1"/>
                </a:solidFill>
                <a:latin typeface="Arial" panose="020B0604020202020204" pitchFamily="34" charset="0"/>
              </a:defRPr>
            </a:lvl1pPr>
            <a:lvl2pPr marL="771450" indent="-296711">
              <a:spcBef>
                <a:spcPct val="30000"/>
              </a:spcBef>
              <a:defRPr sz="1200">
                <a:solidFill>
                  <a:schemeClr val="tx1"/>
                </a:solidFill>
                <a:latin typeface="Arial" panose="020B0604020202020204" pitchFamily="34" charset="0"/>
              </a:defRPr>
            </a:lvl2pPr>
            <a:lvl3pPr marL="1186847" indent="-237369">
              <a:spcBef>
                <a:spcPct val="30000"/>
              </a:spcBef>
              <a:defRPr sz="1200">
                <a:solidFill>
                  <a:schemeClr val="tx1"/>
                </a:solidFill>
                <a:latin typeface="Arial" panose="020B0604020202020204" pitchFamily="34" charset="0"/>
              </a:defRPr>
            </a:lvl3pPr>
            <a:lvl4pPr marL="1661585" indent="-237369">
              <a:spcBef>
                <a:spcPct val="30000"/>
              </a:spcBef>
              <a:defRPr sz="1200">
                <a:solidFill>
                  <a:schemeClr val="tx1"/>
                </a:solidFill>
                <a:latin typeface="Arial" panose="020B0604020202020204" pitchFamily="34" charset="0"/>
              </a:defRPr>
            </a:lvl4pPr>
            <a:lvl5pPr marL="2136324" indent="-237369">
              <a:spcBef>
                <a:spcPct val="30000"/>
              </a:spcBef>
              <a:defRPr sz="1200">
                <a:solidFill>
                  <a:schemeClr val="tx1"/>
                </a:solidFill>
                <a:latin typeface="Arial" panose="020B0604020202020204" pitchFamily="34" charset="0"/>
              </a:defRPr>
            </a:lvl5pPr>
            <a:lvl6pPr marL="2611062" indent="-237369" eaLnBrk="0" fontAlgn="base" hangingPunct="0">
              <a:spcBef>
                <a:spcPct val="30000"/>
              </a:spcBef>
              <a:spcAft>
                <a:spcPct val="0"/>
              </a:spcAft>
              <a:defRPr sz="1200">
                <a:solidFill>
                  <a:schemeClr val="tx1"/>
                </a:solidFill>
                <a:latin typeface="Arial" panose="020B0604020202020204" pitchFamily="34" charset="0"/>
              </a:defRPr>
            </a:lvl6pPr>
            <a:lvl7pPr marL="3085801" indent="-237369" eaLnBrk="0" fontAlgn="base" hangingPunct="0">
              <a:spcBef>
                <a:spcPct val="30000"/>
              </a:spcBef>
              <a:spcAft>
                <a:spcPct val="0"/>
              </a:spcAft>
              <a:defRPr sz="1200">
                <a:solidFill>
                  <a:schemeClr val="tx1"/>
                </a:solidFill>
                <a:latin typeface="Arial" panose="020B0604020202020204" pitchFamily="34" charset="0"/>
              </a:defRPr>
            </a:lvl7pPr>
            <a:lvl8pPr marL="3560540" indent="-237369" eaLnBrk="0" fontAlgn="base" hangingPunct="0">
              <a:spcBef>
                <a:spcPct val="30000"/>
              </a:spcBef>
              <a:spcAft>
                <a:spcPct val="0"/>
              </a:spcAft>
              <a:defRPr sz="1200">
                <a:solidFill>
                  <a:schemeClr val="tx1"/>
                </a:solidFill>
                <a:latin typeface="Arial" panose="020B0604020202020204" pitchFamily="34" charset="0"/>
              </a:defRPr>
            </a:lvl8pPr>
            <a:lvl9pPr marL="4035279" indent="-237369" eaLnBrk="0" fontAlgn="base" hangingPunct="0">
              <a:spcBef>
                <a:spcPct val="30000"/>
              </a:spcBef>
              <a:spcAft>
                <a:spcPct val="0"/>
              </a:spcAft>
              <a:defRPr sz="1200">
                <a:solidFill>
                  <a:schemeClr val="tx1"/>
                </a:solidFill>
                <a:latin typeface="Arial" panose="020B0604020202020204" pitchFamily="34" charset="0"/>
              </a:defRPr>
            </a:lvl9pPr>
          </a:lstStyle>
          <a:p>
            <a:pPr defTabSz="931774">
              <a:spcBef>
                <a:spcPct val="0"/>
              </a:spcBef>
              <a:defRPr/>
            </a:pPr>
            <a:fld id="{CBD21951-1231-4C08-909A-2CB75E8316F0}" type="slidenum">
              <a:rPr lang="en-US" altLang="en-US">
                <a:solidFill>
                  <a:prstClr val="black"/>
                </a:solidFill>
                <a:latin typeface="Times New Roman" panose="02020603050405020304" pitchFamily="18" charset="0"/>
              </a:rPr>
              <a:pPr defTabSz="931774">
                <a:spcBef>
                  <a:spcPct val="0"/>
                </a:spcBef>
                <a:defRPr/>
              </a:pPr>
              <a:t>25</a:t>
            </a:fld>
            <a:endParaRPr lang="en-US" altLang="en-US">
              <a:solidFill>
                <a:prstClr val="black"/>
              </a:solidFill>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a:xfrm>
            <a:off x="717550" y="1162050"/>
            <a:ext cx="5575300" cy="3136900"/>
          </a:xfrm>
          <a:solidFill>
            <a:srgbClr val="FFFFFF"/>
          </a:solidFill>
          <a:ln/>
        </p:spPr>
      </p:sp>
      <p:sp>
        <p:nvSpPr>
          <p:cNvPr id="15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950334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26</a:t>
            </a:fld>
            <a:endParaRPr lang="en-US"/>
          </a:p>
        </p:txBody>
      </p:sp>
    </p:spTree>
    <p:extLst>
      <p:ext uri="{BB962C8B-B14F-4D97-AF65-F5344CB8AC3E}">
        <p14:creationId xmlns:p14="http://schemas.microsoft.com/office/powerpoint/2010/main" val="3029761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DD44AA-BD64-4296-A0CE-97602FA590CE}" type="slidenum">
              <a:rPr lang="en-US" smtClean="0"/>
              <a:t>27</a:t>
            </a:fld>
            <a:endParaRPr lang="en-US"/>
          </a:p>
        </p:txBody>
      </p:sp>
    </p:spTree>
    <p:extLst>
      <p:ext uri="{BB962C8B-B14F-4D97-AF65-F5344CB8AC3E}">
        <p14:creationId xmlns:p14="http://schemas.microsoft.com/office/powerpoint/2010/main" val="359501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9FDD44AA-BD64-4296-A0CE-97602FA590CE}" type="slidenum">
              <a:rPr lang="en-US" smtClean="0"/>
              <a:t>28</a:t>
            </a:fld>
            <a:endParaRPr lang="en-US"/>
          </a:p>
        </p:txBody>
      </p:sp>
    </p:spTree>
    <p:extLst>
      <p:ext uri="{BB962C8B-B14F-4D97-AF65-F5344CB8AC3E}">
        <p14:creationId xmlns:p14="http://schemas.microsoft.com/office/powerpoint/2010/main" val="3619275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29</a:t>
            </a:fld>
            <a:endParaRPr lang="en-US"/>
          </a:p>
        </p:txBody>
      </p:sp>
    </p:spTree>
    <p:extLst>
      <p:ext uri="{BB962C8B-B14F-4D97-AF65-F5344CB8AC3E}">
        <p14:creationId xmlns:p14="http://schemas.microsoft.com/office/powerpoint/2010/main" val="353299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3</a:t>
            </a:fld>
            <a:endParaRPr lang="en-US"/>
          </a:p>
        </p:txBody>
      </p:sp>
    </p:spTree>
    <p:extLst>
      <p:ext uri="{BB962C8B-B14F-4D97-AF65-F5344CB8AC3E}">
        <p14:creationId xmlns:p14="http://schemas.microsoft.com/office/powerpoint/2010/main" val="3197374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30</a:t>
            </a:fld>
            <a:endParaRPr lang="en-US"/>
          </a:p>
        </p:txBody>
      </p:sp>
    </p:spTree>
    <p:extLst>
      <p:ext uri="{BB962C8B-B14F-4D97-AF65-F5344CB8AC3E}">
        <p14:creationId xmlns:p14="http://schemas.microsoft.com/office/powerpoint/2010/main" val="2725387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D44AA-BD64-4296-A0CE-97602FA590CE}" type="slidenum">
              <a:rPr lang="en-US" smtClean="0"/>
              <a:t>31</a:t>
            </a:fld>
            <a:endParaRPr lang="en-US"/>
          </a:p>
        </p:txBody>
      </p:sp>
    </p:spTree>
    <p:extLst>
      <p:ext uri="{BB962C8B-B14F-4D97-AF65-F5344CB8AC3E}">
        <p14:creationId xmlns:p14="http://schemas.microsoft.com/office/powerpoint/2010/main" val="1988038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477671-F5CC-1748-89BC-B8D418D83BB4}" type="slidenum">
              <a:rPr lang="en-US" smtClean="0"/>
              <a:t>32</a:t>
            </a:fld>
            <a:endParaRPr lang="en-US"/>
          </a:p>
        </p:txBody>
      </p:sp>
    </p:spTree>
    <p:extLst>
      <p:ext uri="{BB962C8B-B14F-4D97-AF65-F5344CB8AC3E}">
        <p14:creationId xmlns:p14="http://schemas.microsoft.com/office/powerpoint/2010/main" val="928234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477671-F5CC-1748-89BC-B8D418D83BB4}" type="slidenum">
              <a:rPr lang="en-US" smtClean="0"/>
              <a:t>33</a:t>
            </a:fld>
            <a:endParaRPr lang="en-US"/>
          </a:p>
        </p:txBody>
      </p:sp>
    </p:spTree>
    <p:extLst>
      <p:ext uri="{BB962C8B-B14F-4D97-AF65-F5344CB8AC3E}">
        <p14:creationId xmlns:p14="http://schemas.microsoft.com/office/powerpoint/2010/main" val="3535579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35</a:t>
            </a:fld>
            <a:endParaRPr lang="en-US"/>
          </a:p>
        </p:txBody>
      </p:sp>
    </p:spTree>
    <p:extLst>
      <p:ext uri="{BB962C8B-B14F-4D97-AF65-F5344CB8AC3E}">
        <p14:creationId xmlns:p14="http://schemas.microsoft.com/office/powerpoint/2010/main" val="2679579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DD44AA-BD64-4296-A0CE-97602FA590CE}" type="slidenum">
              <a:rPr lang="en-US">
                <a:solidFill>
                  <a:prstClr val="black"/>
                </a:solidFill>
                <a:latin typeface="Calibri" panose="020F0502020204030204"/>
              </a:rPr>
              <a:pPr defTabSz="931774">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3065600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37</a:t>
            </a:fld>
            <a:endParaRPr lang="en-US"/>
          </a:p>
        </p:txBody>
      </p:sp>
    </p:spTree>
    <p:extLst>
      <p:ext uri="{BB962C8B-B14F-4D97-AF65-F5344CB8AC3E}">
        <p14:creationId xmlns:p14="http://schemas.microsoft.com/office/powerpoint/2010/main" val="485590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38</a:t>
            </a:fld>
            <a:endParaRPr lang="en-US"/>
          </a:p>
        </p:txBody>
      </p:sp>
    </p:spTree>
    <p:extLst>
      <p:ext uri="{BB962C8B-B14F-4D97-AF65-F5344CB8AC3E}">
        <p14:creationId xmlns:p14="http://schemas.microsoft.com/office/powerpoint/2010/main" val="3737412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39</a:t>
            </a:fld>
            <a:endParaRPr lang="en-US"/>
          </a:p>
        </p:txBody>
      </p:sp>
    </p:spTree>
    <p:extLst>
      <p:ext uri="{BB962C8B-B14F-4D97-AF65-F5344CB8AC3E}">
        <p14:creationId xmlns:p14="http://schemas.microsoft.com/office/powerpoint/2010/main" val="2731780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40</a:t>
            </a:fld>
            <a:endParaRPr lang="en-US"/>
          </a:p>
        </p:txBody>
      </p:sp>
    </p:spTree>
    <p:extLst>
      <p:ext uri="{BB962C8B-B14F-4D97-AF65-F5344CB8AC3E}">
        <p14:creationId xmlns:p14="http://schemas.microsoft.com/office/powerpoint/2010/main" val="3586486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FDD44AA-BD64-4296-A0CE-97602FA590CE}"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403653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41</a:t>
            </a:fld>
            <a:endParaRPr lang="en-US"/>
          </a:p>
        </p:txBody>
      </p:sp>
    </p:spTree>
    <p:extLst>
      <p:ext uri="{BB962C8B-B14F-4D97-AF65-F5344CB8AC3E}">
        <p14:creationId xmlns:p14="http://schemas.microsoft.com/office/powerpoint/2010/main" val="3584825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Worry time </a:t>
            </a:r>
          </a:p>
        </p:txBody>
      </p:sp>
      <p:sp>
        <p:nvSpPr>
          <p:cNvPr id="4" name="Slide Number Placeholder 3"/>
          <p:cNvSpPr>
            <a:spLocks noGrp="1"/>
          </p:cNvSpPr>
          <p:nvPr>
            <p:ph type="sldNum" sz="quarter" idx="10"/>
          </p:nvPr>
        </p:nvSpPr>
        <p:spPr/>
        <p:txBody>
          <a:bodyPr/>
          <a:lstStyle/>
          <a:p>
            <a:pPr defTabSz="931774">
              <a:defRPr/>
            </a:pPr>
            <a:fld id="{9FDD44AA-BD64-4296-A0CE-97602FA590CE}" type="slidenum">
              <a:rPr lang="en-US">
                <a:solidFill>
                  <a:prstClr val="black"/>
                </a:solidFill>
                <a:latin typeface="Calibri" panose="020F0502020204030204"/>
              </a:rPr>
              <a:pPr defTabSz="931774">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2138324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going to shift and talk about treatment of anxiety. There are two primary EB approaches to treating anxiety – SSRIs and exposure-based CBT</a:t>
            </a:r>
          </a:p>
        </p:txBody>
      </p:sp>
      <p:sp>
        <p:nvSpPr>
          <p:cNvPr id="4" name="Slide Number Placeholder 3"/>
          <p:cNvSpPr>
            <a:spLocks noGrp="1"/>
          </p:cNvSpPr>
          <p:nvPr>
            <p:ph type="sldNum" sz="quarter" idx="5"/>
          </p:nvPr>
        </p:nvSpPr>
        <p:spPr/>
        <p:txBody>
          <a:bodyPr/>
          <a:lstStyle/>
          <a:p>
            <a:fld id="{84F27713-1F29-4EDB-A872-FD4C7AE3C741}" type="slidenum">
              <a:rPr lang="en-US" smtClean="0"/>
              <a:t>43</a:t>
            </a:fld>
            <a:endParaRPr lang="en-US"/>
          </a:p>
        </p:txBody>
      </p:sp>
    </p:spTree>
    <p:extLst>
      <p:ext uri="{BB962C8B-B14F-4D97-AF65-F5344CB8AC3E}">
        <p14:creationId xmlns:p14="http://schemas.microsoft.com/office/powerpoint/2010/main" val="581870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5A927-7D4A-422B-8E28-1777B262C7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706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CAMS</a:t>
            </a:r>
          </a:p>
          <a:p>
            <a:pPr marL="284843" indent="-284843">
              <a:buClr>
                <a:schemeClr val="accent3"/>
              </a:buClr>
              <a:buFont typeface="Wingdings 2"/>
              <a:buChar char=""/>
              <a:defRPr/>
            </a:pPr>
            <a:r>
              <a:rPr lang="en-US" sz="3800">
                <a:solidFill>
                  <a:schemeClr val="bg1"/>
                </a:solidFill>
              </a:rPr>
              <a:t>Child Anxiety Multisite Study (CAMS)</a:t>
            </a:r>
          </a:p>
          <a:p>
            <a:pPr marL="664635" lvl="1" indent="-256359">
              <a:buFont typeface="Wingdings 2"/>
              <a:buChar char=""/>
              <a:defRPr/>
            </a:pPr>
            <a:r>
              <a:rPr lang="en-US" sz="3600">
                <a:solidFill>
                  <a:schemeClr val="bg1"/>
                </a:solidFill>
              </a:rPr>
              <a:t>Medication effective</a:t>
            </a:r>
          </a:p>
          <a:p>
            <a:pPr marL="664635" lvl="1" indent="-256359">
              <a:buFont typeface="Wingdings 2"/>
              <a:buChar char=""/>
              <a:defRPr/>
            </a:pPr>
            <a:r>
              <a:rPr lang="en-US" sz="3600">
                <a:solidFill>
                  <a:schemeClr val="bg1"/>
                </a:solidFill>
              </a:rPr>
              <a:t>CBT effective</a:t>
            </a:r>
          </a:p>
          <a:p>
            <a:pPr marL="664635" lvl="1" indent="-256359">
              <a:buFont typeface="Wingdings 2"/>
              <a:buChar char=""/>
              <a:defRPr/>
            </a:pPr>
            <a:r>
              <a:rPr lang="en-US" sz="3600">
                <a:solidFill>
                  <a:schemeClr val="bg1"/>
                </a:solidFill>
              </a:rPr>
              <a:t>Combination most effective</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9FDD44AA-BD64-4296-A0CE-97602FA590C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877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50</a:t>
            </a:fld>
            <a:endParaRPr lang="en-US"/>
          </a:p>
        </p:txBody>
      </p:sp>
    </p:spTree>
    <p:extLst>
      <p:ext uri="{BB962C8B-B14F-4D97-AF65-F5344CB8AC3E}">
        <p14:creationId xmlns:p14="http://schemas.microsoft.com/office/powerpoint/2010/main" val="9011473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D44AA-BD64-4296-A0CE-97602FA590CE}" type="slidenum">
              <a:rPr lang="en-US" smtClean="0"/>
              <a:pPr/>
              <a:t>51</a:t>
            </a:fld>
            <a:endParaRPr lang="en-US"/>
          </a:p>
        </p:txBody>
      </p:sp>
    </p:spTree>
    <p:extLst>
      <p:ext uri="{BB962C8B-B14F-4D97-AF65-F5344CB8AC3E}">
        <p14:creationId xmlns:p14="http://schemas.microsoft.com/office/powerpoint/2010/main" val="2181723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27713-1F29-4EDB-A872-FD4C7AE3C741}" type="slidenum">
              <a:rPr lang="en-US" smtClean="0"/>
              <a:t>53</a:t>
            </a:fld>
            <a:endParaRPr lang="en-US"/>
          </a:p>
        </p:txBody>
      </p:sp>
    </p:spTree>
    <p:extLst>
      <p:ext uri="{BB962C8B-B14F-4D97-AF65-F5344CB8AC3E}">
        <p14:creationId xmlns:p14="http://schemas.microsoft.com/office/powerpoint/2010/main" val="22443346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Cognitive restructuring</a:t>
            </a:r>
            <a:r>
              <a:rPr lang="en-US" sz="1200" b="0" i="0" kern="1200" dirty="0">
                <a:solidFill>
                  <a:schemeClr val="tx1"/>
                </a:solidFill>
                <a:effectLst/>
                <a:latin typeface="+mn-lt"/>
                <a:ea typeface="+mn-ea"/>
                <a:cs typeface="+mn-cs"/>
              </a:rPr>
              <a:t> — Cognitive restructuring is a process of logically identifying and challenging maladaptive thoughts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cognitive distortions) that may be contributing to or perpetuating anxiety. Common cognitive distortions, often labeled as “thinking traps,” are reviewed with patients and may include:</a:t>
            </a:r>
          </a:p>
          <a:p>
            <a:r>
              <a:rPr lang="en-US" sz="1200" b="0" i="0" kern="1200" dirty="0">
                <a:solidFill>
                  <a:schemeClr val="tx1"/>
                </a:solidFill>
                <a:effectLst/>
                <a:latin typeface="+mn-lt"/>
                <a:ea typeface="+mn-ea"/>
                <a:cs typeface="+mn-cs"/>
              </a:rPr>
              <a:t>●Fortune telling – Predicting that negative events will occur in the future</a:t>
            </a:r>
          </a:p>
          <a:p>
            <a:r>
              <a:rPr lang="en-US" sz="1200" b="0" i="0" kern="1200" dirty="0">
                <a:solidFill>
                  <a:schemeClr val="tx1"/>
                </a:solidFill>
                <a:effectLst/>
                <a:latin typeface="+mn-lt"/>
                <a:ea typeface="+mn-ea"/>
                <a:cs typeface="+mn-cs"/>
              </a:rPr>
              <a:t>●Mind reading – Assuming that others are thinking negatively about you</a:t>
            </a:r>
          </a:p>
          <a:p>
            <a:r>
              <a:rPr lang="en-US" sz="1200" b="0" i="0" kern="1200" dirty="0">
                <a:solidFill>
                  <a:schemeClr val="tx1"/>
                </a:solidFill>
                <a:effectLst/>
                <a:latin typeface="+mn-lt"/>
                <a:ea typeface="+mn-ea"/>
                <a:cs typeface="+mn-cs"/>
              </a:rPr>
              <a:t>●Catastrophizing – Believing that a terrible event is likely to occur</a:t>
            </a:r>
          </a:p>
          <a:p>
            <a:endParaRPr lang="en-US" dirty="0"/>
          </a:p>
        </p:txBody>
      </p:sp>
      <p:sp>
        <p:nvSpPr>
          <p:cNvPr id="4" name="Slide Number Placeholder 3"/>
          <p:cNvSpPr>
            <a:spLocks noGrp="1"/>
          </p:cNvSpPr>
          <p:nvPr>
            <p:ph type="sldNum" sz="quarter" idx="5"/>
          </p:nvPr>
        </p:nvSpPr>
        <p:spPr/>
        <p:txBody>
          <a:bodyPr/>
          <a:lstStyle/>
          <a:p>
            <a:fld id="{84F27713-1F29-4EDB-A872-FD4C7AE3C741}" type="slidenum">
              <a:rPr lang="en-US" smtClean="0"/>
              <a:t>54</a:t>
            </a:fld>
            <a:endParaRPr lang="en-US"/>
          </a:p>
        </p:txBody>
      </p:sp>
    </p:spTree>
    <p:extLst>
      <p:ext uri="{BB962C8B-B14F-4D97-AF65-F5344CB8AC3E}">
        <p14:creationId xmlns:p14="http://schemas.microsoft.com/office/powerpoint/2010/main" val="18595538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55</a:t>
            </a:fld>
            <a:endParaRPr lang="en-US"/>
          </a:p>
        </p:txBody>
      </p:sp>
    </p:spTree>
    <p:extLst>
      <p:ext uri="{BB962C8B-B14F-4D97-AF65-F5344CB8AC3E}">
        <p14:creationId xmlns:p14="http://schemas.microsoft.com/office/powerpoint/2010/main" val="1713575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A50ECF-8300-403F-9647-B7C8424D1350}" type="slidenum">
              <a:rPr lang="en-US" smtClean="0"/>
              <a:t>5</a:t>
            </a:fld>
            <a:endParaRPr lang="en-US"/>
          </a:p>
        </p:txBody>
      </p:sp>
    </p:spTree>
    <p:extLst>
      <p:ext uri="{BB962C8B-B14F-4D97-AF65-F5344CB8AC3E}">
        <p14:creationId xmlns:p14="http://schemas.microsoft.com/office/powerpoint/2010/main" val="511403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example: 5 min talk at PTS, not my fav data to present…behavioral experiment was observing presenters and audience before me…</a:t>
            </a:r>
          </a:p>
        </p:txBody>
      </p:sp>
      <p:sp>
        <p:nvSpPr>
          <p:cNvPr id="4" name="Slide Number Placeholder 3"/>
          <p:cNvSpPr>
            <a:spLocks noGrp="1"/>
          </p:cNvSpPr>
          <p:nvPr>
            <p:ph type="sldNum" sz="quarter" idx="5"/>
          </p:nvPr>
        </p:nvSpPr>
        <p:spPr/>
        <p:txBody>
          <a:bodyPr/>
          <a:lstStyle/>
          <a:p>
            <a:fld id="{84F27713-1F29-4EDB-A872-FD4C7AE3C741}" type="slidenum">
              <a:rPr lang="en-US" smtClean="0"/>
              <a:t>56</a:t>
            </a:fld>
            <a:endParaRPr lang="en-US"/>
          </a:p>
        </p:txBody>
      </p:sp>
    </p:spTree>
    <p:extLst>
      <p:ext uri="{BB962C8B-B14F-4D97-AF65-F5344CB8AC3E}">
        <p14:creationId xmlns:p14="http://schemas.microsoft.com/office/powerpoint/2010/main" val="23719928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D44AA-BD64-4296-A0CE-97602FA590CE}" type="slidenum">
              <a:rPr lang="en-US" smtClean="0"/>
              <a:pPr/>
              <a:t>57</a:t>
            </a:fld>
            <a:endParaRPr lang="en-US"/>
          </a:p>
        </p:txBody>
      </p:sp>
    </p:spTree>
    <p:extLst>
      <p:ext uri="{BB962C8B-B14F-4D97-AF65-F5344CB8AC3E}">
        <p14:creationId xmlns:p14="http://schemas.microsoft.com/office/powerpoint/2010/main" val="21817230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58</a:t>
            </a:fld>
            <a:endParaRPr lang="en-US"/>
          </a:p>
        </p:txBody>
      </p:sp>
    </p:spTree>
    <p:extLst>
      <p:ext uri="{BB962C8B-B14F-4D97-AF65-F5344CB8AC3E}">
        <p14:creationId xmlns:p14="http://schemas.microsoft.com/office/powerpoint/2010/main" val="3477187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You may also consider calling the child’s teacher to gather more information about the child’s difficulties in the classroom.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rPr>
              <a:t>Review Vanderbilt screens given at the beginning of the year. Also distribute new scales to the teachers/parents </a:t>
            </a:r>
          </a:p>
          <a:p>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60</a:t>
            </a:fld>
            <a:endParaRPr lang="en-US"/>
          </a:p>
        </p:txBody>
      </p:sp>
    </p:spTree>
    <p:extLst>
      <p:ext uri="{BB962C8B-B14F-4D97-AF65-F5344CB8AC3E}">
        <p14:creationId xmlns:p14="http://schemas.microsoft.com/office/powerpoint/2010/main" val="1637333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Discuss next steps in treatment planning and whether an SSRI would be an appropriate intervention at this stage of treatment. </a:t>
            </a:r>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61</a:t>
            </a:fld>
            <a:endParaRPr lang="en-US"/>
          </a:p>
        </p:txBody>
      </p:sp>
    </p:spTree>
    <p:extLst>
      <p:ext uri="{BB962C8B-B14F-4D97-AF65-F5344CB8AC3E}">
        <p14:creationId xmlns:p14="http://schemas.microsoft.com/office/powerpoint/2010/main" val="2223998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solidFill>
                  <a:schemeClr val="bg1"/>
                </a:solidFill>
              </a:rPr>
              <a:t>Stimulants do not worsen anxiety: "Meta-Analysis: Reduced Risk of Anxiety with Psychostimulant Treatment in Children with Attention-Deficit/Hyperactivity Disorder”, 10/2015</a:t>
            </a:r>
          </a:p>
          <a:p>
            <a:pPr lvl="1">
              <a:buFont typeface="Arial" panose="020B0604020202020204" pitchFamily="34" charset="0"/>
              <a:buChar char="•"/>
            </a:pPr>
            <a:r>
              <a:rPr lang="en-US" sz="2200" dirty="0">
                <a:solidFill>
                  <a:schemeClr val="bg1"/>
                </a:solidFill>
              </a:rPr>
              <a:t>Significant reduction in the risk of anxiety associated with psychostimulants compared to placebo, and higher doses of psychostimulants appear to be associated with a greater reduction in the risk of anxiety </a:t>
            </a:r>
          </a:p>
          <a:p>
            <a:endParaRPr lang="en-US" dirty="0"/>
          </a:p>
        </p:txBody>
      </p:sp>
      <p:sp>
        <p:nvSpPr>
          <p:cNvPr id="4" name="Slide Number Placeholder 3"/>
          <p:cNvSpPr>
            <a:spLocks noGrp="1"/>
          </p:cNvSpPr>
          <p:nvPr>
            <p:ph type="sldNum" sz="quarter" idx="5"/>
          </p:nvPr>
        </p:nvSpPr>
        <p:spPr/>
        <p:txBody>
          <a:bodyPr/>
          <a:lstStyle/>
          <a:p>
            <a:fld id="{73F5A927-7D4A-422B-8E28-1777B262C7D3}" type="slidenum">
              <a:rPr lang="en-US" smtClean="0"/>
              <a:t>62</a:t>
            </a:fld>
            <a:endParaRPr lang="en-US"/>
          </a:p>
        </p:txBody>
      </p:sp>
    </p:spTree>
    <p:extLst>
      <p:ext uri="{BB962C8B-B14F-4D97-AF65-F5344CB8AC3E}">
        <p14:creationId xmlns:p14="http://schemas.microsoft.com/office/powerpoint/2010/main" val="16501661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63</a:t>
            </a:fld>
            <a:endParaRPr lang="en-US"/>
          </a:p>
        </p:txBody>
      </p:sp>
    </p:spTree>
    <p:extLst>
      <p:ext uri="{BB962C8B-B14F-4D97-AF65-F5344CB8AC3E}">
        <p14:creationId xmlns:p14="http://schemas.microsoft.com/office/powerpoint/2010/main" val="42050681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F5A927-7D4A-422B-8E28-1777B262C7D3}" type="slidenum">
              <a:rPr lang="en-US" smtClean="0"/>
              <a:t>64</a:t>
            </a:fld>
            <a:endParaRPr lang="en-US"/>
          </a:p>
        </p:txBody>
      </p:sp>
    </p:spTree>
    <p:extLst>
      <p:ext uri="{BB962C8B-B14F-4D97-AF65-F5344CB8AC3E}">
        <p14:creationId xmlns:p14="http://schemas.microsoft.com/office/powerpoint/2010/main" val="502042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a copy of these slides</a:t>
            </a:r>
          </a:p>
        </p:txBody>
      </p:sp>
      <p:sp>
        <p:nvSpPr>
          <p:cNvPr id="4" name="Slide Number Placeholder 3"/>
          <p:cNvSpPr>
            <a:spLocks noGrp="1"/>
          </p:cNvSpPr>
          <p:nvPr>
            <p:ph type="sldNum" sz="quarter" idx="5"/>
          </p:nvPr>
        </p:nvSpPr>
        <p:spPr/>
        <p:txBody>
          <a:bodyPr/>
          <a:lstStyle/>
          <a:p>
            <a:fld id="{84F27713-1F29-4EDB-A872-FD4C7AE3C741}" type="slidenum">
              <a:rPr lang="en-US" smtClean="0"/>
              <a:t>65</a:t>
            </a:fld>
            <a:endParaRPr lang="en-US"/>
          </a:p>
        </p:txBody>
      </p:sp>
    </p:spTree>
    <p:extLst>
      <p:ext uri="{BB962C8B-B14F-4D97-AF65-F5344CB8AC3E}">
        <p14:creationId xmlns:p14="http://schemas.microsoft.com/office/powerpoint/2010/main" val="832615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i="1" dirty="0"/>
          </a:p>
          <a:p>
            <a:endParaRPr lang="en-US" dirty="0"/>
          </a:p>
        </p:txBody>
      </p:sp>
      <p:sp>
        <p:nvSpPr>
          <p:cNvPr id="4" name="Slide Number Placeholder 3"/>
          <p:cNvSpPr>
            <a:spLocks noGrp="1"/>
          </p:cNvSpPr>
          <p:nvPr>
            <p:ph type="sldNum" sz="quarter" idx="10"/>
          </p:nvPr>
        </p:nvSpPr>
        <p:spPr/>
        <p:txBody>
          <a:bodyPr/>
          <a:lstStyle/>
          <a:p>
            <a:pPr defTabSz="931774">
              <a:defRPr/>
            </a:pPr>
            <a:fld id="{9FDD44AA-BD64-4296-A0CE-97602FA590CE}"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00370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Infants, toddlers, preschoolers, school-aged, teens</a:t>
            </a:r>
          </a:p>
          <a:p>
            <a:endParaRPr lang="en-US"/>
          </a:p>
        </p:txBody>
      </p:sp>
      <p:sp>
        <p:nvSpPr>
          <p:cNvPr id="4" name="Slide Number Placeholder 3"/>
          <p:cNvSpPr>
            <a:spLocks noGrp="1"/>
          </p:cNvSpPr>
          <p:nvPr>
            <p:ph type="sldNum" sz="quarter" idx="5"/>
          </p:nvPr>
        </p:nvSpPr>
        <p:spPr/>
        <p:txBody>
          <a:bodyPr/>
          <a:lstStyle/>
          <a:p>
            <a:fld id="{F5477671-F5CC-1748-89BC-B8D418D83BB4}" type="slidenum">
              <a:rPr lang="en-US" smtClean="0"/>
              <a:t>7</a:t>
            </a:fld>
            <a:endParaRPr lang="en-US"/>
          </a:p>
        </p:txBody>
      </p:sp>
    </p:spTree>
    <p:extLst>
      <p:ext uri="{BB962C8B-B14F-4D97-AF65-F5344CB8AC3E}">
        <p14:creationId xmlns:p14="http://schemas.microsoft.com/office/powerpoint/2010/main" val="2073409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Infants, toddlers, preschoolers, school-aged, teens</a:t>
            </a:r>
          </a:p>
          <a:p>
            <a:endParaRPr lang="en-US"/>
          </a:p>
        </p:txBody>
      </p:sp>
      <p:sp>
        <p:nvSpPr>
          <p:cNvPr id="4" name="Slide Number Placeholder 3"/>
          <p:cNvSpPr>
            <a:spLocks noGrp="1"/>
          </p:cNvSpPr>
          <p:nvPr>
            <p:ph type="sldNum" sz="quarter" idx="5"/>
          </p:nvPr>
        </p:nvSpPr>
        <p:spPr/>
        <p:txBody>
          <a:bodyPr/>
          <a:lstStyle/>
          <a:p>
            <a:fld id="{F5477671-F5CC-1748-89BC-B8D418D83BB4}" type="slidenum">
              <a:rPr lang="en-US" smtClean="0"/>
              <a:t>8</a:t>
            </a:fld>
            <a:endParaRPr lang="en-US"/>
          </a:p>
        </p:txBody>
      </p:sp>
    </p:spTree>
    <p:extLst>
      <p:ext uri="{BB962C8B-B14F-4D97-AF65-F5344CB8AC3E}">
        <p14:creationId xmlns:p14="http://schemas.microsoft.com/office/powerpoint/2010/main" val="392705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Infants, toddlers, preschoolers, school-aged, teens</a:t>
            </a:r>
          </a:p>
          <a:p>
            <a:endParaRPr lang="en-US"/>
          </a:p>
        </p:txBody>
      </p:sp>
      <p:sp>
        <p:nvSpPr>
          <p:cNvPr id="4" name="Slide Number Placeholder 3"/>
          <p:cNvSpPr>
            <a:spLocks noGrp="1"/>
          </p:cNvSpPr>
          <p:nvPr>
            <p:ph type="sldNum" sz="quarter" idx="5"/>
          </p:nvPr>
        </p:nvSpPr>
        <p:spPr/>
        <p:txBody>
          <a:bodyPr/>
          <a:lstStyle/>
          <a:p>
            <a:fld id="{F5477671-F5CC-1748-89BC-B8D418D83BB4}" type="slidenum">
              <a:rPr lang="en-US" smtClean="0"/>
              <a:t>9</a:t>
            </a:fld>
            <a:endParaRPr lang="en-US"/>
          </a:p>
        </p:txBody>
      </p:sp>
    </p:spTree>
    <p:extLst>
      <p:ext uri="{BB962C8B-B14F-4D97-AF65-F5344CB8AC3E}">
        <p14:creationId xmlns:p14="http://schemas.microsoft.com/office/powerpoint/2010/main" val="4093398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A0FC9-BC2D-4B51-BBE5-092DD3E9AA6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E319969-8BB3-44AF-8FE7-F7F740F9828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BBF3B4D-D8BC-421B-A6BE-1DC44E294573}"/>
              </a:ext>
            </a:extLst>
          </p:cNvPr>
          <p:cNvSpPr>
            <a:spLocks noGrp="1"/>
          </p:cNvSpPr>
          <p:nvPr>
            <p:ph type="dt" sz="half" idx="10"/>
          </p:nvPr>
        </p:nvSpPr>
        <p:spPr/>
        <p:txBody>
          <a:bodyPr/>
          <a:lstStyle/>
          <a:p>
            <a:fld id="{AC19EFDF-068A-458D-89D6-A7FB90039E1F}" type="datetimeFigureOut">
              <a:rPr lang="en-US" smtClean="0"/>
              <a:t>10/18/2021</a:t>
            </a:fld>
            <a:endParaRPr lang="en-US"/>
          </a:p>
        </p:txBody>
      </p:sp>
      <p:sp>
        <p:nvSpPr>
          <p:cNvPr id="5" name="Footer Placeholder 4">
            <a:extLst>
              <a:ext uri="{FF2B5EF4-FFF2-40B4-BE49-F238E27FC236}">
                <a16:creationId xmlns:a16="http://schemas.microsoft.com/office/drawing/2014/main" id="{FD16CF4C-C458-40F3-8924-84B2AE37C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1002C-E8C9-416F-8874-966184BE4A87}"/>
              </a:ext>
            </a:extLst>
          </p:cNvPr>
          <p:cNvSpPr>
            <a:spLocks noGrp="1"/>
          </p:cNvSpPr>
          <p:nvPr>
            <p:ph type="sldNum" sz="quarter" idx="12"/>
          </p:nvPr>
        </p:nvSpPr>
        <p:spPr/>
        <p:txBody>
          <a:bodyPr/>
          <a:lstStyle/>
          <a:p>
            <a:fld id="{7040DEF3-A31E-4FE3-8A1B-0461258923AB}" type="slidenum">
              <a:rPr lang="en-US" smtClean="0"/>
              <a:t>‹#›</a:t>
            </a:fld>
            <a:endParaRPr lang="en-US"/>
          </a:p>
        </p:txBody>
      </p:sp>
      <p:pic>
        <p:nvPicPr>
          <p:cNvPr id="7" name="Picture 6" descr="5-00332_grey-bar.png">
            <a:extLst>
              <a:ext uri="{FF2B5EF4-FFF2-40B4-BE49-F238E27FC236}">
                <a16:creationId xmlns:a16="http://schemas.microsoft.com/office/drawing/2014/main" id="{E82C08C9-9777-439E-A443-1E750DA27955}"/>
              </a:ext>
            </a:extLst>
          </p:cNvPr>
          <p:cNvPicPr>
            <a:picLocks noChangeAspect="1"/>
          </p:cNvPicPr>
          <p:nvPr userDrawn="1"/>
        </p:nvPicPr>
        <p:blipFill>
          <a:blip r:embed="rId2"/>
          <a:srcRect t="93333"/>
          <a:stretch>
            <a:fillRect/>
          </a:stretch>
        </p:blipFill>
        <p:spPr>
          <a:xfrm>
            <a:off x="0" y="6400800"/>
            <a:ext cx="12192000" cy="457200"/>
          </a:xfrm>
          <a:prstGeom prst="rect">
            <a:avLst/>
          </a:prstGeom>
        </p:spPr>
      </p:pic>
      <p:pic>
        <p:nvPicPr>
          <p:cNvPr id="8" name="Picture 24" descr="C:\Program Files\Microsoft Resource DVD Artwork\DVD_ART\Artwork_Imagery\Shapes and Graphics\Line\faded white line.png">
            <a:extLst>
              <a:ext uri="{FF2B5EF4-FFF2-40B4-BE49-F238E27FC236}">
                <a16:creationId xmlns:a16="http://schemas.microsoft.com/office/drawing/2014/main" id="{64EECAD1-130A-4B13-A3CD-CAAFD78927B3}"/>
              </a:ext>
            </a:extLst>
          </p:cNvPr>
          <p:cNvPicPr>
            <a:picLocks noChangeAspect="1" noChangeArrowheads="1"/>
          </p:cNvPicPr>
          <p:nvPr userDrawn="1"/>
        </p:nvPicPr>
        <p:blipFill>
          <a:blip r:embed="rId3"/>
          <a:srcRect/>
          <a:stretch>
            <a:fillRect/>
          </a:stretch>
        </p:blipFill>
        <p:spPr bwMode="auto">
          <a:xfrm>
            <a:off x="-317499" y="5623686"/>
            <a:ext cx="11595100" cy="19050"/>
          </a:xfrm>
          <a:prstGeom prst="rect">
            <a:avLst/>
          </a:prstGeom>
          <a:noFill/>
        </p:spPr>
      </p:pic>
    </p:spTree>
    <p:extLst>
      <p:ext uri="{BB962C8B-B14F-4D97-AF65-F5344CB8AC3E}">
        <p14:creationId xmlns:p14="http://schemas.microsoft.com/office/powerpoint/2010/main" val="313308782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D8087-B447-4050-93EE-85BFB939CB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2786CF-89EB-4AD2-A7FF-B39316F6F6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AC263-F4F0-448B-876C-66E7920C553A}"/>
              </a:ext>
            </a:extLst>
          </p:cNvPr>
          <p:cNvSpPr>
            <a:spLocks noGrp="1"/>
          </p:cNvSpPr>
          <p:nvPr>
            <p:ph type="dt" sz="half" idx="10"/>
          </p:nvPr>
        </p:nvSpPr>
        <p:spPr/>
        <p:txBody>
          <a:bodyPr/>
          <a:lstStyle/>
          <a:p>
            <a:fld id="{AC19EFDF-068A-458D-89D6-A7FB90039E1F}" type="datetimeFigureOut">
              <a:rPr lang="en-US" smtClean="0"/>
              <a:t>10/18/2021</a:t>
            </a:fld>
            <a:endParaRPr lang="en-US"/>
          </a:p>
        </p:txBody>
      </p:sp>
      <p:sp>
        <p:nvSpPr>
          <p:cNvPr id="5" name="Footer Placeholder 4">
            <a:extLst>
              <a:ext uri="{FF2B5EF4-FFF2-40B4-BE49-F238E27FC236}">
                <a16:creationId xmlns:a16="http://schemas.microsoft.com/office/drawing/2014/main" id="{90A3BC3D-BA3D-43B5-A920-315978EC4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2A0A2-0935-4025-B13E-6847A40F41D6}"/>
              </a:ext>
            </a:extLst>
          </p:cNvPr>
          <p:cNvSpPr>
            <a:spLocks noGrp="1"/>
          </p:cNvSpPr>
          <p:nvPr>
            <p:ph type="sldNum" sz="quarter" idx="12"/>
          </p:nvPr>
        </p:nvSpPr>
        <p:spPr/>
        <p:txBody>
          <a:bodyPr/>
          <a:lstStyle/>
          <a:p>
            <a:fld id="{7040DEF3-A31E-4FE3-8A1B-0461258923AB}" type="slidenum">
              <a:rPr lang="en-US" smtClean="0"/>
              <a:t>‹#›</a:t>
            </a:fld>
            <a:endParaRPr lang="en-US"/>
          </a:p>
        </p:txBody>
      </p:sp>
    </p:spTree>
    <p:extLst>
      <p:ext uri="{BB962C8B-B14F-4D97-AF65-F5344CB8AC3E}">
        <p14:creationId xmlns:p14="http://schemas.microsoft.com/office/powerpoint/2010/main" val="64402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BA81F5-3410-4DDB-A296-91F7EFC2F54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8CD737-F9C4-420D-B271-7807200E311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1716F-FB56-4075-A790-2F369392EB76}"/>
              </a:ext>
            </a:extLst>
          </p:cNvPr>
          <p:cNvSpPr>
            <a:spLocks noGrp="1"/>
          </p:cNvSpPr>
          <p:nvPr>
            <p:ph type="dt" sz="half" idx="10"/>
          </p:nvPr>
        </p:nvSpPr>
        <p:spPr/>
        <p:txBody>
          <a:bodyPr/>
          <a:lstStyle/>
          <a:p>
            <a:fld id="{AC19EFDF-068A-458D-89D6-A7FB90039E1F}" type="datetimeFigureOut">
              <a:rPr lang="en-US" smtClean="0"/>
              <a:t>10/18/2021</a:t>
            </a:fld>
            <a:endParaRPr lang="en-US"/>
          </a:p>
        </p:txBody>
      </p:sp>
      <p:sp>
        <p:nvSpPr>
          <p:cNvPr id="5" name="Footer Placeholder 4">
            <a:extLst>
              <a:ext uri="{FF2B5EF4-FFF2-40B4-BE49-F238E27FC236}">
                <a16:creationId xmlns:a16="http://schemas.microsoft.com/office/drawing/2014/main" id="{C571F5F1-32F1-4BFE-87E8-E5F6210ED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56274-690E-4A2F-B8CC-3315FCE3EC5C}"/>
              </a:ext>
            </a:extLst>
          </p:cNvPr>
          <p:cNvSpPr>
            <a:spLocks noGrp="1"/>
          </p:cNvSpPr>
          <p:nvPr>
            <p:ph type="sldNum" sz="quarter" idx="12"/>
          </p:nvPr>
        </p:nvSpPr>
        <p:spPr/>
        <p:txBody>
          <a:bodyPr/>
          <a:lstStyle/>
          <a:p>
            <a:fld id="{7040DEF3-A31E-4FE3-8A1B-0461258923AB}" type="slidenum">
              <a:rPr lang="en-US" smtClean="0"/>
              <a:t>‹#›</a:t>
            </a:fld>
            <a:endParaRPr lang="en-US"/>
          </a:p>
        </p:txBody>
      </p:sp>
    </p:spTree>
    <p:extLst>
      <p:ext uri="{BB962C8B-B14F-4D97-AF65-F5344CB8AC3E}">
        <p14:creationId xmlns:p14="http://schemas.microsoft.com/office/powerpoint/2010/main" val="621259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767183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52946-8834-419D-873E-83A2D53642A5}"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4109446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p:cNvSpPr/>
          <p:nvPr/>
        </p:nvSpPr>
        <p:spPr>
          <a:xfrm rot="5400000">
            <a:off x="7065767" y="1527802"/>
            <a:ext cx="1927239" cy="7460705"/>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7" name="Rectangle 6"/>
          <p:cNvSpPr/>
          <p:nvPr/>
        </p:nvSpPr>
        <p:spPr>
          <a:xfrm>
            <a:off x="397594" y="282945"/>
            <a:ext cx="11362145" cy="3876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18707" y="596830"/>
            <a:ext cx="10458893" cy="3255264"/>
          </a:xfrm>
        </p:spPr>
        <p:txBody>
          <a:bodyPr anchor="t">
            <a:normAutofit/>
          </a:bodyPr>
          <a:lstStyle>
            <a:lvl1pPr algn="l">
              <a:defRPr sz="6000" b="0" i="0" spc="-100" baseline="0">
                <a:solidFill>
                  <a:srgbClr val="FFFFFF"/>
                </a:solidFill>
              </a:defRPr>
            </a:lvl1pPr>
          </a:lstStyle>
          <a:p>
            <a:br>
              <a:rPr lang="en-US" dirty="0"/>
            </a:br>
            <a:r>
              <a:rPr lang="en-US" dirty="0"/>
              <a:t>Maryland BHIPP</a:t>
            </a:r>
            <a:br>
              <a:rPr lang="en-US" dirty="0"/>
            </a:br>
            <a:endParaRPr lang="en-US" dirty="0"/>
          </a:p>
        </p:txBody>
      </p:sp>
      <p:sp>
        <p:nvSpPr>
          <p:cNvPr id="3" name="Subtitle 2"/>
          <p:cNvSpPr>
            <a:spLocks noGrp="1"/>
          </p:cNvSpPr>
          <p:nvPr>
            <p:ph type="subTitle" idx="1" hasCustomPrompt="1"/>
          </p:nvPr>
        </p:nvSpPr>
        <p:spPr>
          <a:xfrm>
            <a:off x="4505325" y="4550734"/>
            <a:ext cx="4943475" cy="1392865"/>
          </a:xfrm>
        </p:spPr>
        <p:txBody>
          <a:bodyPr anchor="ctr">
            <a:normAutofit/>
          </a:bodyPr>
          <a:lstStyle>
            <a:lvl1pPr marL="0" indent="0" algn="l">
              <a:buNone/>
              <a:defRPr sz="2400" b="0" cap="none" spc="0" baseline="0">
                <a:solidFill>
                  <a:schemeClr val="bg1"/>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1-855-MD-BHIPP (632-4477)</a:t>
            </a:r>
          </a:p>
          <a:p>
            <a:r>
              <a:rPr lang="en-US" dirty="0"/>
              <a:t>www.mdbhipp.org</a:t>
            </a:r>
          </a:p>
        </p:txBody>
      </p:sp>
      <p:sp>
        <p:nvSpPr>
          <p:cNvPr id="4" name="Date Placeholder 3"/>
          <p:cNvSpPr>
            <a:spLocks noGrp="1"/>
          </p:cNvSpPr>
          <p:nvPr>
            <p:ph type="dt" sz="half" idx="10"/>
          </p:nvPr>
        </p:nvSpPr>
        <p:spPr/>
        <p:txBody>
          <a:bodyPr/>
          <a:lstStyle/>
          <a:p>
            <a:fld id="{8F7229BA-4047-4F82-BEB9-90989D353E96}"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709B5-5F79-4BCB-8625-0E9B838B28C6}" type="slidenum">
              <a:rPr lang="en-US" smtClean="0"/>
              <a:t>‹#›</a:t>
            </a:fld>
            <a:endParaRPr lang="en-US"/>
          </a:p>
        </p:txBody>
      </p:sp>
      <p:sp>
        <p:nvSpPr>
          <p:cNvPr id="12" name="Media Placeholder 11">
            <a:extLst>
              <a:ext uri="{FF2B5EF4-FFF2-40B4-BE49-F238E27FC236}">
                <a16:creationId xmlns:a16="http://schemas.microsoft.com/office/drawing/2014/main" id="{26D3E6F9-57D3-4558-AA96-57463CB32C60}"/>
              </a:ext>
            </a:extLst>
          </p:cNvPr>
          <p:cNvSpPr>
            <a:spLocks noGrp="1"/>
          </p:cNvSpPr>
          <p:nvPr>
            <p:ph type="media" sz="quarter" idx="13"/>
          </p:nvPr>
        </p:nvSpPr>
        <p:spPr>
          <a:xfrm>
            <a:off x="413607" y="4294535"/>
            <a:ext cx="3623277" cy="1927963"/>
          </a:xfrm>
        </p:spPr>
        <p:txBody>
          <a:bodyPr/>
          <a:lstStyle/>
          <a:p>
            <a:r>
              <a:rPr lang="en-US"/>
              <a:t>Click icon to add media</a:t>
            </a:r>
            <a:endParaRPr lang="en-US" dirty="0"/>
          </a:p>
        </p:txBody>
      </p:sp>
      <p:pic>
        <p:nvPicPr>
          <p:cNvPr id="11" name="Picture 10">
            <a:extLst>
              <a:ext uri="{FF2B5EF4-FFF2-40B4-BE49-F238E27FC236}">
                <a16:creationId xmlns:a16="http://schemas.microsoft.com/office/drawing/2014/main" id="{BD6DD11F-E10B-42AB-8D9E-FBF01463E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310" y="4418698"/>
            <a:ext cx="3313870" cy="1656935"/>
          </a:xfrm>
          <a:prstGeom prst="rect">
            <a:avLst/>
          </a:prstGeom>
        </p:spPr>
      </p:pic>
    </p:spTree>
    <p:extLst>
      <p:ext uri="{BB962C8B-B14F-4D97-AF65-F5344CB8AC3E}">
        <p14:creationId xmlns:p14="http://schemas.microsoft.com/office/powerpoint/2010/main" val="252333797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352946-8834-419D-873E-83A2D53642A5}"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474C43-4828-4D61-9CE3-F878A80C0143}" type="slidenum">
              <a:rPr lang="en-US" smtClean="0"/>
              <a:t>‹#›</a:t>
            </a:fld>
            <a:endParaRPr lang="en-US"/>
          </a:p>
        </p:txBody>
      </p:sp>
      <p:sp>
        <p:nvSpPr>
          <p:cNvPr id="6" name="Rectangle 5"/>
          <p:cNvSpPr/>
          <p:nvPr/>
        </p:nvSpPr>
        <p:spPr>
          <a:xfrm>
            <a:off x="375426" y="287383"/>
            <a:ext cx="11394208" cy="966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F0F7AE-4F75-4664-BEEA-3A43A4302DA1}"/>
              </a:ext>
            </a:extLst>
          </p:cNvPr>
          <p:cNvSpPr/>
          <p:nvPr userDrawn="1"/>
        </p:nvSpPr>
        <p:spPr>
          <a:xfrm>
            <a:off x="375426" y="287383"/>
            <a:ext cx="11394208" cy="966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6212CF13-6F01-43C5-8CA6-DDCB6CBD8A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1098" y="5332451"/>
            <a:ext cx="4714754" cy="1389025"/>
          </a:xfrm>
          <a:prstGeom prst="rect">
            <a:avLst/>
          </a:prstGeom>
        </p:spPr>
      </p:pic>
    </p:spTree>
    <p:extLst>
      <p:ext uri="{BB962C8B-B14F-4D97-AF65-F5344CB8AC3E}">
        <p14:creationId xmlns:p14="http://schemas.microsoft.com/office/powerpoint/2010/main" val="3857167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7229BA-4047-4F82-BEB9-90989D353E96}"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1582892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232" y="1506266"/>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6232" y="5063282"/>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29BA-4047-4F82-BEB9-90989D353E96}"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353550617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5426" y="1474306"/>
            <a:ext cx="6740269" cy="4515013"/>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03621" y="1474307"/>
            <a:ext cx="4312953" cy="3155883"/>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F7229BA-4047-4F82-BEB9-90989D353E96}" type="datetimeFigureOut">
              <a:rPr lang="en-US" smtClean="0"/>
              <a:t>10/18/2021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1411588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75148" y="1380679"/>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93192" y="228901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1740" y="1380679"/>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81740" y="2338832"/>
            <a:ext cx="3474720" cy="3973545"/>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8F7229BA-4047-4F82-BEB9-90989D353E96}" type="datetimeFigureOut">
              <a:rPr lang="en-US" smtClean="0"/>
              <a:t>10/18/2021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1508384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63C2-B46A-446D-943C-611F53E8E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2EE58C-851C-4B6F-B599-8ACA1CF3FD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0CC46F-550F-468E-B494-DE7E6EBA2938}"/>
              </a:ext>
            </a:extLst>
          </p:cNvPr>
          <p:cNvSpPr>
            <a:spLocks noGrp="1"/>
          </p:cNvSpPr>
          <p:nvPr>
            <p:ph type="dt" sz="half" idx="10"/>
          </p:nvPr>
        </p:nvSpPr>
        <p:spPr/>
        <p:txBody>
          <a:bodyPr/>
          <a:lstStyle/>
          <a:p>
            <a:fld id="{AC19EFDF-068A-458D-89D6-A7FB90039E1F}" type="datetimeFigureOut">
              <a:rPr lang="en-US" smtClean="0"/>
              <a:t>10/18/2021</a:t>
            </a:fld>
            <a:endParaRPr lang="en-US"/>
          </a:p>
        </p:txBody>
      </p:sp>
      <p:sp>
        <p:nvSpPr>
          <p:cNvPr id="5" name="Footer Placeholder 4">
            <a:extLst>
              <a:ext uri="{FF2B5EF4-FFF2-40B4-BE49-F238E27FC236}">
                <a16:creationId xmlns:a16="http://schemas.microsoft.com/office/drawing/2014/main" id="{7A5FBE9F-EABB-42E5-8DEC-F715F1710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24F4A-BBB6-4B13-846D-A8BAA72B5206}"/>
              </a:ext>
            </a:extLst>
          </p:cNvPr>
          <p:cNvSpPr>
            <a:spLocks noGrp="1"/>
          </p:cNvSpPr>
          <p:nvPr>
            <p:ph type="sldNum" sz="quarter" idx="12"/>
          </p:nvPr>
        </p:nvSpPr>
        <p:spPr/>
        <p:txBody>
          <a:bodyPr/>
          <a:lstStyle/>
          <a:p>
            <a:fld id="{7040DEF3-A31E-4FE3-8A1B-0461258923AB}" type="slidenum">
              <a:rPr lang="en-US" smtClean="0"/>
              <a:t>‹#›</a:t>
            </a:fld>
            <a:endParaRPr lang="en-US"/>
          </a:p>
        </p:txBody>
      </p:sp>
    </p:spTree>
    <p:extLst>
      <p:ext uri="{BB962C8B-B14F-4D97-AF65-F5344CB8AC3E}">
        <p14:creationId xmlns:p14="http://schemas.microsoft.com/office/powerpoint/2010/main" val="315515100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7229BA-4047-4F82-BEB9-90989D353E96}"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2488986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425" y="1500447"/>
            <a:ext cx="283464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867912" y="1512916"/>
            <a:ext cx="7902909" cy="3815542"/>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2924" y="3851686"/>
            <a:ext cx="2834640" cy="2341296"/>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F7229BA-4047-4F82-BEB9-90989D353E96}" type="datetimeFigureOut">
              <a:rPr lang="en-US" smtClean="0"/>
              <a:t>10/18/2021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1419252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425" y="1376794"/>
            <a:ext cx="283464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12772" y="1487978"/>
            <a:ext cx="8028275" cy="3699165"/>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75425" y="3664798"/>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F7229BA-4047-4F82-BEB9-90989D353E96}" type="datetimeFigureOut">
              <a:rPr lang="en-US" smtClean="0"/>
              <a:t>10/18/2021</a:t>
            </a:fld>
            <a:endParaRPr lang="en-US"/>
          </a:p>
        </p:txBody>
      </p:sp>
      <p:sp>
        <p:nvSpPr>
          <p:cNvPr id="9" name="Footer Placeholder 8"/>
          <p:cNvSpPr>
            <a:spLocks noGrp="1"/>
          </p:cNvSpPr>
          <p:nvPr>
            <p:ph type="ftr" sz="quarter" idx="11"/>
          </p:nvPr>
        </p:nvSpPr>
        <p:spPr>
          <a:xfrm>
            <a:off x="3499102" y="6356352"/>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3010024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57046" y="1494203"/>
            <a:ext cx="11500567" cy="386959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7229BA-4047-4F82-BEB9-90989D353E96}"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1970577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1471352"/>
            <a:ext cx="2819400" cy="44722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1471353"/>
            <a:ext cx="7315200" cy="382385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7229BA-4047-4F82-BEB9-90989D353E96}"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201659575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7229BA-4047-4F82-BEB9-90989D353E96}"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1940686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CF0120-D39F-4CA0-BB1B-994AAE2FF922}"/>
              </a:ext>
            </a:extLst>
          </p:cNvPr>
          <p:cNvSpPr>
            <a:spLocks noGrp="1"/>
          </p:cNvSpPr>
          <p:nvPr>
            <p:ph type="dt" sz="half" idx="10"/>
          </p:nvPr>
        </p:nvSpPr>
        <p:spPr/>
        <p:txBody>
          <a:bodyPr/>
          <a:lstStyle/>
          <a:p>
            <a:fld id="{8F7229BA-4047-4F82-BEB9-90989D353E96}" type="datetimeFigureOut">
              <a:rPr lang="en-US" smtClean="0"/>
              <a:t>10/18/2021</a:t>
            </a:fld>
            <a:endParaRPr lang="en-US"/>
          </a:p>
        </p:txBody>
      </p:sp>
      <p:sp>
        <p:nvSpPr>
          <p:cNvPr id="3" name="Footer Placeholder 2">
            <a:extLst>
              <a:ext uri="{FF2B5EF4-FFF2-40B4-BE49-F238E27FC236}">
                <a16:creationId xmlns:a16="http://schemas.microsoft.com/office/drawing/2014/main" id="{CA009623-24E8-4046-AAC5-97C8CF8C01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A1E075-5AD6-4666-BF60-AAF9018BA8D6}"/>
              </a:ext>
            </a:extLst>
          </p:cNvPr>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1186777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9B05-9081-40E8-ABDB-0A7C3AD136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E6E4A-ACF6-4460-B609-52C62ED4BD7C}"/>
              </a:ext>
            </a:extLst>
          </p:cNvPr>
          <p:cNvSpPr>
            <a:spLocks noGrp="1"/>
          </p:cNvSpPr>
          <p:nvPr>
            <p:ph type="dt" sz="half" idx="10"/>
          </p:nvPr>
        </p:nvSpPr>
        <p:spPr/>
        <p:txBody>
          <a:bodyPr/>
          <a:lstStyle/>
          <a:p>
            <a:fld id="{8F7229BA-4047-4F82-BEB9-90989D353E96}" type="datetimeFigureOut">
              <a:rPr lang="en-US" smtClean="0"/>
              <a:t>10/18/2021</a:t>
            </a:fld>
            <a:endParaRPr lang="en-US"/>
          </a:p>
        </p:txBody>
      </p:sp>
      <p:sp>
        <p:nvSpPr>
          <p:cNvPr id="4" name="Footer Placeholder 3">
            <a:extLst>
              <a:ext uri="{FF2B5EF4-FFF2-40B4-BE49-F238E27FC236}">
                <a16:creationId xmlns:a16="http://schemas.microsoft.com/office/drawing/2014/main" id="{A163FD4C-CFEC-4B18-B19F-74C0B0044E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48EC2-4F33-4562-B24C-753DF607C260}"/>
              </a:ext>
            </a:extLst>
          </p:cNvPr>
          <p:cNvSpPr>
            <a:spLocks noGrp="1"/>
          </p:cNvSpPr>
          <p:nvPr>
            <p:ph type="sldNum" sz="quarter" idx="12"/>
          </p:nvPr>
        </p:nvSpPr>
        <p:spPr/>
        <p:txBody>
          <a:bodyPr/>
          <a:lstStyle/>
          <a:p>
            <a:fld id="{3BD709B5-5F79-4BCB-8625-0E9B838B28C6}" type="slidenum">
              <a:rPr lang="en-US" smtClean="0"/>
              <a:t>‹#›</a:t>
            </a:fld>
            <a:endParaRPr lang="en-US"/>
          </a:p>
        </p:txBody>
      </p:sp>
    </p:spTree>
    <p:extLst>
      <p:ext uri="{BB962C8B-B14F-4D97-AF65-F5344CB8AC3E}">
        <p14:creationId xmlns:p14="http://schemas.microsoft.com/office/powerpoint/2010/main" val="492417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352946-8834-419D-873E-83A2D53642A5}"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474C43-4828-4D61-9CE3-F878A80C0143}" type="slidenum">
              <a:rPr lang="en-US" smtClean="0"/>
              <a:t>‹#›</a:t>
            </a:fld>
            <a:endParaRPr lang="en-US"/>
          </a:p>
        </p:txBody>
      </p:sp>
      <p:sp>
        <p:nvSpPr>
          <p:cNvPr id="6" name="Rectangle 5"/>
          <p:cNvSpPr/>
          <p:nvPr userDrawn="1"/>
        </p:nvSpPr>
        <p:spPr>
          <a:xfrm>
            <a:off x="375426" y="287383"/>
            <a:ext cx="11394208" cy="966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75C27E0D-D276-4288-8393-A670898719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1098" y="5332451"/>
            <a:ext cx="4714754" cy="1389025"/>
          </a:xfrm>
          <a:prstGeom prst="rect">
            <a:avLst/>
          </a:prstGeom>
        </p:spPr>
      </p:pic>
    </p:spTree>
    <p:extLst>
      <p:ext uri="{BB962C8B-B14F-4D97-AF65-F5344CB8AC3E}">
        <p14:creationId xmlns:p14="http://schemas.microsoft.com/office/powerpoint/2010/main" val="3324249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Rectangle 7"/>
          <p:cNvSpPr/>
          <p:nvPr/>
        </p:nvSpPr>
        <p:spPr>
          <a:xfrm rot="5400000">
            <a:off x="7065767" y="1527802"/>
            <a:ext cx="1927239" cy="7460705"/>
          </a:xfrm>
          <a:prstGeom prst="rect">
            <a:avLst/>
          </a:prstGeom>
          <a:solidFill>
            <a:schemeClr val="tx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7" name="Rectangle 6"/>
          <p:cNvSpPr/>
          <p:nvPr/>
        </p:nvSpPr>
        <p:spPr>
          <a:xfrm>
            <a:off x="397594" y="282945"/>
            <a:ext cx="11362145" cy="38762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818707" y="596830"/>
            <a:ext cx="10458893" cy="3255264"/>
          </a:xfrm>
        </p:spPr>
        <p:txBody>
          <a:bodyPr anchor="t">
            <a:normAutofit/>
          </a:bodyPr>
          <a:lstStyle>
            <a:lvl1pPr algn="l">
              <a:defRPr sz="6000" b="0" i="0" spc="-100" baseline="0">
                <a:solidFill>
                  <a:srgbClr val="FFFFFF"/>
                </a:solidFill>
              </a:defRPr>
            </a:lvl1pPr>
          </a:lstStyle>
          <a:p>
            <a:br>
              <a:rPr lang="en-US" dirty="0"/>
            </a:br>
            <a:r>
              <a:rPr lang="en-US" dirty="0"/>
              <a:t>Maryland BHIPP</a:t>
            </a:r>
            <a:br>
              <a:rPr lang="en-US" dirty="0"/>
            </a:br>
            <a:endParaRPr lang="en-US" dirty="0"/>
          </a:p>
        </p:txBody>
      </p:sp>
      <p:sp>
        <p:nvSpPr>
          <p:cNvPr id="3" name="Subtitle 2"/>
          <p:cNvSpPr>
            <a:spLocks noGrp="1"/>
          </p:cNvSpPr>
          <p:nvPr>
            <p:ph type="subTitle" idx="1" hasCustomPrompt="1"/>
          </p:nvPr>
        </p:nvSpPr>
        <p:spPr>
          <a:xfrm>
            <a:off x="4505325" y="4550734"/>
            <a:ext cx="4943475" cy="1392865"/>
          </a:xfrm>
        </p:spPr>
        <p:txBody>
          <a:bodyPr anchor="ctr">
            <a:normAutofit/>
          </a:bodyPr>
          <a:lstStyle>
            <a:lvl1pPr marL="0" indent="0" algn="l">
              <a:buNone/>
              <a:defRPr sz="2400" b="0" cap="none" spc="0" baseline="0">
                <a:solidFill>
                  <a:schemeClr val="bg1"/>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1-855-MD-BHIPP (632-4477)</a:t>
            </a:r>
          </a:p>
          <a:p>
            <a:r>
              <a:rPr lang="en-US" dirty="0"/>
              <a:t>www.mdbhipp.org</a:t>
            </a:r>
          </a:p>
        </p:txBody>
      </p:sp>
      <p:sp>
        <p:nvSpPr>
          <p:cNvPr id="4" name="Date Placeholder 3"/>
          <p:cNvSpPr>
            <a:spLocks noGrp="1"/>
          </p:cNvSpPr>
          <p:nvPr>
            <p:ph type="dt" sz="half" idx="10"/>
          </p:nvPr>
        </p:nvSpPr>
        <p:spPr/>
        <p:txBody>
          <a:bodyPr/>
          <a:lstStyle/>
          <a:p>
            <a:fld id="{3C352946-8834-419D-873E-83A2D53642A5}"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74C43-4828-4D61-9CE3-F878A80C0143}" type="slidenum">
              <a:rPr lang="en-US" smtClean="0"/>
              <a:t>‹#›</a:t>
            </a:fld>
            <a:endParaRPr lang="en-US"/>
          </a:p>
        </p:txBody>
      </p:sp>
      <p:sp>
        <p:nvSpPr>
          <p:cNvPr id="12" name="Media Placeholder 11">
            <a:extLst>
              <a:ext uri="{FF2B5EF4-FFF2-40B4-BE49-F238E27FC236}">
                <a16:creationId xmlns:a16="http://schemas.microsoft.com/office/drawing/2014/main" id="{26D3E6F9-57D3-4558-AA96-57463CB32C60}"/>
              </a:ext>
            </a:extLst>
          </p:cNvPr>
          <p:cNvSpPr>
            <a:spLocks noGrp="1"/>
          </p:cNvSpPr>
          <p:nvPr>
            <p:ph type="media" sz="quarter" idx="13"/>
          </p:nvPr>
        </p:nvSpPr>
        <p:spPr>
          <a:xfrm>
            <a:off x="413607" y="4294535"/>
            <a:ext cx="3623277" cy="1927963"/>
          </a:xfrm>
        </p:spPr>
        <p:txBody>
          <a:bodyPr/>
          <a:lstStyle/>
          <a:p>
            <a:r>
              <a:rPr lang="en-US" dirty="0"/>
              <a:t>Click icon to add media</a:t>
            </a:r>
          </a:p>
        </p:txBody>
      </p:sp>
      <p:pic>
        <p:nvPicPr>
          <p:cNvPr id="11" name="Picture 10">
            <a:extLst>
              <a:ext uri="{FF2B5EF4-FFF2-40B4-BE49-F238E27FC236}">
                <a16:creationId xmlns:a16="http://schemas.microsoft.com/office/drawing/2014/main" id="{BD6DD11F-E10B-42AB-8D9E-FBF01463E1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8310" y="4418698"/>
            <a:ext cx="3313870" cy="1656935"/>
          </a:xfrm>
          <a:prstGeom prst="rect">
            <a:avLst/>
          </a:prstGeom>
        </p:spPr>
      </p:pic>
    </p:spTree>
    <p:extLst>
      <p:ext uri="{BB962C8B-B14F-4D97-AF65-F5344CB8AC3E}">
        <p14:creationId xmlns:p14="http://schemas.microsoft.com/office/powerpoint/2010/main" val="288780121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7A07-4F80-442C-9500-75962D87F859}"/>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5A4E940-DA89-4688-B9BE-D224A77E6520}"/>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EE0E7B-B30F-4B63-A6EA-2661CF419E72}"/>
              </a:ext>
            </a:extLst>
          </p:cNvPr>
          <p:cNvSpPr>
            <a:spLocks noGrp="1"/>
          </p:cNvSpPr>
          <p:nvPr>
            <p:ph type="dt" sz="half" idx="10"/>
          </p:nvPr>
        </p:nvSpPr>
        <p:spPr/>
        <p:txBody>
          <a:bodyPr/>
          <a:lstStyle/>
          <a:p>
            <a:fld id="{AC19EFDF-068A-458D-89D6-A7FB90039E1F}" type="datetimeFigureOut">
              <a:rPr lang="en-US" smtClean="0"/>
              <a:t>10/18/2021</a:t>
            </a:fld>
            <a:endParaRPr lang="en-US"/>
          </a:p>
        </p:txBody>
      </p:sp>
      <p:sp>
        <p:nvSpPr>
          <p:cNvPr id="5" name="Footer Placeholder 4">
            <a:extLst>
              <a:ext uri="{FF2B5EF4-FFF2-40B4-BE49-F238E27FC236}">
                <a16:creationId xmlns:a16="http://schemas.microsoft.com/office/drawing/2014/main" id="{7E6342B2-9507-46EC-BB4A-CE70349D2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F53A8-03C4-4E12-AD7F-0E3913452F79}"/>
              </a:ext>
            </a:extLst>
          </p:cNvPr>
          <p:cNvSpPr>
            <a:spLocks noGrp="1"/>
          </p:cNvSpPr>
          <p:nvPr>
            <p:ph type="sldNum" sz="quarter" idx="12"/>
          </p:nvPr>
        </p:nvSpPr>
        <p:spPr/>
        <p:txBody>
          <a:bodyPr/>
          <a:lstStyle/>
          <a:p>
            <a:fld id="{7040DEF3-A31E-4FE3-8A1B-0461258923AB}" type="slidenum">
              <a:rPr lang="en-US" smtClean="0"/>
              <a:t>‹#›</a:t>
            </a:fld>
            <a:endParaRPr lang="en-US"/>
          </a:p>
        </p:txBody>
      </p:sp>
    </p:spTree>
    <p:extLst>
      <p:ext uri="{BB962C8B-B14F-4D97-AF65-F5344CB8AC3E}">
        <p14:creationId xmlns:p14="http://schemas.microsoft.com/office/powerpoint/2010/main" val="3585553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3C352946-8834-419D-873E-83A2D53642A5}"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474C43-4828-4D61-9CE3-F878A80C0143}" type="slidenum">
              <a:rPr lang="en-US" smtClean="0"/>
              <a:t>‹#›</a:t>
            </a:fld>
            <a:endParaRPr lang="en-US"/>
          </a:p>
        </p:txBody>
      </p:sp>
      <p:sp>
        <p:nvSpPr>
          <p:cNvPr id="6" name="Rectangle 5"/>
          <p:cNvSpPr/>
          <p:nvPr userDrawn="1"/>
        </p:nvSpPr>
        <p:spPr>
          <a:xfrm>
            <a:off x="375426" y="287383"/>
            <a:ext cx="11394208" cy="966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953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52946-8834-419D-873E-83A2D53642A5}"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8225742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232" y="1506266"/>
            <a:ext cx="73152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6232" y="5063282"/>
            <a:ext cx="73152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352946-8834-419D-873E-83A2D53642A5}"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104858164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75426" y="1474306"/>
            <a:ext cx="6740269" cy="4515013"/>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03621" y="1474307"/>
            <a:ext cx="4312953" cy="3155883"/>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C352946-8834-419D-873E-83A2D53642A5}" type="datetimeFigureOut">
              <a:rPr lang="en-US" smtClean="0"/>
              <a:t>10/18/2021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2029208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75148" y="1380679"/>
            <a:ext cx="347472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93192" y="2289016"/>
            <a:ext cx="347472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1740" y="1380679"/>
            <a:ext cx="347472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81740" y="2338832"/>
            <a:ext cx="3474720" cy="3973545"/>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3C352946-8834-419D-873E-83A2D53642A5}" type="datetimeFigureOut">
              <a:rPr lang="en-US" smtClean="0"/>
              <a:t>10/18/2021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663077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52946-8834-419D-873E-83A2D53642A5}" type="datetimeFigureOut">
              <a:rPr lang="en-US" smtClean="0"/>
              <a:t>10/18/2021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2170220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425" y="1500447"/>
            <a:ext cx="283464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867912" y="1512916"/>
            <a:ext cx="7902909" cy="3815542"/>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2924" y="3851686"/>
            <a:ext cx="2834640" cy="2341296"/>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3C352946-8834-419D-873E-83A2D53642A5}" type="datetimeFigureOut">
              <a:rPr lang="en-US" smtClean="0"/>
              <a:t>10/18/2021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367515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5425" y="1376794"/>
            <a:ext cx="283464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12772" y="1487978"/>
            <a:ext cx="8028275" cy="3699165"/>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75425" y="3664798"/>
            <a:ext cx="283464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3C352946-8834-419D-873E-83A2D53642A5}" type="datetimeFigureOut">
              <a:rPr lang="en-US" smtClean="0"/>
              <a:t>10/18/2021</a:t>
            </a:fld>
            <a:endParaRPr lang="en-US"/>
          </a:p>
        </p:txBody>
      </p:sp>
      <p:sp>
        <p:nvSpPr>
          <p:cNvPr id="9" name="Footer Placeholder 8"/>
          <p:cNvSpPr>
            <a:spLocks noGrp="1"/>
          </p:cNvSpPr>
          <p:nvPr>
            <p:ph type="ftr" sz="quarter" idx="11"/>
          </p:nvPr>
        </p:nvSpPr>
        <p:spPr>
          <a:xfrm>
            <a:off x="3499102" y="6356352"/>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8585724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57046" y="1494203"/>
            <a:ext cx="11500567" cy="386959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352946-8834-419D-873E-83A2D53642A5}"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3142367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1471352"/>
            <a:ext cx="2819400" cy="44722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1471353"/>
            <a:ext cx="7315200" cy="382385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352946-8834-419D-873E-83A2D53642A5}" type="datetimeFigureOut">
              <a:rPr lang="en-US" smtClean="0"/>
              <a:t>10/18/2021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242216877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642BC-E70D-402C-B9D8-0CA959CCD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2DAAEE-E3E6-4EDB-8367-0199B0E339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F928CC-B9EB-470E-997B-9D204AFE7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654EA5-6691-4638-A3AA-8623F5239933}"/>
              </a:ext>
            </a:extLst>
          </p:cNvPr>
          <p:cNvSpPr>
            <a:spLocks noGrp="1"/>
          </p:cNvSpPr>
          <p:nvPr>
            <p:ph type="dt" sz="half" idx="10"/>
          </p:nvPr>
        </p:nvSpPr>
        <p:spPr/>
        <p:txBody>
          <a:bodyPr/>
          <a:lstStyle/>
          <a:p>
            <a:fld id="{AC19EFDF-068A-458D-89D6-A7FB90039E1F}" type="datetimeFigureOut">
              <a:rPr lang="en-US" smtClean="0"/>
              <a:t>10/18/2021</a:t>
            </a:fld>
            <a:endParaRPr lang="en-US"/>
          </a:p>
        </p:txBody>
      </p:sp>
      <p:sp>
        <p:nvSpPr>
          <p:cNvPr id="6" name="Footer Placeholder 5">
            <a:extLst>
              <a:ext uri="{FF2B5EF4-FFF2-40B4-BE49-F238E27FC236}">
                <a16:creationId xmlns:a16="http://schemas.microsoft.com/office/drawing/2014/main" id="{835F46C0-9B74-4D86-9FF7-3B08274D9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C319CF-DCE0-4568-B50E-3108084F82D7}"/>
              </a:ext>
            </a:extLst>
          </p:cNvPr>
          <p:cNvSpPr>
            <a:spLocks noGrp="1"/>
          </p:cNvSpPr>
          <p:nvPr>
            <p:ph type="sldNum" sz="quarter" idx="12"/>
          </p:nvPr>
        </p:nvSpPr>
        <p:spPr/>
        <p:txBody>
          <a:bodyPr/>
          <a:lstStyle/>
          <a:p>
            <a:fld id="{7040DEF3-A31E-4FE3-8A1B-0461258923AB}" type="slidenum">
              <a:rPr lang="en-US" smtClean="0"/>
              <a:t>‹#›</a:t>
            </a:fld>
            <a:endParaRPr lang="en-US"/>
          </a:p>
        </p:txBody>
      </p:sp>
    </p:spTree>
    <p:extLst>
      <p:ext uri="{BB962C8B-B14F-4D97-AF65-F5344CB8AC3E}">
        <p14:creationId xmlns:p14="http://schemas.microsoft.com/office/powerpoint/2010/main" val="175575951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352946-8834-419D-873E-83A2D53642A5}" type="datetimeFigureOut">
              <a:rPr lang="en-US" smtClean="0"/>
              <a:t>10/18/2021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474C43-4828-4D61-9CE3-F878A80C0143}" type="slidenum">
              <a:rPr lang="en-US" smtClean="0"/>
              <a:t>‹#›</a:t>
            </a:fld>
            <a:endParaRPr lang="en-US"/>
          </a:p>
        </p:txBody>
      </p:sp>
    </p:spTree>
    <p:extLst>
      <p:ext uri="{BB962C8B-B14F-4D97-AF65-F5344CB8AC3E}">
        <p14:creationId xmlns:p14="http://schemas.microsoft.com/office/powerpoint/2010/main" val="2658856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86F2-A856-40D9-96F2-EB97F4992B33}"/>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4DAC4E-D86F-41DE-B398-164A28DC850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2829E79-6C02-48C5-BBDF-7A4E50EB43A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96153F-FBA4-42CB-BB83-FE82CC35C95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CFD7AD-A9F4-4828-82D5-FAB786B95C7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D76071-3E69-46EC-84F1-B348B05E2AEB}"/>
              </a:ext>
            </a:extLst>
          </p:cNvPr>
          <p:cNvSpPr>
            <a:spLocks noGrp="1"/>
          </p:cNvSpPr>
          <p:nvPr>
            <p:ph type="dt" sz="half" idx="10"/>
          </p:nvPr>
        </p:nvSpPr>
        <p:spPr/>
        <p:txBody>
          <a:bodyPr/>
          <a:lstStyle/>
          <a:p>
            <a:fld id="{AC19EFDF-068A-458D-89D6-A7FB90039E1F}" type="datetimeFigureOut">
              <a:rPr lang="en-US" smtClean="0"/>
              <a:t>10/18/2021</a:t>
            </a:fld>
            <a:endParaRPr lang="en-US"/>
          </a:p>
        </p:txBody>
      </p:sp>
      <p:sp>
        <p:nvSpPr>
          <p:cNvPr id="8" name="Footer Placeholder 7">
            <a:extLst>
              <a:ext uri="{FF2B5EF4-FFF2-40B4-BE49-F238E27FC236}">
                <a16:creationId xmlns:a16="http://schemas.microsoft.com/office/drawing/2014/main" id="{88C86E61-4C1F-46C3-A45E-A6D396039E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69EE55-CB20-43AA-AB21-F8EFAA242F0C}"/>
              </a:ext>
            </a:extLst>
          </p:cNvPr>
          <p:cNvSpPr>
            <a:spLocks noGrp="1"/>
          </p:cNvSpPr>
          <p:nvPr>
            <p:ph type="sldNum" sz="quarter" idx="12"/>
          </p:nvPr>
        </p:nvSpPr>
        <p:spPr/>
        <p:txBody>
          <a:bodyPr/>
          <a:lstStyle/>
          <a:p>
            <a:fld id="{7040DEF3-A31E-4FE3-8A1B-0461258923AB}" type="slidenum">
              <a:rPr lang="en-US" smtClean="0"/>
              <a:t>‹#›</a:t>
            </a:fld>
            <a:endParaRPr lang="en-US"/>
          </a:p>
        </p:txBody>
      </p:sp>
    </p:spTree>
    <p:extLst>
      <p:ext uri="{BB962C8B-B14F-4D97-AF65-F5344CB8AC3E}">
        <p14:creationId xmlns:p14="http://schemas.microsoft.com/office/powerpoint/2010/main" val="308372123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BCBD-F8E3-4902-8C2D-602A8DA26D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29B27D-96D8-4D15-B67F-09123A688C80}"/>
              </a:ext>
            </a:extLst>
          </p:cNvPr>
          <p:cNvSpPr>
            <a:spLocks noGrp="1"/>
          </p:cNvSpPr>
          <p:nvPr>
            <p:ph type="dt" sz="half" idx="10"/>
          </p:nvPr>
        </p:nvSpPr>
        <p:spPr/>
        <p:txBody>
          <a:bodyPr/>
          <a:lstStyle/>
          <a:p>
            <a:fld id="{AC19EFDF-068A-458D-89D6-A7FB90039E1F}" type="datetimeFigureOut">
              <a:rPr lang="en-US" smtClean="0"/>
              <a:t>10/18/2021</a:t>
            </a:fld>
            <a:endParaRPr lang="en-US"/>
          </a:p>
        </p:txBody>
      </p:sp>
      <p:sp>
        <p:nvSpPr>
          <p:cNvPr id="4" name="Footer Placeholder 3">
            <a:extLst>
              <a:ext uri="{FF2B5EF4-FFF2-40B4-BE49-F238E27FC236}">
                <a16:creationId xmlns:a16="http://schemas.microsoft.com/office/drawing/2014/main" id="{EEB32851-C02A-446E-BCD1-454F6DE7D9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989F69-32C9-49A9-A01F-3DEA3FE30518}"/>
              </a:ext>
            </a:extLst>
          </p:cNvPr>
          <p:cNvSpPr>
            <a:spLocks noGrp="1"/>
          </p:cNvSpPr>
          <p:nvPr>
            <p:ph type="sldNum" sz="quarter" idx="12"/>
          </p:nvPr>
        </p:nvSpPr>
        <p:spPr/>
        <p:txBody>
          <a:bodyPr/>
          <a:lstStyle/>
          <a:p>
            <a:fld id="{7040DEF3-A31E-4FE3-8A1B-0461258923AB}" type="slidenum">
              <a:rPr lang="en-US" smtClean="0"/>
              <a:t>‹#›</a:t>
            </a:fld>
            <a:endParaRPr lang="en-US"/>
          </a:p>
        </p:txBody>
      </p:sp>
    </p:spTree>
    <p:extLst>
      <p:ext uri="{BB962C8B-B14F-4D97-AF65-F5344CB8AC3E}">
        <p14:creationId xmlns:p14="http://schemas.microsoft.com/office/powerpoint/2010/main" val="18806991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6AF22B-A895-44E5-87FB-706D26359D66}"/>
              </a:ext>
            </a:extLst>
          </p:cNvPr>
          <p:cNvSpPr>
            <a:spLocks noGrp="1"/>
          </p:cNvSpPr>
          <p:nvPr>
            <p:ph type="dt" sz="half" idx="10"/>
          </p:nvPr>
        </p:nvSpPr>
        <p:spPr/>
        <p:txBody>
          <a:bodyPr/>
          <a:lstStyle/>
          <a:p>
            <a:fld id="{AC19EFDF-068A-458D-89D6-A7FB90039E1F}" type="datetimeFigureOut">
              <a:rPr lang="en-US" smtClean="0"/>
              <a:t>10/18/2021</a:t>
            </a:fld>
            <a:endParaRPr lang="en-US"/>
          </a:p>
        </p:txBody>
      </p:sp>
      <p:sp>
        <p:nvSpPr>
          <p:cNvPr id="3" name="Footer Placeholder 2">
            <a:extLst>
              <a:ext uri="{FF2B5EF4-FFF2-40B4-BE49-F238E27FC236}">
                <a16:creationId xmlns:a16="http://schemas.microsoft.com/office/drawing/2014/main" id="{46DB8EFC-9109-48DE-A05E-59F27F945F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34A3B-E217-467D-9DEF-4590123B641E}"/>
              </a:ext>
            </a:extLst>
          </p:cNvPr>
          <p:cNvSpPr>
            <a:spLocks noGrp="1"/>
          </p:cNvSpPr>
          <p:nvPr>
            <p:ph type="sldNum" sz="quarter" idx="12"/>
          </p:nvPr>
        </p:nvSpPr>
        <p:spPr/>
        <p:txBody>
          <a:bodyPr/>
          <a:lstStyle/>
          <a:p>
            <a:fld id="{7040DEF3-A31E-4FE3-8A1B-0461258923AB}" type="slidenum">
              <a:rPr lang="en-US" smtClean="0"/>
              <a:t>‹#›</a:t>
            </a:fld>
            <a:endParaRPr lang="en-US"/>
          </a:p>
        </p:txBody>
      </p:sp>
    </p:spTree>
    <p:extLst>
      <p:ext uri="{BB962C8B-B14F-4D97-AF65-F5344CB8AC3E}">
        <p14:creationId xmlns:p14="http://schemas.microsoft.com/office/powerpoint/2010/main" val="18802573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DABAD-3F4D-4E7E-A746-08567481C49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D9D9A7A-7AAC-46E5-90FA-96C0251A4EA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4B99B7-EB78-4320-A8E8-282A9D951A2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EFE1DA-0249-4B86-B7F1-1B3AC179230A}"/>
              </a:ext>
            </a:extLst>
          </p:cNvPr>
          <p:cNvSpPr>
            <a:spLocks noGrp="1"/>
          </p:cNvSpPr>
          <p:nvPr>
            <p:ph type="dt" sz="half" idx="10"/>
          </p:nvPr>
        </p:nvSpPr>
        <p:spPr/>
        <p:txBody>
          <a:bodyPr/>
          <a:lstStyle/>
          <a:p>
            <a:fld id="{AC19EFDF-068A-458D-89D6-A7FB90039E1F}" type="datetimeFigureOut">
              <a:rPr lang="en-US" smtClean="0"/>
              <a:t>10/18/2021</a:t>
            </a:fld>
            <a:endParaRPr lang="en-US"/>
          </a:p>
        </p:txBody>
      </p:sp>
      <p:sp>
        <p:nvSpPr>
          <p:cNvPr id="6" name="Footer Placeholder 5">
            <a:extLst>
              <a:ext uri="{FF2B5EF4-FFF2-40B4-BE49-F238E27FC236}">
                <a16:creationId xmlns:a16="http://schemas.microsoft.com/office/drawing/2014/main" id="{9D97F02A-3842-45EE-BA58-468ABF2328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393150-F9DB-49D3-AAFA-262E8BD42148}"/>
              </a:ext>
            </a:extLst>
          </p:cNvPr>
          <p:cNvSpPr>
            <a:spLocks noGrp="1"/>
          </p:cNvSpPr>
          <p:nvPr>
            <p:ph type="sldNum" sz="quarter" idx="12"/>
          </p:nvPr>
        </p:nvSpPr>
        <p:spPr/>
        <p:txBody>
          <a:bodyPr/>
          <a:lstStyle/>
          <a:p>
            <a:fld id="{7040DEF3-A31E-4FE3-8A1B-0461258923AB}" type="slidenum">
              <a:rPr lang="en-US" smtClean="0"/>
              <a:t>‹#›</a:t>
            </a:fld>
            <a:endParaRPr lang="en-US"/>
          </a:p>
        </p:txBody>
      </p:sp>
    </p:spTree>
    <p:extLst>
      <p:ext uri="{BB962C8B-B14F-4D97-AF65-F5344CB8AC3E}">
        <p14:creationId xmlns:p14="http://schemas.microsoft.com/office/powerpoint/2010/main" val="1669228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2E1E-49F5-4B04-AA58-285AFBD24F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D0B5D9A-8DA1-4E04-9BB9-6E25F1EC6D96}"/>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0631823-1940-419D-9DE3-2CCC8018339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4C195F2-CF2D-483F-BFA0-4692E59DA478}"/>
              </a:ext>
            </a:extLst>
          </p:cNvPr>
          <p:cNvSpPr>
            <a:spLocks noGrp="1"/>
          </p:cNvSpPr>
          <p:nvPr>
            <p:ph type="dt" sz="half" idx="10"/>
          </p:nvPr>
        </p:nvSpPr>
        <p:spPr/>
        <p:txBody>
          <a:bodyPr/>
          <a:lstStyle/>
          <a:p>
            <a:fld id="{AC19EFDF-068A-458D-89D6-A7FB90039E1F}" type="datetimeFigureOut">
              <a:rPr lang="en-US" smtClean="0"/>
              <a:t>10/18/2021</a:t>
            </a:fld>
            <a:endParaRPr lang="en-US"/>
          </a:p>
        </p:txBody>
      </p:sp>
      <p:sp>
        <p:nvSpPr>
          <p:cNvPr id="6" name="Footer Placeholder 5">
            <a:extLst>
              <a:ext uri="{FF2B5EF4-FFF2-40B4-BE49-F238E27FC236}">
                <a16:creationId xmlns:a16="http://schemas.microsoft.com/office/drawing/2014/main" id="{A00EDEC8-3326-477B-8B9C-846E5CBFA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021657-75D7-4D46-91E6-3B39E572A2DC}"/>
              </a:ext>
            </a:extLst>
          </p:cNvPr>
          <p:cNvSpPr>
            <a:spLocks noGrp="1"/>
          </p:cNvSpPr>
          <p:nvPr>
            <p:ph type="sldNum" sz="quarter" idx="12"/>
          </p:nvPr>
        </p:nvSpPr>
        <p:spPr/>
        <p:txBody>
          <a:bodyPr/>
          <a:lstStyle/>
          <a:p>
            <a:fld id="{7040DEF3-A31E-4FE3-8A1B-0461258923AB}" type="slidenum">
              <a:rPr lang="en-US" smtClean="0"/>
              <a:t>‹#›</a:t>
            </a:fld>
            <a:endParaRPr lang="en-US"/>
          </a:p>
        </p:txBody>
      </p:sp>
    </p:spTree>
    <p:extLst>
      <p:ext uri="{BB962C8B-B14F-4D97-AF65-F5344CB8AC3E}">
        <p14:creationId xmlns:p14="http://schemas.microsoft.com/office/powerpoint/2010/main" val="1574922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FB1976-1E9C-4EE1-8582-B75BD6373AE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940E6B-F519-41A2-A3F6-63845DE7EA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3EE01F-AA06-44D2-9FB9-28B990BE10F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C19EFDF-068A-458D-89D6-A7FB90039E1F}" type="datetimeFigureOut">
              <a:rPr lang="en-US" smtClean="0"/>
              <a:t>10/18/2021</a:t>
            </a:fld>
            <a:endParaRPr lang="en-US"/>
          </a:p>
        </p:txBody>
      </p:sp>
      <p:sp>
        <p:nvSpPr>
          <p:cNvPr id="5" name="Footer Placeholder 4">
            <a:extLst>
              <a:ext uri="{FF2B5EF4-FFF2-40B4-BE49-F238E27FC236}">
                <a16:creationId xmlns:a16="http://schemas.microsoft.com/office/drawing/2014/main" id="{6FD82488-6389-4D09-8056-C0083443337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ED99B-F2E3-4D6B-B565-49A98D94FD5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040DEF3-A31E-4FE3-8A1B-0461258923AB}" type="slidenum">
              <a:rPr lang="en-US" smtClean="0"/>
              <a:t>‹#›</a:t>
            </a:fld>
            <a:endParaRPr lang="en-US"/>
          </a:p>
        </p:txBody>
      </p:sp>
    </p:spTree>
    <p:extLst>
      <p:ext uri="{BB962C8B-B14F-4D97-AF65-F5344CB8AC3E}">
        <p14:creationId xmlns:p14="http://schemas.microsoft.com/office/powerpoint/2010/main" val="2961109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5551108" y="-4990077"/>
            <a:ext cx="1089785" cy="11500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Placeholder 1"/>
          <p:cNvSpPr>
            <a:spLocks noGrp="1"/>
          </p:cNvSpPr>
          <p:nvPr>
            <p:ph type="title"/>
          </p:nvPr>
        </p:nvSpPr>
        <p:spPr>
          <a:xfrm>
            <a:off x="630841" y="305554"/>
            <a:ext cx="10553627" cy="9093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5715" y="1463041"/>
            <a:ext cx="11500567" cy="38695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88777" y="6412006"/>
            <a:ext cx="1883668" cy="309470"/>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8F7229BA-4047-4F82-BEB9-90989D353E96}" type="datetimeFigureOut">
              <a:rPr lang="en-US" smtClean="0"/>
              <a:t>10/18/2021</a:t>
            </a:fld>
            <a:endParaRPr lang="en-US"/>
          </a:p>
        </p:txBody>
      </p:sp>
      <p:sp>
        <p:nvSpPr>
          <p:cNvPr id="5" name="Footer Placeholder 4"/>
          <p:cNvSpPr>
            <a:spLocks noGrp="1"/>
          </p:cNvSpPr>
          <p:nvPr>
            <p:ph type="ftr" sz="quarter" idx="3"/>
          </p:nvPr>
        </p:nvSpPr>
        <p:spPr>
          <a:xfrm>
            <a:off x="3869268" y="6412006"/>
            <a:ext cx="5911517" cy="309470"/>
          </a:xfrm>
          <a:prstGeom prst="rect">
            <a:avLst/>
          </a:prstGeom>
        </p:spPr>
        <p:txBody>
          <a:bodyPr vert="horz" lIns="91440" tIns="45720" rIns="91440" bIns="45720" rtlCol="0" anchor="ctr"/>
          <a:lstStyle>
            <a:lvl1pPr algn="l">
              <a:defRPr sz="1800">
                <a:solidFill>
                  <a:schemeClr val="tx1"/>
                </a:solidFill>
              </a:defRPr>
            </a:lvl1pPr>
          </a:lstStyle>
          <a:p>
            <a:endParaRPr lang="en-US"/>
          </a:p>
        </p:txBody>
      </p:sp>
      <p:sp>
        <p:nvSpPr>
          <p:cNvPr id="6" name="Slide Number Placeholder 5"/>
          <p:cNvSpPr>
            <a:spLocks noGrp="1"/>
          </p:cNvSpPr>
          <p:nvPr>
            <p:ph type="sldNum" sz="quarter" idx="4"/>
          </p:nvPr>
        </p:nvSpPr>
        <p:spPr>
          <a:xfrm>
            <a:off x="375426" y="6412006"/>
            <a:ext cx="1154116" cy="309470"/>
          </a:xfrm>
          <a:prstGeom prst="rect">
            <a:avLst/>
          </a:prstGeom>
        </p:spPr>
        <p:txBody>
          <a:bodyPr vert="horz" lIns="91440" tIns="45720" rIns="91440" bIns="45720" rtlCol="0" anchor="ctr"/>
          <a:lstStyle>
            <a:lvl1pPr algn="r">
              <a:defRPr sz="1100" b="1">
                <a:solidFill>
                  <a:schemeClr val="accent1"/>
                </a:solidFill>
              </a:defRPr>
            </a:lvl1pPr>
          </a:lstStyle>
          <a:p>
            <a:fld id="{3BD709B5-5F79-4BCB-8625-0E9B838B28C6}" type="slidenum">
              <a:rPr lang="en-US" smtClean="0"/>
              <a:t>‹#›</a:t>
            </a:fld>
            <a:endParaRPr lang="en-US"/>
          </a:p>
        </p:txBody>
      </p:sp>
      <p:pic>
        <p:nvPicPr>
          <p:cNvPr id="9" name="Picture 8">
            <a:extLst>
              <a:ext uri="{FF2B5EF4-FFF2-40B4-BE49-F238E27FC236}">
                <a16:creationId xmlns:a16="http://schemas.microsoft.com/office/drawing/2014/main" id="{D56B457A-4BDE-4814-B81C-F2BDBAD80550}"/>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9769169" y="5620201"/>
            <a:ext cx="2202549" cy="1101275"/>
          </a:xfrm>
          <a:prstGeom prst="rect">
            <a:avLst/>
          </a:prstGeom>
        </p:spPr>
      </p:pic>
    </p:spTree>
    <p:extLst>
      <p:ext uri="{BB962C8B-B14F-4D97-AF65-F5344CB8AC3E}">
        <p14:creationId xmlns:p14="http://schemas.microsoft.com/office/powerpoint/2010/main" val="15881378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74" r:id="rId15"/>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5551108" y="-4990077"/>
            <a:ext cx="1089785" cy="11500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Placeholder 1"/>
          <p:cNvSpPr>
            <a:spLocks noGrp="1"/>
          </p:cNvSpPr>
          <p:nvPr>
            <p:ph type="title"/>
          </p:nvPr>
        </p:nvSpPr>
        <p:spPr>
          <a:xfrm>
            <a:off x="630841" y="305554"/>
            <a:ext cx="10553627" cy="9093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45715" y="1463041"/>
            <a:ext cx="11500567" cy="38695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88777" y="6412006"/>
            <a:ext cx="1883668" cy="309470"/>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3C352946-8834-419D-873E-83A2D53642A5}" type="datetimeFigureOut">
              <a:rPr lang="en-US" smtClean="0"/>
              <a:t>10/18/2021</a:t>
            </a:fld>
            <a:endParaRPr lang="en-US"/>
          </a:p>
        </p:txBody>
      </p:sp>
      <p:sp>
        <p:nvSpPr>
          <p:cNvPr id="5" name="Footer Placeholder 4"/>
          <p:cNvSpPr>
            <a:spLocks noGrp="1"/>
          </p:cNvSpPr>
          <p:nvPr>
            <p:ph type="ftr" sz="quarter" idx="3"/>
          </p:nvPr>
        </p:nvSpPr>
        <p:spPr>
          <a:xfrm>
            <a:off x="3869268" y="6412006"/>
            <a:ext cx="5911517" cy="309470"/>
          </a:xfrm>
          <a:prstGeom prst="rect">
            <a:avLst/>
          </a:prstGeom>
        </p:spPr>
        <p:txBody>
          <a:bodyPr vert="horz" lIns="91440" tIns="45720" rIns="91440" bIns="45720" rtlCol="0" anchor="ctr"/>
          <a:lstStyle>
            <a:lvl1pPr algn="l">
              <a:defRPr sz="1800">
                <a:solidFill>
                  <a:schemeClr val="tx1"/>
                </a:solidFill>
              </a:defRPr>
            </a:lvl1pPr>
          </a:lstStyle>
          <a:p>
            <a:endParaRPr lang="en-US"/>
          </a:p>
        </p:txBody>
      </p:sp>
      <p:sp>
        <p:nvSpPr>
          <p:cNvPr id="6" name="Slide Number Placeholder 5"/>
          <p:cNvSpPr>
            <a:spLocks noGrp="1"/>
          </p:cNvSpPr>
          <p:nvPr>
            <p:ph type="sldNum" sz="quarter" idx="4"/>
          </p:nvPr>
        </p:nvSpPr>
        <p:spPr>
          <a:xfrm>
            <a:off x="375426" y="6412006"/>
            <a:ext cx="1154116" cy="309470"/>
          </a:xfrm>
          <a:prstGeom prst="rect">
            <a:avLst/>
          </a:prstGeom>
        </p:spPr>
        <p:txBody>
          <a:bodyPr vert="horz" lIns="91440" tIns="45720" rIns="91440" bIns="45720" rtlCol="0" anchor="ctr"/>
          <a:lstStyle>
            <a:lvl1pPr algn="r">
              <a:defRPr sz="1100" b="1">
                <a:solidFill>
                  <a:schemeClr val="accent1"/>
                </a:solidFill>
              </a:defRPr>
            </a:lvl1pPr>
          </a:lstStyle>
          <a:p>
            <a:fld id="{1D474C43-4828-4D61-9CE3-F878A80C0143}" type="slidenum">
              <a:rPr lang="en-US" smtClean="0"/>
              <a:t>‹#›</a:t>
            </a:fld>
            <a:endParaRPr lang="en-US"/>
          </a:p>
        </p:txBody>
      </p:sp>
      <p:pic>
        <p:nvPicPr>
          <p:cNvPr id="9" name="Picture 8">
            <a:extLst>
              <a:ext uri="{FF2B5EF4-FFF2-40B4-BE49-F238E27FC236}">
                <a16:creationId xmlns:a16="http://schemas.microsoft.com/office/drawing/2014/main" id="{D56B457A-4BDE-4814-B81C-F2BDBAD8055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9769169" y="5620201"/>
            <a:ext cx="2202549" cy="1101275"/>
          </a:xfrm>
          <a:prstGeom prst="rect">
            <a:avLst/>
          </a:prstGeom>
        </p:spPr>
      </p:pic>
    </p:spTree>
    <p:extLst>
      <p:ext uri="{BB962C8B-B14F-4D97-AF65-F5344CB8AC3E}">
        <p14:creationId xmlns:p14="http://schemas.microsoft.com/office/powerpoint/2010/main" val="14640277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www.massgeneral.org/psychiatry/treatments-and-services/pediatric-symptom-checklist" TargetMode="External"/><Relationship Id="rId2" Type="http://schemas.openxmlformats.org/officeDocument/2006/relationships/hyperlink" Target="https://www.seattlechildrens.org/globalassets/documents/healthcare-professionals/pal/ratings/psc-17-rating-scale.pdf" TargetMode="Externa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video" Target="https://www.youtube.com/embed/mvJFeI6zjH4?feature=oembed" TargetMode="Externa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psychologytools.com/articles/delivering-more-effective-exposure-therapy-in-cbt/" TargetMode="Externa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hyperlink" Target="https://iocdf.org/expert-opinions/the-inhibitory-learning-approach-to-exposure-and-response-prevention/" TargetMode="Externa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xml"/><Relationship Id="rId1" Type="http://schemas.openxmlformats.org/officeDocument/2006/relationships/video" Target="https://www.youtube.com/embed/gd65sMGERrU?start=4&amp;feature=oembed" TargetMode="External"/><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9.wmf"/><Relationship Id="rId5" Type="http://schemas.openxmlformats.org/officeDocument/2006/relationships/image" Target="../media/image8.jpeg"/><Relationship Id="rId4" Type="http://schemas.openxmlformats.org/officeDocument/2006/relationships/hyperlink" Target="http://www.google.com/url?sa=i&amp;source=images&amp;cd=&amp;cad=rja&amp;docid=aXqJfWvTVcbfEM&amp;tbnid=lH2rDLLv1z9boM:&amp;ved=&amp;url=http://www.illustrationsof.com/1048185-royalty-free-lazy-clipart-illustration&amp;ei=pnL2UbO_OZOo4APAsICAAQ&amp;psig=AFQjCNHDXgEJDiZSh3KD6dorZMmvkhDO4Q&amp;ust=1375192102985537"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hyperlink" Target="http://www.mdaap.org/biped.html" TargetMode="External"/><Relationship Id="rId2" Type="http://schemas.openxmlformats.org/officeDocument/2006/relationships/notesSlide" Target="../notesSlides/notesSlide57.xml"/><Relationship Id="rId1" Type="http://schemas.openxmlformats.org/officeDocument/2006/relationships/slideLayout" Target="../slideLayouts/slideLayout16.xml"/><Relationship Id="rId6" Type="http://schemas.openxmlformats.org/officeDocument/2006/relationships/hyperlink" Target="http://www.dsm5.org/Documents/changes%20from%20dsm-iv-tr%20to%20dsm-5.pdf" TargetMode="External"/><Relationship Id="rId5" Type="http://schemas.openxmlformats.org/officeDocument/2006/relationships/hyperlink" Target="http://www.psychiatry.pitt.edu/sites/default/files/Documents/assessments/SCARED%20Child.pdf" TargetMode="External"/><Relationship Id="rId4" Type="http://schemas.openxmlformats.org/officeDocument/2006/relationships/hyperlink" Target="http://www.brightfutures.org/mentalhealth/"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mdbhipp.org/covid-19-resources.html" TargetMode="External"/><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1979" y="4499477"/>
            <a:ext cx="6925078" cy="1559947"/>
          </a:xfrm>
        </p:spPr>
        <p:txBody>
          <a:bodyPr>
            <a:normAutofit fontScale="92500"/>
          </a:bodyPr>
          <a:lstStyle/>
          <a:p>
            <a:pPr lvl="0">
              <a:buClr>
                <a:srgbClr val="C00000"/>
              </a:buClr>
            </a:pPr>
            <a:r>
              <a:rPr lang="en-US" dirty="0">
                <a:solidFill>
                  <a:srgbClr val="FFFFFF"/>
                </a:solidFill>
              </a:rPr>
              <a:t>1-855-MD-BHIPP (632-4477)</a:t>
            </a:r>
          </a:p>
          <a:p>
            <a:pPr lvl="0">
              <a:buClr>
                <a:srgbClr val="C00000"/>
              </a:buClr>
            </a:pPr>
            <a:r>
              <a:rPr lang="en-US" dirty="0">
                <a:solidFill>
                  <a:srgbClr val="FFFFFF"/>
                </a:solidFill>
              </a:rPr>
              <a:t>www.mdbhipp.org</a:t>
            </a:r>
          </a:p>
          <a:p>
            <a:pPr lvl="0">
              <a:buClr>
                <a:srgbClr val="C00000"/>
              </a:buClr>
            </a:pPr>
            <a:r>
              <a:rPr lang="en-US" dirty="0">
                <a:solidFill>
                  <a:srgbClr val="FFFFFF"/>
                </a:solidFill>
              </a:rPr>
              <a:t>Follow us on Facebook, LinkedIn, and Twitter! @MDBHIPP </a:t>
            </a:r>
          </a:p>
        </p:txBody>
      </p:sp>
      <p:sp>
        <p:nvSpPr>
          <p:cNvPr id="4" name="Title 1">
            <a:extLst>
              <a:ext uri="{FF2B5EF4-FFF2-40B4-BE49-F238E27FC236}">
                <a16:creationId xmlns:a16="http://schemas.microsoft.com/office/drawing/2014/main" id="{8220C19B-DDA8-4CE2-AE86-7523036EF84E}"/>
              </a:ext>
            </a:extLst>
          </p:cNvPr>
          <p:cNvSpPr txBox="1">
            <a:spLocks/>
          </p:cNvSpPr>
          <p:nvPr/>
        </p:nvSpPr>
        <p:spPr>
          <a:xfrm>
            <a:off x="566057" y="584152"/>
            <a:ext cx="10931000" cy="3548742"/>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6000" b="0" i="0" kern="1200" spc="-100" baseline="0">
                <a:solidFill>
                  <a:srgbClr val="FFFFFF"/>
                </a:solidFill>
                <a:latin typeface="+mj-lt"/>
                <a:ea typeface="+mj-ea"/>
                <a:cs typeface="+mj-cs"/>
              </a:defRPr>
            </a:lvl1pPr>
          </a:lstStyle>
          <a:p>
            <a:r>
              <a:rPr lang="en-US" sz="3600" dirty="0"/>
              <a:t>Pediatric Anxiety:  Identification and Treatment in Primary Care</a:t>
            </a:r>
            <a:br>
              <a:rPr lang="en-US" sz="3600" b="1" dirty="0"/>
            </a:br>
            <a:r>
              <a:rPr lang="en-US" sz="2700" i="1" dirty="0">
                <a:latin typeface="Calibri" panose="020F0502020204030204"/>
              </a:rPr>
              <a:t>Maryland Behavioral Health Integration in Pediatric Primary Care</a:t>
            </a:r>
            <a:br>
              <a:rPr lang="en-US" sz="3600" b="1" dirty="0"/>
            </a:br>
            <a:r>
              <a:rPr lang="en-US" sz="3200" b="1" dirty="0"/>
              <a:t> </a:t>
            </a:r>
            <a:br>
              <a:rPr lang="en-US" sz="4300" b="1" dirty="0"/>
            </a:br>
            <a:r>
              <a:rPr lang="en-US" sz="2100" dirty="0">
                <a:ea typeface="Calibri" panose="020F0502020204030204" pitchFamily="34" charset="0"/>
              </a:rPr>
              <a:t>Sarah Edwards, DO</a:t>
            </a:r>
            <a:br>
              <a:rPr lang="en-US" sz="2100" dirty="0">
                <a:ea typeface="Calibri" panose="020F0502020204030204" pitchFamily="34" charset="0"/>
              </a:rPr>
            </a:br>
            <a:r>
              <a:rPr lang="en-US" sz="2100" dirty="0">
                <a:ea typeface="Calibri" panose="020F0502020204030204" pitchFamily="34" charset="0"/>
              </a:rPr>
              <a:t>Assistant Professor</a:t>
            </a:r>
            <a:br>
              <a:rPr lang="en-US" sz="2100" dirty="0">
                <a:ea typeface="Calibri" panose="020F0502020204030204" pitchFamily="34" charset="0"/>
              </a:rPr>
            </a:br>
            <a:r>
              <a:rPr lang="en-US" sz="2100" dirty="0">
                <a:ea typeface="Calibri" panose="020F0502020204030204" pitchFamily="34" charset="0"/>
              </a:rPr>
              <a:t>Director and Medical Director</a:t>
            </a:r>
            <a:br>
              <a:rPr lang="en-US" sz="2100" dirty="0">
                <a:ea typeface="Calibri" panose="020F0502020204030204" pitchFamily="34" charset="0"/>
              </a:rPr>
            </a:br>
            <a:r>
              <a:rPr lang="en-US" sz="2100" dirty="0">
                <a:ea typeface="Calibri" panose="020F0502020204030204" pitchFamily="34" charset="0"/>
              </a:rPr>
              <a:t>Division of Child and Adolescent Psychiatry</a:t>
            </a:r>
            <a:br>
              <a:rPr lang="en-US" sz="2100" dirty="0">
                <a:ea typeface="Calibri" panose="020F0502020204030204" pitchFamily="34" charset="0"/>
                <a:cs typeface="Calibri" panose="020F0502020204030204" pitchFamily="34" charset="0"/>
              </a:rPr>
            </a:br>
            <a:r>
              <a:rPr lang="en-US" sz="2100" dirty="0">
                <a:ea typeface="Calibri" panose="020F0502020204030204" pitchFamily="34" charset="0"/>
                <a:cs typeface="Calibri" panose="020F0502020204030204" pitchFamily="34" charset="0"/>
              </a:rPr>
              <a:t>University of Maryland School of Medicine</a:t>
            </a:r>
            <a:br>
              <a:rPr lang="en-US" sz="2100" dirty="0">
                <a:ea typeface="Calibri" panose="020F0502020204030204" pitchFamily="34" charset="0"/>
                <a:cs typeface="Calibri" panose="020F0502020204030204" pitchFamily="34" charset="0"/>
              </a:rPr>
            </a:br>
            <a:br>
              <a:rPr lang="en-US" sz="2100" dirty="0"/>
            </a:br>
            <a:r>
              <a:rPr lang="en-US" sz="2100" dirty="0">
                <a:ea typeface="Calibri" panose="020F0502020204030204" pitchFamily="34" charset="0"/>
              </a:rPr>
              <a:t>Carisa Parrish, PhD</a:t>
            </a:r>
            <a:br>
              <a:rPr lang="en-US" sz="2100" dirty="0">
                <a:ea typeface="Calibri" panose="020F0502020204030204" pitchFamily="34" charset="0"/>
              </a:rPr>
            </a:br>
            <a:r>
              <a:rPr lang="en-US" sz="2100" dirty="0">
                <a:ea typeface="Calibri" panose="020F0502020204030204" pitchFamily="34" charset="0"/>
              </a:rPr>
              <a:t>Associate Professor, Psychiatry &amp; Behavioral Sciences</a:t>
            </a:r>
            <a:br>
              <a:rPr lang="en-US" sz="2100" dirty="0">
                <a:ea typeface="Calibri" panose="020F0502020204030204" pitchFamily="34" charset="0"/>
              </a:rPr>
            </a:br>
            <a:r>
              <a:rPr lang="en-US" sz="2100" dirty="0">
                <a:ea typeface="Calibri" panose="020F0502020204030204" pitchFamily="34" charset="0"/>
              </a:rPr>
              <a:t>Director of Training, Pediatric Psychology Fellowship</a:t>
            </a:r>
            <a:br>
              <a:rPr lang="en-US" sz="2100" dirty="0">
                <a:ea typeface="Calibri" panose="020F0502020204030204" pitchFamily="34" charset="0"/>
              </a:rPr>
            </a:br>
            <a:r>
              <a:rPr lang="en-US" sz="2100" dirty="0">
                <a:ea typeface="Calibri" panose="020F0502020204030204" pitchFamily="34" charset="0"/>
              </a:rPr>
              <a:t>Co-Director, Pediatric Medical Psychology Program</a:t>
            </a:r>
            <a:br>
              <a:rPr lang="en-US" sz="2100" dirty="0">
                <a:ea typeface="Calibri" panose="020F0502020204030204" pitchFamily="34" charset="0"/>
              </a:rPr>
            </a:br>
            <a:r>
              <a:rPr lang="en-US" sz="2100" dirty="0">
                <a:ea typeface="Calibri" panose="020F0502020204030204" pitchFamily="34" charset="0"/>
                <a:cs typeface="Calibri" panose="020F0502020204030204" pitchFamily="34" charset="0"/>
              </a:rPr>
              <a:t>Johns Hopkins School of Medicine</a:t>
            </a:r>
            <a:br>
              <a:rPr lang="en-US" sz="2100" dirty="0">
                <a:ea typeface="Calibri" panose="020F0502020204030204" pitchFamily="34" charset="0"/>
                <a:cs typeface="Calibri" panose="020F0502020204030204" pitchFamily="34" charset="0"/>
              </a:rPr>
            </a:br>
            <a:r>
              <a:rPr lang="en-US" sz="2100" dirty="0">
                <a:ea typeface="Calibri" panose="020F0502020204030204" pitchFamily="34" charset="0"/>
                <a:cs typeface="Calibri" panose="020F0502020204030204" pitchFamily="34" charset="0"/>
              </a:rPr>
              <a:t>Division of Child &amp; Adolescent Psychiatry</a:t>
            </a:r>
            <a:endParaRPr lang="en-US" sz="3600" b="1" dirty="0">
              <a:latin typeface="14"/>
            </a:endParaRPr>
          </a:p>
        </p:txBody>
      </p:sp>
    </p:spTree>
    <p:extLst>
      <p:ext uri="{BB962C8B-B14F-4D97-AF65-F5344CB8AC3E}">
        <p14:creationId xmlns:p14="http://schemas.microsoft.com/office/powerpoint/2010/main" val="357974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niable Signs You're Finally All Grown Up | HuffPost Australia Life">
            <a:extLst>
              <a:ext uri="{FF2B5EF4-FFF2-40B4-BE49-F238E27FC236}">
                <a16:creationId xmlns:a16="http://schemas.microsoft.com/office/drawing/2014/main" id="{063934C6-2BD9-4EAE-9BC6-0F43EBC73C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223"/>
          <a:stretch/>
        </p:blipFill>
        <p:spPr bwMode="auto">
          <a:xfrm>
            <a:off x="1241450" y="2721836"/>
            <a:ext cx="7471794" cy="31333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94F9165-7C9F-49A9-A5DC-A193FD4147E1}"/>
              </a:ext>
            </a:extLst>
          </p:cNvPr>
          <p:cNvSpPr>
            <a:spLocks noGrp="1"/>
          </p:cNvSpPr>
          <p:nvPr>
            <p:ph type="title"/>
          </p:nvPr>
        </p:nvSpPr>
        <p:spPr/>
        <p:txBody>
          <a:bodyPr>
            <a:normAutofit/>
          </a:bodyPr>
          <a:lstStyle/>
          <a:p>
            <a:r>
              <a:rPr lang="en-US" sz="3200" dirty="0"/>
              <a:t>Normal Anxiety Evolves with Age</a:t>
            </a:r>
          </a:p>
        </p:txBody>
      </p:sp>
      <p:sp>
        <p:nvSpPr>
          <p:cNvPr id="2" name="Slide Number Placeholder 1">
            <a:extLst>
              <a:ext uri="{FF2B5EF4-FFF2-40B4-BE49-F238E27FC236}">
                <a16:creationId xmlns:a16="http://schemas.microsoft.com/office/drawing/2014/main" id="{60789A28-D0D0-413D-8EE2-F2F667535DA9}"/>
              </a:ext>
            </a:extLst>
          </p:cNvPr>
          <p:cNvSpPr>
            <a:spLocks noGrp="1"/>
          </p:cNvSpPr>
          <p:nvPr>
            <p:ph type="sldNum" sz="quarter" idx="12"/>
          </p:nvPr>
        </p:nvSpPr>
        <p:spPr/>
        <p:txBody>
          <a:bodyPr/>
          <a:lstStyle/>
          <a:p>
            <a:fld id="{C02A5225-8D37-BA47-A180-7BD7248AF82A}" type="slidenum">
              <a:rPr lang="en-US" smtClean="0"/>
              <a:t>10</a:t>
            </a:fld>
            <a:endParaRPr lang="en-US"/>
          </a:p>
        </p:txBody>
      </p:sp>
      <p:sp>
        <p:nvSpPr>
          <p:cNvPr id="13" name="Arrow: Down 12">
            <a:extLst>
              <a:ext uri="{FF2B5EF4-FFF2-40B4-BE49-F238E27FC236}">
                <a16:creationId xmlns:a16="http://schemas.microsoft.com/office/drawing/2014/main" id="{BD59A5CB-9DC5-40B8-ABC9-A0572DD5C51C}"/>
              </a:ext>
            </a:extLst>
          </p:cNvPr>
          <p:cNvSpPr/>
          <p:nvPr/>
        </p:nvSpPr>
        <p:spPr>
          <a:xfrm>
            <a:off x="4689868" y="1383157"/>
            <a:ext cx="2489711" cy="20458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Fear of injury and natural disasters</a:t>
            </a:r>
          </a:p>
        </p:txBody>
      </p:sp>
      <p:pic>
        <p:nvPicPr>
          <p:cNvPr id="4" name="Picture 3">
            <a:extLst>
              <a:ext uri="{FF2B5EF4-FFF2-40B4-BE49-F238E27FC236}">
                <a16:creationId xmlns:a16="http://schemas.microsoft.com/office/drawing/2014/main" id="{83E6F45D-E297-4D92-9EB5-C859A169CF2B}"/>
              </a:ext>
            </a:extLst>
          </p:cNvPr>
          <p:cNvPicPr>
            <a:picLocks noChangeAspect="1"/>
          </p:cNvPicPr>
          <p:nvPr/>
        </p:nvPicPr>
        <p:blipFill>
          <a:blip r:embed="rId4"/>
          <a:stretch>
            <a:fillRect/>
          </a:stretch>
        </p:blipFill>
        <p:spPr>
          <a:xfrm>
            <a:off x="9539766" y="1638476"/>
            <a:ext cx="2176461" cy="3871296"/>
          </a:xfrm>
          <a:prstGeom prst="rect">
            <a:avLst/>
          </a:prstGeom>
        </p:spPr>
      </p:pic>
    </p:spTree>
    <p:extLst>
      <p:ext uri="{BB962C8B-B14F-4D97-AF65-F5344CB8AC3E}">
        <p14:creationId xmlns:p14="http://schemas.microsoft.com/office/powerpoint/2010/main" val="408975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niable Signs You're Finally All Grown Up | HuffPost Australia Life">
            <a:extLst>
              <a:ext uri="{FF2B5EF4-FFF2-40B4-BE49-F238E27FC236}">
                <a16:creationId xmlns:a16="http://schemas.microsoft.com/office/drawing/2014/main" id="{063934C6-2BD9-4EAE-9BC6-0F43EBC73C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223"/>
          <a:stretch/>
        </p:blipFill>
        <p:spPr bwMode="auto">
          <a:xfrm>
            <a:off x="1241450" y="2721836"/>
            <a:ext cx="7471794" cy="31333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94F9165-7C9F-49A9-A5DC-A193FD4147E1}"/>
              </a:ext>
            </a:extLst>
          </p:cNvPr>
          <p:cNvSpPr>
            <a:spLocks noGrp="1"/>
          </p:cNvSpPr>
          <p:nvPr>
            <p:ph type="title"/>
          </p:nvPr>
        </p:nvSpPr>
        <p:spPr/>
        <p:txBody>
          <a:bodyPr>
            <a:normAutofit/>
          </a:bodyPr>
          <a:lstStyle/>
          <a:p>
            <a:r>
              <a:rPr lang="en-US" sz="3200" dirty="0"/>
              <a:t>Normal Anxiety Evolves with Age</a:t>
            </a:r>
          </a:p>
        </p:txBody>
      </p:sp>
      <p:sp>
        <p:nvSpPr>
          <p:cNvPr id="2" name="Slide Number Placeholder 1">
            <a:extLst>
              <a:ext uri="{FF2B5EF4-FFF2-40B4-BE49-F238E27FC236}">
                <a16:creationId xmlns:a16="http://schemas.microsoft.com/office/drawing/2014/main" id="{60789A28-D0D0-413D-8EE2-F2F667535DA9}"/>
              </a:ext>
            </a:extLst>
          </p:cNvPr>
          <p:cNvSpPr>
            <a:spLocks noGrp="1"/>
          </p:cNvSpPr>
          <p:nvPr>
            <p:ph type="sldNum" sz="quarter" idx="12"/>
          </p:nvPr>
        </p:nvSpPr>
        <p:spPr/>
        <p:txBody>
          <a:bodyPr/>
          <a:lstStyle/>
          <a:p>
            <a:fld id="{C02A5225-8D37-BA47-A180-7BD7248AF82A}" type="slidenum">
              <a:rPr lang="en-US" smtClean="0"/>
              <a:t>11</a:t>
            </a:fld>
            <a:endParaRPr lang="en-US"/>
          </a:p>
        </p:txBody>
      </p:sp>
      <p:sp>
        <p:nvSpPr>
          <p:cNvPr id="13" name="Arrow: Down 12">
            <a:extLst>
              <a:ext uri="{FF2B5EF4-FFF2-40B4-BE49-F238E27FC236}">
                <a16:creationId xmlns:a16="http://schemas.microsoft.com/office/drawing/2014/main" id="{BD59A5CB-9DC5-40B8-ABC9-A0572DD5C51C}"/>
              </a:ext>
            </a:extLst>
          </p:cNvPr>
          <p:cNvSpPr/>
          <p:nvPr/>
        </p:nvSpPr>
        <p:spPr>
          <a:xfrm>
            <a:off x="6454874" y="1383157"/>
            <a:ext cx="2489711" cy="20458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Social and existential anxiety</a:t>
            </a:r>
          </a:p>
        </p:txBody>
      </p:sp>
      <p:pic>
        <p:nvPicPr>
          <p:cNvPr id="4" name="Picture 3">
            <a:extLst>
              <a:ext uri="{FF2B5EF4-FFF2-40B4-BE49-F238E27FC236}">
                <a16:creationId xmlns:a16="http://schemas.microsoft.com/office/drawing/2014/main" id="{07F30DC3-7AE3-49AC-B50A-6260E63641EB}"/>
              </a:ext>
            </a:extLst>
          </p:cNvPr>
          <p:cNvPicPr>
            <a:picLocks noChangeAspect="1"/>
          </p:cNvPicPr>
          <p:nvPr/>
        </p:nvPicPr>
        <p:blipFill>
          <a:blip r:embed="rId4"/>
          <a:stretch>
            <a:fillRect/>
          </a:stretch>
        </p:blipFill>
        <p:spPr>
          <a:xfrm>
            <a:off x="9470850" y="1497912"/>
            <a:ext cx="2449958" cy="4357255"/>
          </a:xfrm>
          <a:prstGeom prst="rect">
            <a:avLst/>
          </a:prstGeom>
        </p:spPr>
      </p:pic>
    </p:spTree>
    <p:extLst>
      <p:ext uri="{BB962C8B-B14F-4D97-AF65-F5344CB8AC3E}">
        <p14:creationId xmlns:p14="http://schemas.microsoft.com/office/powerpoint/2010/main" val="27089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6FFDD7-142B-4D07-9560-F986462C58EE}"/>
              </a:ext>
            </a:extLst>
          </p:cNvPr>
          <p:cNvPicPr>
            <a:picLocks noChangeAspect="1"/>
          </p:cNvPicPr>
          <p:nvPr/>
        </p:nvPicPr>
        <p:blipFill>
          <a:blip r:embed="rId3"/>
          <a:stretch>
            <a:fillRect/>
          </a:stretch>
        </p:blipFill>
        <p:spPr>
          <a:xfrm>
            <a:off x="7922252" y="1964725"/>
            <a:ext cx="3827253" cy="3711146"/>
          </a:xfrm>
          <a:prstGeom prst="rect">
            <a:avLst/>
          </a:prstGeom>
        </p:spPr>
      </p:pic>
      <p:pic>
        <p:nvPicPr>
          <p:cNvPr id="4" name="Content Placeholder 3">
            <a:extLst>
              <a:ext uri="{FF2B5EF4-FFF2-40B4-BE49-F238E27FC236}">
                <a16:creationId xmlns:a16="http://schemas.microsoft.com/office/drawing/2014/main" id="{D0738399-DD31-45B7-A8F1-B6D1F43B2DC4}"/>
              </a:ext>
            </a:extLst>
          </p:cNvPr>
          <p:cNvPicPr>
            <a:picLocks noChangeAspect="1"/>
          </p:cNvPicPr>
          <p:nvPr/>
        </p:nvPicPr>
        <p:blipFill>
          <a:blip r:embed="rId4"/>
          <a:stretch>
            <a:fillRect/>
          </a:stretch>
        </p:blipFill>
        <p:spPr>
          <a:xfrm>
            <a:off x="227183" y="706061"/>
            <a:ext cx="7488240" cy="4399339"/>
          </a:xfrm>
          <a:prstGeom prst="rect">
            <a:avLst/>
          </a:prstGeom>
        </p:spPr>
      </p:pic>
    </p:spTree>
    <p:extLst>
      <p:ext uri="{BB962C8B-B14F-4D97-AF65-F5344CB8AC3E}">
        <p14:creationId xmlns:p14="http://schemas.microsoft.com/office/powerpoint/2010/main" val="1540085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8A102BF-4D4B-4A64-8C99-0594747713A8}"/>
              </a:ext>
            </a:extLst>
          </p:cNvPr>
          <p:cNvPicPr>
            <a:picLocks noGrp="1" noChangeAspect="1"/>
          </p:cNvPicPr>
          <p:nvPr>
            <p:ph idx="1"/>
          </p:nvPr>
        </p:nvPicPr>
        <p:blipFill>
          <a:blip r:embed="rId3"/>
          <a:stretch>
            <a:fillRect/>
          </a:stretch>
        </p:blipFill>
        <p:spPr>
          <a:xfrm>
            <a:off x="1896342" y="458410"/>
            <a:ext cx="8107629" cy="5391574"/>
          </a:xfrm>
          <a:prstGeom prst="rect">
            <a:avLst/>
          </a:prstGeom>
        </p:spPr>
      </p:pic>
    </p:spTree>
    <p:extLst>
      <p:ext uri="{BB962C8B-B14F-4D97-AF65-F5344CB8AC3E}">
        <p14:creationId xmlns:p14="http://schemas.microsoft.com/office/powerpoint/2010/main" val="1743102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49" y="200309"/>
            <a:ext cx="6006192" cy="1324907"/>
          </a:xfrm>
        </p:spPr>
        <p:txBody>
          <a:bodyPr>
            <a:normAutofit/>
          </a:bodyPr>
          <a:lstStyle/>
          <a:p>
            <a:r>
              <a:rPr lang="en-US" sz="3200" dirty="0">
                <a:solidFill>
                  <a:schemeClr val="bg1">
                    <a:lumMod val="95000"/>
                  </a:schemeClr>
                </a:solidFill>
              </a:rPr>
              <a:t>ANXIETY DISORDERS -- Background </a:t>
            </a:r>
          </a:p>
        </p:txBody>
      </p:sp>
      <p:sp>
        <p:nvSpPr>
          <p:cNvPr id="3" name="Content Placeholder 2"/>
          <p:cNvSpPr>
            <a:spLocks noGrp="1"/>
          </p:cNvSpPr>
          <p:nvPr>
            <p:ph idx="1"/>
          </p:nvPr>
        </p:nvSpPr>
        <p:spPr>
          <a:xfrm>
            <a:off x="544649" y="1525216"/>
            <a:ext cx="7728494" cy="4798093"/>
          </a:xfrm>
        </p:spPr>
        <p:txBody>
          <a:bodyPr>
            <a:noAutofit/>
          </a:bodyPr>
          <a:lstStyle/>
          <a:p>
            <a:r>
              <a:rPr lang="en-US" sz="2200" dirty="0">
                <a:solidFill>
                  <a:schemeClr val="accent1"/>
                </a:solidFill>
              </a:rPr>
              <a:t>Course</a:t>
            </a:r>
          </a:p>
          <a:p>
            <a:pPr lvl="1"/>
            <a:r>
              <a:rPr lang="en-US" sz="2200" dirty="0">
                <a:solidFill>
                  <a:schemeClr val="accent1"/>
                </a:solidFill>
              </a:rPr>
              <a:t>Chronic, tends to wax and wane</a:t>
            </a:r>
          </a:p>
          <a:p>
            <a:r>
              <a:rPr lang="en-US" sz="2200" dirty="0">
                <a:solidFill>
                  <a:schemeClr val="accent1"/>
                </a:solidFill>
              </a:rPr>
              <a:t>Heritable</a:t>
            </a:r>
          </a:p>
          <a:p>
            <a:pPr lvl="1"/>
            <a:r>
              <a:rPr lang="en-US" sz="2200" dirty="0">
                <a:solidFill>
                  <a:schemeClr val="accent1"/>
                </a:solidFill>
              </a:rPr>
              <a:t>Both genetic &amp; environmental influences</a:t>
            </a:r>
          </a:p>
          <a:p>
            <a:r>
              <a:rPr lang="en-US" sz="2200" dirty="0">
                <a:solidFill>
                  <a:schemeClr val="accent1"/>
                </a:solidFill>
              </a:rPr>
              <a:t>Phenomenology</a:t>
            </a:r>
          </a:p>
          <a:p>
            <a:pPr lvl="1"/>
            <a:r>
              <a:rPr lang="en-US" sz="2200" dirty="0">
                <a:solidFill>
                  <a:schemeClr val="accent1"/>
                </a:solidFill>
              </a:rPr>
              <a:t>Fears can be:</a:t>
            </a:r>
          </a:p>
          <a:p>
            <a:pPr lvl="2">
              <a:spcBef>
                <a:spcPts val="0"/>
              </a:spcBef>
            </a:pPr>
            <a:r>
              <a:rPr lang="en-US" sz="2200" dirty="0">
                <a:solidFill>
                  <a:schemeClr val="accent1"/>
                </a:solidFill>
              </a:rPr>
              <a:t>Broad - as is the case with Generalized Anxiety Disorder (many, diffuse worries) –or-</a:t>
            </a:r>
          </a:p>
          <a:p>
            <a:pPr lvl="2">
              <a:spcBef>
                <a:spcPts val="0"/>
              </a:spcBef>
            </a:pPr>
            <a:r>
              <a:rPr lang="en-US" sz="2200" dirty="0">
                <a:solidFill>
                  <a:schemeClr val="accent1"/>
                </a:solidFill>
              </a:rPr>
              <a:t>Specific - as with Specific Phobia (e.g., fear of dogs)</a:t>
            </a:r>
          </a:p>
          <a:p>
            <a:r>
              <a:rPr lang="en-US" sz="2200" dirty="0">
                <a:solidFill>
                  <a:schemeClr val="accent1"/>
                </a:solidFill>
              </a:rPr>
              <a:t>Comorbidities</a:t>
            </a:r>
          </a:p>
          <a:p>
            <a:pPr lvl="1"/>
            <a:r>
              <a:rPr lang="en-US" sz="2200" dirty="0">
                <a:solidFill>
                  <a:schemeClr val="accent1"/>
                </a:solidFill>
              </a:rPr>
              <a:t>Most commonly comorbid with other anxiety disorders, depression, and substance abuse</a:t>
            </a:r>
          </a:p>
        </p:txBody>
      </p:sp>
      <p:pic>
        <p:nvPicPr>
          <p:cNvPr id="5" name="Picture 4"/>
          <p:cNvPicPr>
            <a:picLocks noChangeAspect="1"/>
          </p:cNvPicPr>
          <p:nvPr/>
        </p:nvPicPr>
        <p:blipFill rotWithShape="1">
          <a:blip r:embed="rId3"/>
          <a:srcRect l="11626" r="4809" b="1"/>
          <a:stretch/>
        </p:blipFill>
        <p:spPr>
          <a:xfrm>
            <a:off x="8388486" y="1525216"/>
            <a:ext cx="2986723" cy="4061432"/>
          </a:xfrm>
          <a:prstGeom prst="rect">
            <a:avLst/>
          </a:prstGeom>
        </p:spPr>
      </p:pic>
    </p:spTree>
    <p:extLst>
      <p:ext uri="{BB962C8B-B14F-4D97-AF65-F5344CB8AC3E}">
        <p14:creationId xmlns:p14="http://schemas.microsoft.com/office/powerpoint/2010/main" val="411883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21D79C-0B7B-4FA5-B382-B32B744B95D4}"/>
              </a:ext>
            </a:extLst>
          </p:cNvPr>
          <p:cNvSpPr>
            <a:spLocks noGrp="1"/>
          </p:cNvSpPr>
          <p:nvPr>
            <p:ph type="title"/>
          </p:nvPr>
        </p:nvSpPr>
        <p:spPr/>
        <p:txBody>
          <a:bodyPr>
            <a:normAutofit/>
          </a:bodyPr>
          <a:lstStyle/>
          <a:p>
            <a:r>
              <a:rPr lang="en-US" sz="3200" dirty="0"/>
              <a:t>Childhood Anxiety Disorders Are Common</a:t>
            </a:r>
          </a:p>
        </p:txBody>
      </p:sp>
      <p:sp>
        <p:nvSpPr>
          <p:cNvPr id="2" name="Slide Number Placeholder 1">
            <a:extLst>
              <a:ext uri="{FF2B5EF4-FFF2-40B4-BE49-F238E27FC236}">
                <a16:creationId xmlns:a16="http://schemas.microsoft.com/office/drawing/2014/main" id="{B52C5B4D-EA8B-4744-9F75-E70402A6EA1C}"/>
              </a:ext>
            </a:extLst>
          </p:cNvPr>
          <p:cNvSpPr>
            <a:spLocks noGrp="1"/>
          </p:cNvSpPr>
          <p:nvPr>
            <p:ph type="sldNum" sz="quarter" idx="12"/>
          </p:nvPr>
        </p:nvSpPr>
        <p:spPr/>
        <p:txBody>
          <a:bodyPr/>
          <a:lstStyle/>
          <a:p>
            <a:fld id="{C02A5225-8D37-BA47-A180-7BD7248AF82A}" type="slidenum">
              <a:rPr lang="en-US" smtClean="0"/>
              <a:t>15</a:t>
            </a:fld>
            <a:endParaRPr lang="en-US"/>
          </a:p>
        </p:txBody>
      </p:sp>
      <p:pic>
        <p:nvPicPr>
          <p:cNvPr id="1026" name="Picture 2" descr="Bar Chart: Mental disorders by age in years - Depression: 3-5 years: 0.1%, 6-11 years: 1.7%, 12-17 years: 6.1% Anxiety: 3-5 years: 1.3%, 6-11 years: 6.6%, 12-17 years: 10.5% Depression: 3-5 years: 3.4%, 6-11 years: 9.1%, 12-17 years: 7.5%">
            <a:extLst>
              <a:ext uri="{FF2B5EF4-FFF2-40B4-BE49-F238E27FC236}">
                <a16:creationId xmlns:a16="http://schemas.microsoft.com/office/drawing/2014/main" id="{1E4631CC-189A-42B2-9D14-07A149179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507" y="1443677"/>
            <a:ext cx="6805993" cy="48461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6E096E-FEB2-4454-BE11-1D22C46D92BB}"/>
              </a:ext>
            </a:extLst>
          </p:cNvPr>
          <p:cNvSpPr txBox="1"/>
          <p:nvPr/>
        </p:nvSpPr>
        <p:spPr>
          <a:xfrm>
            <a:off x="8860025" y="6489473"/>
            <a:ext cx="3206327" cy="253916"/>
          </a:xfrm>
          <a:prstGeom prst="rect">
            <a:avLst/>
          </a:prstGeom>
          <a:noFill/>
        </p:spPr>
        <p:txBody>
          <a:bodyPr wrap="none" rtlCol="0">
            <a:spAutoFit/>
          </a:bodyPr>
          <a:lstStyle/>
          <a:p>
            <a:r>
              <a:rPr lang="en-US" sz="1050">
                <a:solidFill>
                  <a:schemeClr val="accent1"/>
                </a:solidFill>
              </a:rPr>
              <a:t>https://www.cdc.gov/childrensmentalhealth/data.html</a:t>
            </a:r>
          </a:p>
        </p:txBody>
      </p:sp>
    </p:spTree>
    <p:extLst>
      <p:ext uri="{BB962C8B-B14F-4D97-AF65-F5344CB8AC3E}">
        <p14:creationId xmlns:p14="http://schemas.microsoft.com/office/powerpoint/2010/main" val="1030939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6A9B93-0B78-498E-9273-5A0E2D677706}"/>
              </a:ext>
            </a:extLst>
          </p:cNvPr>
          <p:cNvSpPr>
            <a:spLocks noGrp="1"/>
          </p:cNvSpPr>
          <p:nvPr>
            <p:ph type="title"/>
          </p:nvPr>
        </p:nvSpPr>
        <p:spPr>
          <a:xfrm>
            <a:off x="630776" y="541879"/>
            <a:ext cx="6172795" cy="648445"/>
          </a:xfrm>
        </p:spPr>
        <p:txBody>
          <a:bodyPr anchor="t">
            <a:normAutofit/>
          </a:bodyPr>
          <a:lstStyle/>
          <a:p>
            <a:r>
              <a:rPr lang="en-US" sz="3200" dirty="0"/>
              <a:t>DSM-5 Anxiety Disorders</a:t>
            </a:r>
          </a:p>
        </p:txBody>
      </p:sp>
      <p:sp>
        <p:nvSpPr>
          <p:cNvPr id="4" name="Content Placeholder 3">
            <a:extLst>
              <a:ext uri="{FF2B5EF4-FFF2-40B4-BE49-F238E27FC236}">
                <a16:creationId xmlns:a16="http://schemas.microsoft.com/office/drawing/2014/main" id="{66F03839-80B8-49A6-B1B8-C87A9BAFC213}"/>
              </a:ext>
            </a:extLst>
          </p:cNvPr>
          <p:cNvSpPr>
            <a:spLocks noGrp="1"/>
          </p:cNvSpPr>
          <p:nvPr>
            <p:ph idx="1"/>
          </p:nvPr>
        </p:nvSpPr>
        <p:spPr>
          <a:xfrm>
            <a:off x="6153353" y="1680764"/>
            <a:ext cx="5407871" cy="3906345"/>
          </a:xfrm>
        </p:spPr>
        <p:txBody>
          <a:bodyPr anchor="t">
            <a:normAutofit fontScale="85000" lnSpcReduction="10000"/>
          </a:bodyPr>
          <a:lstStyle/>
          <a:p>
            <a:r>
              <a:rPr lang="en-US" sz="2400" dirty="0"/>
              <a:t>Separation Anxiety Disorder</a:t>
            </a:r>
          </a:p>
          <a:p>
            <a:r>
              <a:rPr lang="en-US" sz="2400" dirty="0"/>
              <a:t>Selective Mutism</a:t>
            </a:r>
          </a:p>
          <a:p>
            <a:r>
              <a:rPr lang="en-US" sz="2400" dirty="0"/>
              <a:t>Specific Phobia</a:t>
            </a:r>
          </a:p>
          <a:p>
            <a:r>
              <a:rPr lang="en-US" sz="2400" dirty="0"/>
              <a:t>Social Anxiety Disorder (Social Phobia)</a:t>
            </a:r>
          </a:p>
          <a:p>
            <a:r>
              <a:rPr lang="en-US" sz="2400" dirty="0"/>
              <a:t>Panic Disorder</a:t>
            </a:r>
          </a:p>
          <a:p>
            <a:r>
              <a:rPr lang="en-US" sz="2400" dirty="0"/>
              <a:t>Agoraphobia</a:t>
            </a:r>
          </a:p>
          <a:p>
            <a:r>
              <a:rPr lang="en-US" sz="2400" dirty="0"/>
              <a:t>Generalized Anxiety Disorder</a:t>
            </a:r>
          </a:p>
          <a:p>
            <a:r>
              <a:rPr lang="en-US" sz="2400" dirty="0"/>
              <a:t>Substance/Medication-induced Anxiety Disorder</a:t>
            </a:r>
          </a:p>
          <a:p>
            <a:r>
              <a:rPr lang="en-US" sz="2400" dirty="0"/>
              <a:t>Anxiety Disorder due to another Medical Condition</a:t>
            </a:r>
          </a:p>
        </p:txBody>
      </p:sp>
      <p:sp>
        <p:nvSpPr>
          <p:cNvPr id="2" name="Slide Number Placeholder 1">
            <a:extLst>
              <a:ext uri="{FF2B5EF4-FFF2-40B4-BE49-F238E27FC236}">
                <a16:creationId xmlns:a16="http://schemas.microsoft.com/office/drawing/2014/main" id="{375D3ADB-00DE-4CCE-85AF-C682910E2D30}"/>
              </a:ext>
            </a:extLst>
          </p:cNvPr>
          <p:cNvSpPr>
            <a:spLocks noGrp="1"/>
          </p:cNvSpPr>
          <p:nvPr>
            <p:ph type="sldNum" sz="quarter" idx="12"/>
          </p:nvPr>
        </p:nvSpPr>
        <p:spPr>
          <a:xfrm>
            <a:off x="8610600" y="6492240"/>
            <a:ext cx="2743200" cy="365125"/>
          </a:xfrm>
        </p:spPr>
        <p:txBody>
          <a:bodyPr>
            <a:normAutofit/>
          </a:bodyPr>
          <a:lstStyle/>
          <a:p>
            <a:pPr>
              <a:spcAft>
                <a:spcPts val="600"/>
              </a:spcAft>
            </a:pPr>
            <a:fld id="{C02A5225-8D37-BA47-A180-7BD7248AF82A}" type="slidenum">
              <a:rPr lang="en-US" smtClean="0"/>
              <a:pPr>
                <a:spcAft>
                  <a:spcPts val="600"/>
                </a:spcAft>
              </a:pPr>
              <a:t>16</a:t>
            </a:fld>
            <a:endParaRPr lang="en-US"/>
          </a:p>
        </p:txBody>
      </p:sp>
      <p:pic>
        <p:nvPicPr>
          <p:cNvPr id="6" name="Picture 5">
            <a:extLst>
              <a:ext uri="{FF2B5EF4-FFF2-40B4-BE49-F238E27FC236}">
                <a16:creationId xmlns:a16="http://schemas.microsoft.com/office/drawing/2014/main" id="{C5BE75FD-E3AA-4923-9DB1-7BE69D459A3E}"/>
              </a:ext>
            </a:extLst>
          </p:cNvPr>
          <p:cNvPicPr>
            <a:picLocks noChangeAspect="1"/>
          </p:cNvPicPr>
          <p:nvPr/>
        </p:nvPicPr>
        <p:blipFill>
          <a:blip r:embed="rId3"/>
          <a:stretch>
            <a:fillRect/>
          </a:stretch>
        </p:blipFill>
        <p:spPr>
          <a:xfrm>
            <a:off x="630776" y="1569725"/>
            <a:ext cx="5080735" cy="4128424"/>
          </a:xfrm>
          <a:prstGeom prst="rect">
            <a:avLst/>
          </a:prstGeom>
        </p:spPr>
      </p:pic>
    </p:spTree>
    <p:extLst>
      <p:ext uri="{BB962C8B-B14F-4D97-AF65-F5344CB8AC3E}">
        <p14:creationId xmlns:p14="http://schemas.microsoft.com/office/powerpoint/2010/main" val="192505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Anxiety Disorders in Children &amp; Adolescents</a:t>
            </a:r>
          </a:p>
        </p:txBody>
      </p:sp>
      <p:sp>
        <p:nvSpPr>
          <p:cNvPr id="3" name="Content Placeholder 2"/>
          <p:cNvSpPr>
            <a:spLocks noGrp="1"/>
          </p:cNvSpPr>
          <p:nvPr>
            <p:ph idx="1"/>
          </p:nvPr>
        </p:nvSpPr>
        <p:spPr>
          <a:xfrm>
            <a:off x="622854" y="1938130"/>
            <a:ext cx="8272211" cy="4343400"/>
          </a:xfrm>
        </p:spPr>
        <p:txBody>
          <a:bodyPr anchor="t">
            <a:normAutofit/>
          </a:bodyPr>
          <a:lstStyle/>
          <a:p>
            <a:r>
              <a:rPr lang="en-US" b="1" dirty="0"/>
              <a:t>Separation anxiety</a:t>
            </a:r>
          </a:p>
          <a:p>
            <a:pPr lvl="1"/>
            <a:r>
              <a:rPr lang="en-US" dirty="0"/>
              <a:t>Worry about being separated from caregivers</a:t>
            </a:r>
          </a:p>
          <a:p>
            <a:pPr lvl="1"/>
            <a:r>
              <a:rPr lang="en-US" dirty="0"/>
              <a:t>Difficult time at school drop-offs, poor attendance</a:t>
            </a:r>
          </a:p>
          <a:p>
            <a:r>
              <a:rPr lang="en-US" b="1" dirty="0"/>
              <a:t>Specific phobias</a:t>
            </a:r>
          </a:p>
          <a:p>
            <a:pPr lvl="1"/>
            <a:r>
              <a:rPr lang="en-US" dirty="0"/>
              <a:t>Excessive, irrational fear of particular things</a:t>
            </a:r>
          </a:p>
          <a:p>
            <a:pPr lvl="1"/>
            <a:r>
              <a:rPr lang="en-US" dirty="0"/>
              <a:t>Insects, thunderstorms, needles, heights</a:t>
            </a:r>
          </a:p>
          <a:p>
            <a:r>
              <a:rPr lang="en-US" b="1" dirty="0"/>
              <a:t>Social anxiety</a:t>
            </a:r>
          </a:p>
          <a:p>
            <a:pPr lvl="1"/>
            <a:r>
              <a:rPr lang="en-US" dirty="0"/>
              <a:t>Anxiety in social situation, self-conscious</a:t>
            </a:r>
          </a:p>
          <a:p>
            <a:pPr lvl="1"/>
            <a:r>
              <a:rPr lang="en-US" dirty="0"/>
              <a:t>Difficulty participating in class, presenting in front of class, socializing with peers, test-anxiety</a:t>
            </a:r>
          </a:p>
          <a:p>
            <a:pPr lvl="1"/>
            <a:r>
              <a:rPr lang="en-US" b="1" dirty="0"/>
              <a:t>Selective mutism</a:t>
            </a:r>
          </a:p>
          <a:p>
            <a:pPr lvl="2"/>
            <a:r>
              <a:rPr lang="en-US" dirty="0"/>
              <a:t>Hard time speaking in particular settings; not a speech/language disorder</a:t>
            </a:r>
          </a:p>
          <a:p>
            <a:pPr lvl="2"/>
            <a:r>
              <a:rPr lang="en-US" dirty="0"/>
              <a:t>May not speak to teacher or peers, but speaks at home</a:t>
            </a:r>
            <a:endParaRPr lang="en-US" sz="1500" dirty="0"/>
          </a:p>
        </p:txBody>
      </p:sp>
      <p:pic>
        <p:nvPicPr>
          <p:cNvPr id="4" name="Picture 2" descr="http://visionpsychology.com/wp-content/uploads/2015/09/Separation-Anxiety-Disorder-in-Child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3690" y="1738376"/>
            <a:ext cx="3285456" cy="261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434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Anxiety Disorders in Children &amp; Adolescents</a:t>
            </a:r>
          </a:p>
        </p:txBody>
      </p:sp>
      <p:sp>
        <p:nvSpPr>
          <p:cNvPr id="3" name="Content Placeholder 2"/>
          <p:cNvSpPr>
            <a:spLocks noGrp="1"/>
          </p:cNvSpPr>
          <p:nvPr>
            <p:ph idx="1"/>
          </p:nvPr>
        </p:nvSpPr>
        <p:spPr>
          <a:xfrm>
            <a:off x="630841" y="1905000"/>
            <a:ext cx="8272211" cy="3310961"/>
          </a:xfrm>
        </p:spPr>
        <p:txBody>
          <a:bodyPr>
            <a:noAutofit/>
          </a:bodyPr>
          <a:lstStyle/>
          <a:p>
            <a:r>
              <a:rPr lang="en-US" sz="2400" b="1"/>
              <a:t>Generalized anxiety</a:t>
            </a:r>
          </a:p>
          <a:p>
            <a:pPr lvl="1"/>
            <a:r>
              <a:rPr lang="en-US" sz="2000"/>
              <a:t>Worry about a variety of things</a:t>
            </a:r>
          </a:p>
          <a:p>
            <a:pPr lvl="1"/>
            <a:r>
              <a:rPr lang="en-US" sz="2000"/>
              <a:t>Worry about school performance, perfectionistic, inattention, not turning in homework</a:t>
            </a:r>
          </a:p>
          <a:p>
            <a:r>
              <a:rPr lang="en-US" sz="2400" b="1"/>
              <a:t>Panic disorder</a:t>
            </a:r>
          </a:p>
          <a:p>
            <a:pPr lvl="1"/>
            <a:r>
              <a:rPr lang="en-US" sz="2000"/>
              <a:t>Physical symptoms that may be precipitated by anxiety, i.e. difficulty breathing, heart racing, sweating</a:t>
            </a:r>
          </a:p>
          <a:p>
            <a:pPr lvl="1"/>
            <a:r>
              <a:rPr lang="en-US" sz="2000"/>
              <a:t>May appear distressed, mainly physical complaints</a:t>
            </a:r>
          </a:p>
          <a:p>
            <a:r>
              <a:rPr lang="en-US" sz="2400" b="1" i="1">
                <a:solidFill>
                  <a:schemeClr val="accent2"/>
                </a:solidFill>
              </a:rPr>
              <a:t>OCD</a:t>
            </a:r>
          </a:p>
          <a:p>
            <a:endParaRPr lang="en-US" sz="2400"/>
          </a:p>
        </p:txBody>
      </p:sp>
      <p:sp>
        <p:nvSpPr>
          <p:cNvPr id="4" name="Content Placeholder 2"/>
          <p:cNvSpPr txBox="1">
            <a:spLocks/>
          </p:cNvSpPr>
          <p:nvPr/>
        </p:nvSpPr>
        <p:spPr>
          <a:xfrm>
            <a:off x="3156533" y="2032597"/>
            <a:ext cx="5502241" cy="1462053"/>
          </a:xfrm>
          <a:prstGeom prst="rect">
            <a:avLst/>
          </a:prstGeom>
        </p:spPr>
        <p:style>
          <a:lnRef idx="1">
            <a:schemeClr val="accent2"/>
          </a:lnRef>
          <a:fillRef idx="3">
            <a:schemeClr val="accent2"/>
          </a:fillRef>
          <a:effectRef idx="2">
            <a:schemeClr val="accent2"/>
          </a:effectRef>
          <a:fontRef idx="minor">
            <a:schemeClr val="lt1"/>
          </a:fontRef>
        </p:style>
        <p:txBody>
          <a:bodyPr vert="horz" lIns="68580" tIns="34290" rIns="68580" bIns="3429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lt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lt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lt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lt1"/>
                </a:solidFill>
                <a:latin typeface="+mn-lt"/>
                <a:ea typeface="+mn-ea"/>
                <a:cs typeface="+mn-cs"/>
              </a:defRPr>
            </a:lvl9pPr>
          </a:lstStyle>
          <a:p>
            <a:pPr marL="0" indent="0" algn="ctr" defTabSz="342892">
              <a:buClr>
                <a:srgbClr val="4590B8"/>
              </a:buClr>
              <a:buNone/>
              <a:defRPr/>
            </a:pPr>
            <a:r>
              <a:rPr lang="en-US" sz="3000" dirty="0">
                <a:solidFill>
                  <a:prstClr val="white"/>
                </a:solidFill>
                <a:latin typeface="Cambria" panose="02040503050406030204"/>
              </a:rPr>
              <a:t>Frequent trips to the nurse</a:t>
            </a:r>
          </a:p>
        </p:txBody>
      </p:sp>
      <p:sp>
        <p:nvSpPr>
          <p:cNvPr id="5" name="TextBox 4"/>
          <p:cNvSpPr txBox="1"/>
          <p:nvPr/>
        </p:nvSpPr>
        <p:spPr>
          <a:xfrm>
            <a:off x="3512820" y="3964673"/>
            <a:ext cx="4919060" cy="147732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defTabSz="685783">
              <a:defRPr/>
            </a:pPr>
            <a:endParaRPr lang="en-US" sz="3000" dirty="0">
              <a:solidFill>
                <a:prstClr val="white"/>
              </a:solidFill>
              <a:latin typeface="Cambria" panose="02040503050406030204"/>
            </a:endParaRPr>
          </a:p>
          <a:p>
            <a:pPr algn="ctr" defTabSz="685783">
              <a:defRPr/>
            </a:pPr>
            <a:r>
              <a:rPr lang="en-US" sz="3000" dirty="0">
                <a:solidFill>
                  <a:prstClr val="white"/>
                </a:solidFill>
                <a:latin typeface="Cambria" panose="02040503050406030204"/>
              </a:rPr>
              <a:t>Poor school performance</a:t>
            </a:r>
          </a:p>
          <a:p>
            <a:pPr algn="ctr" defTabSz="685783">
              <a:defRPr/>
            </a:pPr>
            <a:endParaRPr lang="en-US" sz="3000" dirty="0">
              <a:solidFill>
                <a:prstClr val="white"/>
              </a:solidFill>
              <a:latin typeface="Cambria" panose="02040503050406030204"/>
            </a:endParaRPr>
          </a:p>
        </p:txBody>
      </p:sp>
      <p:pic>
        <p:nvPicPr>
          <p:cNvPr id="6" name="Picture 2" descr="Social Phob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464" y="1849796"/>
            <a:ext cx="2169695" cy="119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47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4082" y="380999"/>
            <a:ext cx="8272462" cy="760413"/>
          </a:xfrm>
        </p:spPr>
        <p:txBody>
          <a:bodyPr>
            <a:normAutofit/>
          </a:bodyPr>
          <a:lstStyle/>
          <a:p>
            <a:r>
              <a:rPr lang="en-US" sz="3200" dirty="0"/>
              <a:t>Core Symptoms of Anxiety	</a:t>
            </a: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691401128"/>
              </p:ext>
            </p:extLst>
          </p:nvPr>
        </p:nvGraphicFramePr>
        <p:xfrm>
          <a:off x="346075" y="1463675"/>
          <a:ext cx="11499850" cy="3868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0027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86DC93-0EAC-44C4-8A8B-03F1F65CD554}"/>
              </a:ext>
            </a:extLst>
          </p:cNvPr>
          <p:cNvSpPr>
            <a:spLocks noGrp="1"/>
          </p:cNvSpPr>
          <p:nvPr>
            <p:ph type="title"/>
          </p:nvPr>
        </p:nvSpPr>
        <p:spPr/>
        <p:txBody>
          <a:bodyPr>
            <a:normAutofit/>
          </a:bodyPr>
          <a:lstStyle/>
          <a:p>
            <a:r>
              <a:rPr lang="en-US" sz="3200" dirty="0"/>
              <a:t>Learning Objectives</a:t>
            </a:r>
          </a:p>
        </p:txBody>
      </p:sp>
      <p:sp>
        <p:nvSpPr>
          <p:cNvPr id="5" name="Content Placeholder 4">
            <a:extLst>
              <a:ext uri="{FF2B5EF4-FFF2-40B4-BE49-F238E27FC236}">
                <a16:creationId xmlns:a16="http://schemas.microsoft.com/office/drawing/2014/main" id="{4BBB79F3-A229-4669-81C5-917238C95353}"/>
              </a:ext>
            </a:extLst>
          </p:cNvPr>
          <p:cNvSpPr>
            <a:spLocks noGrp="1"/>
          </p:cNvSpPr>
          <p:nvPr>
            <p:ph idx="1"/>
          </p:nvPr>
        </p:nvSpPr>
        <p:spPr>
          <a:xfrm>
            <a:off x="630841" y="1480465"/>
            <a:ext cx="10515600" cy="4351338"/>
          </a:xfrm>
        </p:spPr>
        <p:txBody>
          <a:bodyPr>
            <a:normAutofit/>
          </a:bodyPr>
          <a:lstStyle/>
          <a:p>
            <a:pPr marL="354013" indent="-342900">
              <a:buFont typeface="Arial" panose="020B0604020202020204" pitchFamily="34" charset="0"/>
              <a:buChar char="•"/>
            </a:pPr>
            <a:r>
              <a:rPr lang="en-US" dirty="0"/>
              <a:t>Describe the evolution of normal childhood anxiety and pediatric child anxiety disorders across different developmental stages</a:t>
            </a:r>
          </a:p>
          <a:p>
            <a:pPr marL="354013" indent="-342900">
              <a:buFont typeface="Arial" panose="020B0604020202020204" pitchFamily="34" charset="0"/>
              <a:buChar char="•"/>
            </a:pPr>
            <a:r>
              <a:rPr lang="en-US" dirty="0"/>
              <a:t>Discuss how to evaluate when “normal” anxiety becomes “clinical” anxiety</a:t>
            </a:r>
          </a:p>
          <a:p>
            <a:pPr marL="354013" indent="-342900">
              <a:buFont typeface="Arial" panose="020B0604020202020204" pitchFamily="34" charset="0"/>
              <a:buChar char="•"/>
            </a:pPr>
            <a:r>
              <a:rPr lang="en-US" dirty="0"/>
              <a:t>Review common screening tools for pediatric anxiety disorders</a:t>
            </a:r>
          </a:p>
          <a:p>
            <a:pPr marL="354013" indent="-342900">
              <a:buFont typeface="Arial" panose="020B0604020202020204" pitchFamily="34" charset="0"/>
              <a:buChar char="•"/>
            </a:pPr>
            <a:r>
              <a:rPr lang="en-US" dirty="0"/>
              <a:t>Discuss evidence-based treatments including CBT</a:t>
            </a:r>
          </a:p>
          <a:p>
            <a:pPr marL="11113" indent="0">
              <a:buNone/>
            </a:pPr>
            <a:endParaRPr lang="en-US" dirty="0"/>
          </a:p>
        </p:txBody>
      </p:sp>
    </p:spTree>
    <p:extLst>
      <p:ext uri="{BB962C8B-B14F-4D97-AF65-F5344CB8AC3E}">
        <p14:creationId xmlns:p14="http://schemas.microsoft.com/office/powerpoint/2010/main" val="2983380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xfrm>
            <a:off x="534889" y="365760"/>
            <a:ext cx="6316394" cy="857250"/>
          </a:xfrm>
        </p:spPr>
        <p:txBody>
          <a:bodyPr>
            <a:normAutofit/>
          </a:bodyPr>
          <a:lstStyle/>
          <a:p>
            <a:pPr>
              <a:defRPr/>
            </a:pPr>
            <a:r>
              <a:rPr lang="en-US" sz="3200" dirty="0"/>
              <a:t>Symptoms of Anxiety</a:t>
            </a:r>
          </a:p>
        </p:txBody>
      </p:sp>
      <p:graphicFrame>
        <p:nvGraphicFramePr>
          <p:cNvPr id="19" name="Diagram 18"/>
          <p:cNvGraphicFramePr/>
          <p:nvPr>
            <p:extLst>
              <p:ext uri="{D42A27DB-BD31-4B8C-83A1-F6EECF244321}">
                <p14:modId xmlns:p14="http://schemas.microsoft.com/office/powerpoint/2010/main" val="606618326"/>
              </p:ext>
            </p:extLst>
          </p:nvPr>
        </p:nvGraphicFramePr>
        <p:xfrm>
          <a:off x="816667" y="1484697"/>
          <a:ext cx="8412480" cy="4754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235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graphicEl>
                                              <a:dgm id="{9953C52B-ED91-43E9-A4EF-409B824E6AA3}"/>
                                            </p:graphicEl>
                                          </p:spTgt>
                                        </p:tgtEl>
                                        <p:attrNameLst>
                                          <p:attrName>style.visibility</p:attrName>
                                        </p:attrNameLst>
                                      </p:cBhvr>
                                      <p:to>
                                        <p:strVal val="visible"/>
                                      </p:to>
                                    </p:set>
                                    <p:anim calcmode="lin" valueType="num">
                                      <p:cBhvr additive="base">
                                        <p:cTn id="7" dur="500" fill="hold"/>
                                        <p:tgtEl>
                                          <p:spTgt spid="19">
                                            <p:graphicEl>
                                              <a:dgm id="{9953C52B-ED91-43E9-A4EF-409B824E6AA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graphicEl>
                                              <a:dgm id="{9953C52B-ED91-43E9-A4EF-409B824E6AA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graphicEl>
                                              <a:dgm id="{4F6E3203-73CC-467B-8942-335A181E52AB}"/>
                                            </p:graphicEl>
                                          </p:spTgt>
                                        </p:tgtEl>
                                        <p:attrNameLst>
                                          <p:attrName>style.visibility</p:attrName>
                                        </p:attrNameLst>
                                      </p:cBhvr>
                                      <p:to>
                                        <p:strVal val="visible"/>
                                      </p:to>
                                    </p:set>
                                    <p:anim calcmode="lin" valueType="num">
                                      <p:cBhvr additive="base">
                                        <p:cTn id="13" dur="500" fill="hold"/>
                                        <p:tgtEl>
                                          <p:spTgt spid="19">
                                            <p:graphicEl>
                                              <a:dgm id="{4F6E3203-73CC-467B-8942-335A181E52AB}"/>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graphicEl>
                                              <a:dgm id="{4F6E3203-73CC-467B-8942-335A181E52AB}"/>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graphicEl>
                                              <a:dgm id="{7CC9CDA1-6EF5-434D-9C89-1E3781ED507E}"/>
                                            </p:graphicEl>
                                          </p:spTgt>
                                        </p:tgtEl>
                                        <p:attrNameLst>
                                          <p:attrName>style.visibility</p:attrName>
                                        </p:attrNameLst>
                                      </p:cBhvr>
                                      <p:to>
                                        <p:strVal val="visible"/>
                                      </p:to>
                                    </p:set>
                                    <p:anim calcmode="lin" valueType="num">
                                      <p:cBhvr additive="base">
                                        <p:cTn id="17" dur="500" fill="hold"/>
                                        <p:tgtEl>
                                          <p:spTgt spid="19">
                                            <p:graphicEl>
                                              <a:dgm id="{7CC9CDA1-6EF5-434D-9C89-1E3781ED507E}"/>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
                                            <p:graphicEl>
                                              <a:dgm id="{7CC9CDA1-6EF5-434D-9C89-1E3781ED507E}"/>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graphicEl>
                                              <a:dgm id="{FD95C189-2FF5-4C15-9892-67788749FDF5}"/>
                                            </p:graphicEl>
                                          </p:spTgt>
                                        </p:tgtEl>
                                        <p:attrNameLst>
                                          <p:attrName>style.visibility</p:attrName>
                                        </p:attrNameLst>
                                      </p:cBhvr>
                                      <p:to>
                                        <p:strVal val="visible"/>
                                      </p:to>
                                    </p:set>
                                    <p:anim calcmode="lin" valueType="num">
                                      <p:cBhvr additive="base">
                                        <p:cTn id="23" dur="500" fill="hold"/>
                                        <p:tgtEl>
                                          <p:spTgt spid="19">
                                            <p:graphicEl>
                                              <a:dgm id="{FD95C189-2FF5-4C15-9892-67788749FDF5}"/>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
                                            <p:graphicEl>
                                              <a:dgm id="{FD95C189-2FF5-4C15-9892-67788749FDF5}"/>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graphicEl>
                                              <a:dgm id="{2D3EEB1B-996A-4BB8-AD38-C735EF189E44}"/>
                                            </p:graphicEl>
                                          </p:spTgt>
                                        </p:tgtEl>
                                        <p:attrNameLst>
                                          <p:attrName>style.visibility</p:attrName>
                                        </p:attrNameLst>
                                      </p:cBhvr>
                                      <p:to>
                                        <p:strVal val="visible"/>
                                      </p:to>
                                    </p:set>
                                    <p:anim calcmode="lin" valueType="num">
                                      <p:cBhvr additive="base">
                                        <p:cTn id="27" dur="500" fill="hold"/>
                                        <p:tgtEl>
                                          <p:spTgt spid="19">
                                            <p:graphicEl>
                                              <a:dgm id="{2D3EEB1B-996A-4BB8-AD38-C735EF189E44}"/>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graphicEl>
                                              <a:dgm id="{2D3EEB1B-996A-4BB8-AD38-C735EF189E44}"/>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graphicEl>
                                              <a:dgm id="{ADBF4F56-F3AF-47AB-8823-150F13A5A479}"/>
                                            </p:graphicEl>
                                          </p:spTgt>
                                        </p:tgtEl>
                                        <p:attrNameLst>
                                          <p:attrName>style.visibility</p:attrName>
                                        </p:attrNameLst>
                                      </p:cBhvr>
                                      <p:to>
                                        <p:strVal val="visible"/>
                                      </p:to>
                                    </p:set>
                                    <p:anim calcmode="lin" valueType="num">
                                      <p:cBhvr additive="base">
                                        <p:cTn id="31" dur="500" fill="hold"/>
                                        <p:tgtEl>
                                          <p:spTgt spid="19">
                                            <p:graphicEl>
                                              <a:dgm id="{ADBF4F56-F3AF-47AB-8823-150F13A5A479}"/>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graphicEl>
                                              <a:dgm id="{ADBF4F56-F3AF-47AB-8823-150F13A5A47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65429" y="469231"/>
            <a:ext cx="6586491" cy="579923"/>
          </a:xfrm>
        </p:spPr>
        <p:txBody>
          <a:bodyPr anchor="b">
            <a:normAutofit/>
          </a:bodyPr>
          <a:lstStyle/>
          <a:p>
            <a:r>
              <a:rPr lang="en-US" sz="3200" dirty="0"/>
              <a:t>Physical Presentations</a:t>
            </a:r>
          </a:p>
        </p:txBody>
      </p:sp>
      <p:sp>
        <p:nvSpPr>
          <p:cNvPr id="2" name="Content Placeholder 1"/>
          <p:cNvSpPr>
            <a:spLocks noGrp="1"/>
          </p:cNvSpPr>
          <p:nvPr>
            <p:ph idx="1"/>
          </p:nvPr>
        </p:nvSpPr>
        <p:spPr>
          <a:xfrm>
            <a:off x="4635591" y="1632284"/>
            <a:ext cx="7263641" cy="3785419"/>
          </a:xfrm>
        </p:spPr>
        <p:txBody>
          <a:bodyPr>
            <a:normAutofit/>
          </a:bodyPr>
          <a:lstStyle/>
          <a:p>
            <a:r>
              <a:rPr lang="en-US" sz="2000" b="1" dirty="0"/>
              <a:t>Anxious children listen to their bodies</a:t>
            </a:r>
          </a:p>
          <a:p>
            <a:r>
              <a:rPr lang="en-US" sz="2000" dirty="0"/>
              <a:t>Physical symptoms</a:t>
            </a:r>
          </a:p>
          <a:p>
            <a:pPr lvl="1"/>
            <a:r>
              <a:rPr lang="en-US" sz="2000" dirty="0"/>
              <a:t>Stomachaches/Bowel problems</a:t>
            </a:r>
          </a:p>
          <a:p>
            <a:pPr lvl="1"/>
            <a:r>
              <a:rPr lang="en-US" sz="2000" dirty="0"/>
              <a:t>Headaches</a:t>
            </a:r>
          </a:p>
          <a:p>
            <a:pPr lvl="1"/>
            <a:r>
              <a:rPr lang="en-US" sz="2000" dirty="0"/>
              <a:t>Chest pain/fast heart rate/short of breath</a:t>
            </a:r>
          </a:p>
          <a:p>
            <a:pPr lvl="1"/>
            <a:r>
              <a:rPr lang="en-US" sz="2000" dirty="0"/>
              <a:t>Frequent urges to urinate/defecate</a:t>
            </a:r>
          </a:p>
          <a:p>
            <a:pPr lvl="1"/>
            <a:r>
              <a:rPr lang="en-US" sz="2000" dirty="0"/>
              <a:t>Dizzy/lightheaded</a:t>
            </a:r>
          </a:p>
          <a:p>
            <a:pPr lvl="1"/>
            <a:r>
              <a:rPr lang="en-US" sz="2000" dirty="0"/>
              <a:t>Trouble relaxing or sleeping</a:t>
            </a:r>
          </a:p>
        </p:txBody>
      </p:sp>
      <p:pic>
        <p:nvPicPr>
          <p:cNvPr id="6" name="Picture 2" descr="Frequent Tummy Aches in Childhood Linked to Adult Anxiety, Depression"/>
          <p:cNvPicPr>
            <a:picLocks noChangeAspect="1" noChangeArrowheads="1"/>
          </p:cNvPicPr>
          <p:nvPr/>
        </p:nvPicPr>
        <p:blipFill rotWithShape="1">
          <a:blip r:embed="rId3">
            <a:extLst>
              <a:ext uri="{28A0092B-C50C-407E-A947-70E740481C1C}">
                <a14:useLocalDpi xmlns:a14="http://schemas.microsoft.com/office/drawing/2010/main" val="0"/>
              </a:ext>
            </a:extLst>
          </a:blip>
          <a:srcRect b="1038"/>
          <a:stretch/>
        </p:blipFill>
        <p:spPr bwMode="auto">
          <a:xfrm>
            <a:off x="20" y="10"/>
            <a:ext cx="4635571" cy="6857990"/>
          </a:xfrm>
          <a:prstGeom prst="rect">
            <a:avLst/>
          </a:prstGeom>
          <a:solidFill>
            <a:srgbClr val="FFFFFF">
              <a:shade val="85000"/>
            </a:srgbClr>
          </a:solidFill>
          <a:effectLst/>
        </p:spPr>
      </p:pic>
    </p:spTree>
    <p:extLst>
      <p:ext uri="{BB962C8B-B14F-4D97-AF65-F5344CB8AC3E}">
        <p14:creationId xmlns:p14="http://schemas.microsoft.com/office/powerpoint/2010/main" val="1953013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xfrm>
            <a:off x="483070" y="364234"/>
            <a:ext cx="5200650" cy="857250"/>
          </a:xfrm>
        </p:spPr>
        <p:txBody>
          <a:bodyPr>
            <a:normAutofit/>
          </a:bodyPr>
          <a:lstStyle/>
          <a:p>
            <a:pPr>
              <a:defRPr/>
            </a:pPr>
            <a:r>
              <a:rPr lang="en-US" sz="3200" dirty="0"/>
              <a:t>Symptoms of Anxiety</a:t>
            </a:r>
          </a:p>
        </p:txBody>
      </p:sp>
      <p:graphicFrame>
        <p:nvGraphicFramePr>
          <p:cNvPr id="19" name="Diagram 18"/>
          <p:cNvGraphicFramePr/>
          <p:nvPr>
            <p:extLst>
              <p:ext uri="{D42A27DB-BD31-4B8C-83A1-F6EECF244321}">
                <p14:modId xmlns:p14="http://schemas.microsoft.com/office/powerpoint/2010/main" val="2041411424"/>
              </p:ext>
            </p:extLst>
          </p:nvPr>
        </p:nvGraphicFramePr>
        <p:xfrm>
          <a:off x="2349305" y="1758462"/>
          <a:ext cx="8001000" cy="4121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944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graphicEl>
                                              <a:dgm id="{9953C52B-ED91-43E9-A4EF-409B824E6AA3}"/>
                                            </p:graphicEl>
                                          </p:spTgt>
                                        </p:tgtEl>
                                        <p:attrNameLst>
                                          <p:attrName>style.visibility</p:attrName>
                                        </p:attrNameLst>
                                      </p:cBhvr>
                                      <p:to>
                                        <p:strVal val="visible"/>
                                      </p:to>
                                    </p:set>
                                    <p:anim calcmode="lin" valueType="num">
                                      <p:cBhvr additive="base">
                                        <p:cTn id="7" dur="500" fill="hold"/>
                                        <p:tgtEl>
                                          <p:spTgt spid="19">
                                            <p:graphicEl>
                                              <a:dgm id="{9953C52B-ED91-43E9-A4EF-409B824E6AA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graphicEl>
                                              <a:dgm id="{9953C52B-ED91-43E9-A4EF-409B824E6AA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graphicEl>
                                              <a:dgm id="{4F6E3203-73CC-467B-8942-335A181E52AB}"/>
                                            </p:graphicEl>
                                          </p:spTgt>
                                        </p:tgtEl>
                                        <p:attrNameLst>
                                          <p:attrName>style.visibility</p:attrName>
                                        </p:attrNameLst>
                                      </p:cBhvr>
                                      <p:to>
                                        <p:strVal val="visible"/>
                                      </p:to>
                                    </p:set>
                                    <p:anim calcmode="lin" valueType="num">
                                      <p:cBhvr additive="base">
                                        <p:cTn id="13" dur="500" fill="hold"/>
                                        <p:tgtEl>
                                          <p:spTgt spid="19">
                                            <p:graphicEl>
                                              <a:dgm id="{4F6E3203-73CC-467B-8942-335A181E52AB}"/>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graphicEl>
                                              <a:dgm id="{4F6E3203-73CC-467B-8942-335A181E52AB}"/>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graphicEl>
                                              <a:dgm id="{7CC9CDA1-6EF5-434D-9C89-1E3781ED507E}"/>
                                            </p:graphicEl>
                                          </p:spTgt>
                                        </p:tgtEl>
                                        <p:attrNameLst>
                                          <p:attrName>style.visibility</p:attrName>
                                        </p:attrNameLst>
                                      </p:cBhvr>
                                      <p:to>
                                        <p:strVal val="visible"/>
                                      </p:to>
                                    </p:set>
                                    <p:anim calcmode="lin" valueType="num">
                                      <p:cBhvr additive="base">
                                        <p:cTn id="17" dur="500" fill="hold"/>
                                        <p:tgtEl>
                                          <p:spTgt spid="19">
                                            <p:graphicEl>
                                              <a:dgm id="{7CC9CDA1-6EF5-434D-9C89-1E3781ED507E}"/>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
                                            <p:graphicEl>
                                              <a:dgm id="{7CC9CDA1-6EF5-434D-9C89-1E3781ED507E}"/>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graphicEl>
                                              <a:dgm id="{FD95C189-2FF5-4C15-9892-67788749FDF5}"/>
                                            </p:graphicEl>
                                          </p:spTgt>
                                        </p:tgtEl>
                                        <p:attrNameLst>
                                          <p:attrName>style.visibility</p:attrName>
                                        </p:attrNameLst>
                                      </p:cBhvr>
                                      <p:to>
                                        <p:strVal val="visible"/>
                                      </p:to>
                                    </p:set>
                                    <p:anim calcmode="lin" valueType="num">
                                      <p:cBhvr additive="base">
                                        <p:cTn id="23" dur="500" fill="hold"/>
                                        <p:tgtEl>
                                          <p:spTgt spid="19">
                                            <p:graphicEl>
                                              <a:dgm id="{FD95C189-2FF5-4C15-9892-67788749FDF5}"/>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
                                            <p:graphicEl>
                                              <a:dgm id="{FD95C189-2FF5-4C15-9892-67788749FDF5}"/>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graphicEl>
                                              <a:dgm id="{2D3EEB1B-996A-4BB8-AD38-C735EF189E44}"/>
                                            </p:graphicEl>
                                          </p:spTgt>
                                        </p:tgtEl>
                                        <p:attrNameLst>
                                          <p:attrName>style.visibility</p:attrName>
                                        </p:attrNameLst>
                                      </p:cBhvr>
                                      <p:to>
                                        <p:strVal val="visible"/>
                                      </p:to>
                                    </p:set>
                                    <p:anim calcmode="lin" valueType="num">
                                      <p:cBhvr additive="base">
                                        <p:cTn id="27" dur="500" fill="hold"/>
                                        <p:tgtEl>
                                          <p:spTgt spid="19">
                                            <p:graphicEl>
                                              <a:dgm id="{2D3EEB1B-996A-4BB8-AD38-C735EF189E44}"/>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graphicEl>
                                              <a:dgm id="{2D3EEB1B-996A-4BB8-AD38-C735EF189E44}"/>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graphicEl>
                                              <a:dgm id="{ADBF4F56-F3AF-47AB-8823-150F13A5A479}"/>
                                            </p:graphicEl>
                                          </p:spTgt>
                                        </p:tgtEl>
                                        <p:attrNameLst>
                                          <p:attrName>style.visibility</p:attrName>
                                        </p:attrNameLst>
                                      </p:cBhvr>
                                      <p:to>
                                        <p:strVal val="visible"/>
                                      </p:to>
                                    </p:set>
                                    <p:anim calcmode="lin" valueType="num">
                                      <p:cBhvr additive="base">
                                        <p:cTn id="31" dur="500" fill="hold"/>
                                        <p:tgtEl>
                                          <p:spTgt spid="19">
                                            <p:graphicEl>
                                              <a:dgm id="{ADBF4F56-F3AF-47AB-8823-150F13A5A479}"/>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graphicEl>
                                              <a:dgm id="{ADBF4F56-F3AF-47AB-8823-150F13A5A47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719" y="235318"/>
            <a:ext cx="4560584" cy="1128068"/>
          </a:xfrm>
        </p:spPr>
        <p:txBody>
          <a:bodyPr anchor="ctr">
            <a:normAutofit/>
          </a:bodyPr>
          <a:lstStyle/>
          <a:p>
            <a:r>
              <a:rPr lang="en-US" sz="3600" dirty="0"/>
              <a:t>Thoughts</a:t>
            </a:r>
          </a:p>
        </p:txBody>
      </p:sp>
      <p:sp>
        <p:nvSpPr>
          <p:cNvPr id="3" name="Content Placeholder 2"/>
          <p:cNvSpPr>
            <a:spLocks noGrp="1"/>
          </p:cNvSpPr>
          <p:nvPr>
            <p:ph idx="1"/>
          </p:nvPr>
        </p:nvSpPr>
        <p:spPr>
          <a:xfrm>
            <a:off x="590719" y="1668768"/>
            <a:ext cx="4559425" cy="3979585"/>
          </a:xfrm>
        </p:spPr>
        <p:txBody>
          <a:bodyPr anchor="ctr">
            <a:normAutofit/>
          </a:bodyPr>
          <a:lstStyle/>
          <a:p>
            <a:r>
              <a:rPr lang="en-US" sz="2000" dirty="0"/>
              <a:t>Catastrophizing</a:t>
            </a:r>
          </a:p>
          <a:p>
            <a:pPr lvl="1"/>
            <a:r>
              <a:rPr lang="en-US" sz="2000" dirty="0"/>
              <a:t>Blowing things out of proportion</a:t>
            </a:r>
          </a:p>
          <a:p>
            <a:r>
              <a:rPr lang="en-US" sz="2000" dirty="0"/>
              <a:t>Overestimating</a:t>
            </a:r>
          </a:p>
          <a:p>
            <a:pPr lvl="1"/>
            <a:r>
              <a:rPr lang="en-US" sz="2000" dirty="0"/>
              <a:t>Expecting the worst will happen</a:t>
            </a:r>
          </a:p>
          <a:p>
            <a:r>
              <a:rPr lang="en-US" sz="2000" dirty="0"/>
              <a:t>What if…?</a:t>
            </a:r>
          </a:p>
          <a:p>
            <a:pPr lvl="1"/>
            <a:r>
              <a:rPr lang="en-US" sz="2000" dirty="0"/>
              <a:t>Fear of the unknown</a:t>
            </a:r>
          </a:p>
          <a:p>
            <a:pPr lvl="1"/>
            <a:endParaRPr lang="en-US" sz="2000" dirty="0"/>
          </a:p>
          <a:p>
            <a:pPr lvl="1"/>
            <a:r>
              <a:rPr lang="en-US" sz="2000" b="1" dirty="0"/>
              <a:t>Difficulty paying attention, concentrating</a:t>
            </a:r>
          </a:p>
          <a:p>
            <a:pPr lvl="1"/>
            <a:endParaRPr lang="en-US" sz="20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01" r="15231" b="2"/>
          <a:stretch/>
        </p:blipFill>
        <p:spPr bwMode="auto">
          <a:xfrm>
            <a:off x="7265168" y="128110"/>
            <a:ext cx="4708364" cy="4564205"/>
          </a:xfrm>
          <a:prstGeom prst="rect">
            <a:avLst/>
          </a:prstGeom>
          <a:solidFill>
            <a:srgbClr val="FFFFFF">
              <a:shade val="85000"/>
            </a:srgbClr>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4841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064" y="144070"/>
            <a:ext cx="10515600" cy="1325563"/>
          </a:xfrm>
        </p:spPr>
        <p:txBody>
          <a:bodyPr>
            <a:normAutofit/>
          </a:bodyPr>
          <a:lstStyle/>
          <a:p>
            <a:r>
              <a:rPr lang="en-US" sz="3200" dirty="0"/>
              <a:t>Distraction: external vs. internal</a:t>
            </a:r>
          </a:p>
        </p:txBody>
      </p:sp>
      <p:pic>
        <p:nvPicPr>
          <p:cNvPr id="1026" name="Picture 2" descr="Image result for adhd graphic"/>
          <p:cNvPicPr>
            <a:picLocks noChangeAspect="1" noChangeArrowheads="1"/>
          </p:cNvPicPr>
          <p:nvPr/>
        </p:nvPicPr>
        <p:blipFill rotWithShape="1">
          <a:blip r:embed="rId3">
            <a:extLst>
              <a:ext uri="{28A0092B-C50C-407E-A947-70E740481C1C}">
                <a14:useLocalDpi xmlns:a14="http://schemas.microsoft.com/office/drawing/2010/main" val="0"/>
              </a:ext>
            </a:extLst>
          </a:blip>
          <a:srcRect l="49575"/>
          <a:stretch/>
        </p:blipFill>
        <p:spPr bwMode="auto">
          <a:xfrm>
            <a:off x="1224939" y="1622617"/>
            <a:ext cx="3888483" cy="3765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ind full of wor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451" y="1499884"/>
            <a:ext cx="3888483" cy="38884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83457" y="5575920"/>
            <a:ext cx="3371445" cy="551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ADHD – externally distracted</a:t>
            </a:r>
          </a:p>
        </p:txBody>
      </p:sp>
      <p:sp>
        <p:nvSpPr>
          <p:cNvPr id="7" name="Rectangle 6"/>
          <p:cNvSpPr/>
          <p:nvPr/>
        </p:nvSpPr>
        <p:spPr>
          <a:xfrm>
            <a:off x="6197954" y="5562108"/>
            <a:ext cx="3465478" cy="551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Anxiety – internally distracted</a:t>
            </a:r>
          </a:p>
        </p:txBody>
      </p:sp>
    </p:spTree>
    <p:extLst>
      <p:ext uri="{BB962C8B-B14F-4D97-AF65-F5344CB8AC3E}">
        <p14:creationId xmlns:p14="http://schemas.microsoft.com/office/powerpoint/2010/main" val="1537823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xfrm>
            <a:off x="546649" y="380800"/>
            <a:ext cx="5200650" cy="857250"/>
          </a:xfrm>
        </p:spPr>
        <p:txBody>
          <a:bodyPr>
            <a:normAutofit/>
          </a:bodyPr>
          <a:lstStyle/>
          <a:p>
            <a:pPr>
              <a:defRPr/>
            </a:pPr>
            <a:r>
              <a:rPr lang="en-US" sz="3200" dirty="0"/>
              <a:t>Symptoms of Anxiety</a:t>
            </a:r>
          </a:p>
        </p:txBody>
      </p:sp>
      <p:graphicFrame>
        <p:nvGraphicFramePr>
          <p:cNvPr id="19" name="Diagram 18"/>
          <p:cNvGraphicFramePr/>
          <p:nvPr>
            <p:extLst>
              <p:ext uri="{D42A27DB-BD31-4B8C-83A1-F6EECF244321}">
                <p14:modId xmlns:p14="http://schemas.microsoft.com/office/powerpoint/2010/main" val="3797799890"/>
              </p:ext>
            </p:extLst>
          </p:nvPr>
        </p:nvGraphicFramePr>
        <p:xfrm>
          <a:off x="1235427" y="1718295"/>
          <a:ext cx="8060788" cy="4522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474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graphicEl>
                                              <a:dgm id="{9953C52B-ED91-43E9-A4EF-409B824E6AA3}"/>
                                            </p:graphicEl>
                                          </p:spTgt>
                                        </p:tgtEl>
                                        <p:attrNameLst>
                                          <p:attrName>style.visibility</p:attrName>
                                        </p:attrNameLst>
                                      </p:cBhvr>
                                      <p:to>
                                        <p:strVal val="visible"/>
                                      </p:to>
                                    </p:set>
                                    <p:anim calcmode="lin" valueType="num">
                                      <p:cBhvr additive="base">
                                        <p:cTn id="7" dur="500" fill="hold"/>
                                        <p:tgtEl>
                                          <p:spTgt spid="19">
                                            <p:graphicEl>
                                              <a:dgm id="{9953C52B-ED91-43E9-A4EF-409B824E6AA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graphicEl>
                                              <a:dgm id="{9953C52B-ED91-43E9-A4EF-409B824E6AA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graphicEl>
                                              <a:dgm id="{4F6E3203-73CC-467B-8942-335A181E52AB}"/>
                                            </p:graphicEl>
                                          </p:spTgt>
                                        </p:tgtEl>
                                        <p:attrNameLst>
                                          <p:attrName>style.visibility</p:attrName>
                                        </p:attrNameLst>
                                      </p:cBhvr>
                                      <p:to>
                                        <p:strVal val="visible"/>
                                      </p:to>
                                    </p:set>
                                    <p:anim calcmode="lin" valueType="num">
                                      <p:cBhvr additive="base">
                                        <p:cTn id="13" dur="500" fill="hold"/>
                                        <p:tgtEl>
                                          <p:spTgt spid="19">
                                            <p:graphicEl>
                                              <a:dgm id="{4F6E3203-73CC-467B-8942-335A181E52AB}"/>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graphicEl>
                                              <a:dgm id="{4F6E3203-73CC-467B-8942-335A181E52AB}"/>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graphicEl>
                                              <a:dgm id="{7CC9CDA1-6EF5-434D-9C89-1E3781ED507E}"/>
                                            </p:graphicEl>
                                          </p:spTgt>
                                        </p:tgtEl>
                                        <p:attrNameLst>
                                          <p:attrName>style.visibility</p:attrName>
                                        </p:attrNameLst>
                                      </p:cBhvr>
                                      <p:to>
                                        <p:strVal val="visible"/>
                                      </p:to>
                                    </p:set>
                                    <p:anim calcmode="lin" valueType="num">
                                      <p:cBhvr additive="base">
                                        <p:cTn id="17" dur="500" fill="hold"/>
                                        <p:tgtEl>
                                          <p:spTgt spid="19">
                                            <p:graphicEl>
                                              <a:dgm id="{7CC9CDA1-6EF5-434D-9C89-1E3781ED507E}"/>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
                                            <p:graphicEl>
                                              <a:dgm id="{7CC9CDA1-6EF5-434D-9C89-1E3781ED507E}"/>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graphicEl>
                                              <a:dgm id="{FD95C189-2FF5-4C15-9892-67788749FDF5}"/>
                                            </p:graphicEl>
                                          </p:spTgt>
                                        </p:tgtEl>
                                        <p:attrNameLst>
                                          <p:attrName>style.visibility</p:attrName>
                                        </p:attrNameLst>
                                      </p:cBhvr>
                                      <p:to>
                                        <p:strVal val="visible"/>
                                      </p:to>
                                    </p:set>
                                    <p:anim calcmode="lin" valueType="num">
                                      <p:cBhvr additive="base">
                                        <p:cTn id="23" dur="500" fill="hold"/>
                                        <p:tgtEl>
                                          <p:spTgt spid="19">
                                            <p:graphicEl>
                                              <a:dgm id="{FD95C189-2FF5-4C15-9892-67788749FDF5}"/>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
                                            <p:graphicEl>
                                              <a:dgm id="{FD95C189-2FF5-4C15-9892-67788749FDF5}"/>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graphicEl>
                                              <a:dgm id="{2D3EEB1B-996A-4BB8-AD38-C735EF189E44}"/>
                                            </p:graphicEl>
                                          </p:spTgt>
                                        </p:tgtEl>
                                        <p:attrNameLst>
                                          <p:attrName>style.visibility</p:attrName>
                                        </p:attrNameLst>
                                      </p:cBhvr>
                                      <p:to>
                                        <p:strVal val="visible"/>
                                      </p:to>
                                    </p:set>
                                    <p:anim calcmode="lin" valueType="num">
                                      <p:cBhvr additive="base">
                                        <p:cTn id="27" dur="500" fill="hold"/>
                                        <p:tgtEl>
                                          <p:spTgt spid="19">
                                            <p:graphicEl>
                                              <a:dgm id="{2D3EEB1B-996A-4BB8-AD38-C735EF189E44}"/>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graphicEl>
                                              <a:dgm id="{2D3EEB1B-996A-4BB8-AD38-C735EF189E44}"/>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graphicEl>
                                              <a:dgm id="{ADBF4F56-F3AF-47AB-8823-150F13A5A479}"/>
                                            </p:graphicEl>
                                          </p:spTgt>
                                        </p:tgtEl>
                                        <p:attrNameLst>
                                          <p:attrName>style.visibility</p:attrName>
                                        </p:attrNameLst>
                                      </p:cBhvr>
                                      <p:to>
                                        <p:strVal val="visible"/>
                                      </p:to>
                                    </p:set>
                                    <p:anim calcmode="lin" valueType="num">
                                      <p:cBhvr additive="base">
                                        <p:cTn id="31" dur="500" fill="hold"/>
                                        <p:tgtEl>
                                          <p:spTgt spid="19">
                                            <p:graphicEl>
                                              <a:dgm id="{ADBF4F56-F3AF-47AB-8823-150F13A5A479}"/>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graphicEl>
                                              <a:dgm id="{ADBF4F56-F3AF-47AB-8823-150F13A5A47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2" y="92076"/>
            <a:ext cx="10515600" cy="1325563"/>
          </a:xfrm>
        </p:spPr>
        <p:txBody>
          <a:bodyPr>
            <a:normAutofit/>
          </a:bodyPr>
          <a:lstStyle/>
          <a:p>
            <a:r>
              <a:rPr lang="en-US" sz="3200" dirty="0"/>
              <a:t>Behaviors</a:t>
            </a:r>
          </a:p>
        </p:txBody>
      </p:sp>
      <p:graphicFrame>
        <p:nvGraphicFramePr>
          <p:cNvPr id="6" name="Diagram 5"/>
          <p:cNvGraphicFramePr/>
          <p:nvPr>
            <p:extLst>
              <p:ext uri="{D42A27DB-BD31-4B8C-83A1-F6EECF244321}">
                <p14:modId xmlns:p14="http://schemas.microsoft.com/office/powerpoint/2010/main" val="2468365312"/>
              </p:ext>
            </p:extLst>
          </p:nvPr>
        </p:nvGraphicFramePr>
        <p:xfrm>
          <a:off x="330221" y="1384027"/>
          <a:ext cx="9678908" cy="5381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4947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4400" b="1" kern="1200" dirty="0">
                <a:solidFill>
                  <a:srgbClr val="080808"/>
                </a:solidFill>
                <a:latin typeface="+mj-lt"/>
                <a:ea typeface="+mj-ea"/>
                <a:cs typeface="+mj-cs"/>
              </a:rPr>
              <a:t>Assessment</a:t>
            </a:r>
          </a:p>
        </p:txBody>
      </p:sp>
    </p:spTree>
    <p:extLst>
      <p:ext uri="{BB962C8B-B14F-4D97-AF65-F5344CB8AC3E}">
        <p14:creationId xmlns:p14="http://schemas.microsoft.com/office/powerpoint/2010/main" val="4106306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Assessment</a:t>
            </a:r>
          </a:p>
        </p:txBody>
      </p:sp>
      <p:graphicFrame>
        <p:nvGraphicFramePr>
          <p:cNvPr id="24" name="Content Placeholder 4">
            <a:extLst>
              <a:ext uri="{FF2B5EF4-FFF2-40B4-BE49-F238E27FC236}">
                <a16:creationId xmlns:a16="http://schemas.microsoft.com/office/drawing/2014/main" id="{90B8371C-306F-4057-B403-80B25DDB2A7B}"/>
              </a:ext>
            </a:extLst>
          </p:cNvPr>
          <p:cNvGraphicFramePr>
            <a:graphicFrameLocks noGrp="1"/>
          </p:cNvGraphicFramePr>
          <p:nvPr>
            <p:ph idx="1"/>
            <p:extLst>
              <p:ext uri="{D42A27DB-BD31-4B8C-83A1-F6EECF244321}">
                <p14:modId xmlns:p14="http://schemas.microsoft.com/office/powerpoint/2010/main" val="2795321445"/>
              </p:ext>
            </p:extLst>
          </p:nvPr>
        </p:nvGraphicFramePr>
        <p:xfrm>
          <a:off x="1287549" y="165233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4120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7516" y="442323"/>
            <a:ext cx="8272212" cy="760350"/>
          </a:xfrm>
        </p:spPr>
        <p:txBody>
          <a:bodyPr>
            <a:normAutofit/>
          </a:bodyPr>
          <a:lstStyle/>
          <a:p>
            <a:r>
              <a:rPr lang="en-US" dirty="0"/>
              <a:t>Getting an Account</a:t>
            </a:r>
          </a:p>
        </p:txBody>
      </p:sp>
      <p:sp>
        <p:nvSpPr>
          <p:cNvPr id="2" name="Content Placeholder 1"/>
          <p:cNvSpPr>
            <a:spLocks noGrp="1"/>
          </p:cNvSpPr>
          <p:nvPr>
            <p:ph idx="1"/>
          </p:nvPr>
        </p:nvSpPr>
        <p:spPr>
          <a:xfrm>
            <a:off x="577516" y="1889714"/>
            <a:ext cx="8382000" cy="4525963"/>
          </a:xfrm>
        </p:spPr>
        <p:txBody>
          <a:bodyPr anchor="t">
            <a:normAutofit/>
          </a:bodyPr>
          <a:lstStyle/>
          <a:p>
            <a:pPr lvl="0"/>
            <a:r>
              <a:rPr lang="en-US" sz="2000" dirty="0"/>
              <a:t>Mostly not volunteered (or extent masked)</a:t>
            </a:r>
          </a:p>
          <a:p>
            <a:pPr lvl="0"/>
            <a:r>
              <a:rPr lang="en-US" sz="2000" dirty="0"/>
              <a:t>Ashamed or do not want to reveal cause</a:t>
            </a:r>
          </a:p>
          <a:p>
            <a:pPr lvl="0"/>
            <a:r>
              <a:rPr lang="en-US" sz="2000" dirty="0"/>
              <a:t>Fear/worry not recognized as unreasonable</a:t>
            </a:r>
          </a:p>
          <a:p>
            <a:pPr lvl="0"/>
            <a:r>
              <a:rPr lang="en-US" sz="2000" dirty="0"/>
              <a:t>Young children may be unable to articulate content of anxious thoughts</a:t>
            </a:r>
          </a:p>
        </p:txBody>
      </p:sp>
      <p:sp>
        <p:nvSpPr>
          <p:cNvPr id="5" name="TextBox 4"/>
          <p:cNvSpPr txBox="1"/>
          <p:nvPr/>
        </p:nvSpPr>
        <p:spPr>
          <a:xfrm>
            <a:off x="577516" y="4022451"/>
            <a:ext cx="8662737" cy="2123658"/>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lvl="0"/>
            <a:r>
              <a:rPr lang="en-US" sz="2200" b="1" dirty="0"/>
              <a:t>“Screening” questions</a:t>
            </a:r>
          </a:p>
          <a:p>
            <a:pPr marL="600060" lvl="1" indent="-257168">
              <a:buFont typeface="Arial" pitchFamily="34" charset="0"/>
              <a:buChar char="•"/>
            </a:pPr>
            <a:r>
              <a:rPr lang="en-US" sz="2200" b="1" dirty="0"/>
              <a:t>Are there things that worry you so much you can’t get them out of your mind?</a:t>
            </a:r>
          </a:p>
          <a:p>
            <a:pPr marL="600060" lvl="1" indent="-257168">
              <a:buFont typeface="Arial" pitchFamily="34" charset="0"/>
              <a:buChar char="•"/>
            </a:pPr>
            <a:r>
              <a:rPr lang="en-US" sz="2200" b="1" dirty="0"/>
              <a:t>Things you/your child are afraid of?</a:t>
            </a:r>
          </a:p>
          <a:p>
            <a:pPr marL="600060" lvl="1" indent="-257168">
              <a:buFont typeface="Arial" pitchFamily="34" charset="0"/>
              <a:buChar char="•"/>
            </a:pPr>
            <a:r>
              <a:rPr lang="en-US" sz="2200" b="1" dirty="0"/>
              <a:t>Are you/your child often worried?</a:t>
            </a:r>
          </a:p>
          <a:p>
            <a:pPr marL="600060" lvl="1" indent="-257168">
              <a:buFont typeface="Arial" pitchFamily="34" charset="0"/>
              <a:buChar char="•"/>
            </a:pPr>
            <a:r>
              <a:rPr lang="en-US" sz="2200" b="1" dirty="0"/>
              <a:t>Are you/your child easily scared?</a:t>
            </a:r>
          </a:p>
        </p:txBody>
      </p:sp>
      <p:pic>
        <p:nvPicPr>
          <p:cNvPr id="10242" name="Picture 2" descr="http://images.sussexpublishers.netdna-cdn.com/article-inline-half/blogs/89897/2013/02/118217-116550.jpeg"/>
          <p:cNvPicPr>
            <a:picLocks noChangeAspect="1" noChangeArrowheads="1"/>
          </p:cNvPicPr>
          <p:nvPr/>
        </p:nvPicPr>
        <p:blipFill rotWithShape="1">
          <a:blip r:embed="rId3">
            <a:extLst>
              <a:ext uri="{28A0092B-C50C-407E-A947-70E740481C1C}">
                <a14:useLocalDpi xmlns:a14="http://schemas.microsoft.com/office/drawing/2010/main" val="0"/>
              </a:ext>
            </a:extLst>
          </a:blip>
          <a:srcRect l="16309"/>
          <a:stretch/>
        </p:blipFill>
        <p:spPr bwMode="auto">
          <a:xfrm>
            <a:off x="8959516" y="1554441"/>
            <a:ext cx="2781866" cy="2196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644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C06CE-780C-4D00-A362-B4BF7E1217F1}"/>
              </a:ext>
            </a:extLst>
          </p:cNvPr>
          <p:cNvSpPr>
            <a:spLocks noGrp="1"/>
          </p:cNvSpPr>
          <p:nvPr>
            <p:ph type="title"/>
          </p:nvPr>
        </p:nvSpPr>
        <p:spPr>
          <a:xfrm>
            <a:off x="361381" y="369238"/>
            <a:ext cx="2634342" cy="636361"/>
          </a:xfrm>
        </p:spPr>
        <p:txBody>
          <a:bodyPr>
            <a:normAutofit/>
          </a:bodyPr>
          <a:lstStyle/>
          <a:p>
            <a:pPr algn="ctr"/>
            <a:r>
              <a:rPr lang="en-US" sz="3200" dirty="0"/>
              <a:t>Calls to BHIPP </a:t>
            </a:r>
          </a:p>
        </p:txBody>
      </p:sp>
      <p:graphicFrame>
        <p:nvGraphicFramePr>
          <p:cNvPr id="4" name="Content Placeholder 3">
            <a:extLst>
              <a:ext uri="{FF2B5EF4-FFF2-40B4-BE49-F238E27FC236}">
                <a16:creationId xmlns:a16="http://schemas.microsoft.com/office/drawing/2014/main" id="{4FA0F664-DB9E-453C-BB24-00D0AF09D594}"/>
              </a:ext>
            </a:extLst>
          </p:cNvPr>
          <p:cNvGraphicFramePr>
            <a:graphicFrameLocks noGrp="1"/>
          </p:cNvGraphicFramePr>
          <p:nvPr>
            <p:ph idx="1"/>
            <p:extLst>
              <p:ext uri="{D42A27DB-BD31-4B8C-83A1-F6EECF244321}">
                <p14:modId xmlns:p14="http://schemas.microsoft.com/office/powerpoint/2010/main" val="3092306606"/>
              </p:ext>
            </p:extLst>
          </p:nvPr>
        </p:nvGraphicFramePr>
        <p:xfrm>
          <a:off x="361381" y="1224039"/>
          <a:ext cx="9562383" cy="5617029"/>
        </p:xfrm>
        <a:graphic>
          <a:graphicData uri="http://schemas.openxmlformats.org/drawingml/2006/table">
            <a:tbl>
              <a:tblPr/>
              <a:tblGrid>
                <a:gridCol w="2072027">
                  <a:extLst>
                    <a:ext uri="{9D8B030D-6E8A-4147-A177-3AD203B41FA5}">
                      <a16:colId xmlns:a16="http://schemas.microsoft.com/office/drawing/2014/main" val="1811612264"/>
                    </a:ext>
                  </a:extLst>
                </a:gridCol>
                <a:gridCol w="5763720">
                  <a:extLst>
                    <a:ext uri="{9D8B030D-6E8A-4147-A177-3AD203B41FA5}">
                      <a16:colId xmlns:a16="http://schemas.microsoft.com/office/drawing/2014/main" val="799515259"/>
                    </a:ext>
                  </a:extLst>
                </a:gridCol>
                <a:gridCol w="1726636">
                  <a:extLst>
                    <a:ext uri="{9D8B030D-6E8A-4147-A177-3AD203B41FA5}">
                      <a16:colId xmlns:a16="http://schemas.microsoft.com/office/drawing/2014/main" val="115102998"/>
                    </a:ext>
                  </a:extLst>
                </a:gridCol>
              </a:tblGrid>
              <a:tr h="273657">
                <a:tc>
                  <a:txBody>
                    <a:bodyPr/>
                    <a:lstStyle/>
                    <a:p>
                      <a:pPr algn="l" fontAlgn="b"/>
                      <a:r>
                        <a:rPr lang="en-US" sz="1600" b="1" i="0" u="none" strike="noStrike">
                          <a:solidFill>
                            <a:srgbClr val="000000"/>
                          </a:solidFill>
                          <a:effectLst/>
                          <a:latin typeface="Calibri" panose="020F0502020204030204" pitchFamily="34" charset="0"/>
                        </a:rPr>
                        <a:t>Presenting Concerns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dirty="0">
                          <a:solidFill>
                            <a:srgbClr val="000000"/>
                          </a:solidFill>
                          <a:effectLst/>
                          <a:latin typeface="Calibri" panose="020F0502020204030204" pitchFamily="34" charset="0"/>
                        </a:rPr>
                        <a:t>What the PCP wanted/reason for the call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1" i="0" u="none" strike="noStrike">
                          <a:solidFill>
                            <a:srgbClr val="000000"/>
                          </a:solidFill>
                          <a:effectLst/>
                          <a:latin typeface="Calibri" panose="020F0502020204030204" pitchFamily="34" charset="0"/>
                        </a:rPr>
                        <a:t># of Records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445421"/>
                  </a:ext>
                </a:extLst>
              </a:tr>
              <a:tr h="244177">
                <a:tc>
                  <a:txBody>
                    <a:bodyPr/>
                    <a:lstStyle/>
                    <a:p>
                      <a:pPr algn="l" fontAlgn="b"/>
                      <a:r>
                        <a:rPr lang="en-US" sz="1600" b="1" i="0" u="none" strike="noStrike">
                          <a:solidFill>
                            <a:srgbClr val="000000"/>
                          </a:solidFill>
                          <a:effectLst/>
                          <a:latin typeface="Calibri" panose="020F0502020204030204" pitchFamily="34" charset="0"/>
                        </a:rPr>
                        <a:t>Anxiety (612 records)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Calibri" panose="020F0502020204030204" pitchFamily="34" charset="0"/>
                        </a:rPr>
                        <a:t>Resources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600" b="0" i="0" u="none" strike="noStrike">
                          <a:solidFill>
                            <a:srgbClr val="000000"/>
                          </a:solidFill>
                          <a:effectLst/>
                          <a:latin typeface="Calibri" panose="020F0502020204030204" pitchFamily="34" charset="0"/>
                        </a:rPr>
                        <a:t>379 (61.9%)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51843158"/>
                  </a:ext>
                </a:extLst>
              </a:tr>
              <a:tr h="253848">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Medication Consult/Guidance/Question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7554450"/>
                  </a:ext>
                </a:extLst>
              </a:tr>
              <a:tr h="253848">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Consults (For this option is only said consultation or consult with no other info)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5936955"/>
                  </a:ext>
                </a:extLst>
              </a:tr>
              <a:tr h="253848">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Treatment Planning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5654058"/>
                  </a:ext>
                </a:extLst>
              </a:tr>
              <a:tr h="253848">
                <a:tc>
                  <a:txBody>
                    <a:bodyPr/>
                    <a:lstStyle/>
                    <a:p>
                      <a:pPr algn="l" fontAlgn="b"/>
                      <a:r>
                        <a:rPr lang="en-US" sz="1600" b="1" i="0" u="none" strike="noStrike">
                          <a:solidFill>
                            <a:srgbClr val="000000"/>
                          </a:solidFill>
                          <a:effectLst/>
                          <a:latin typeface="Calibri" panose="020F0502020204030204" pitchFamily="34" charset="0"/>
                        </a:rPr>
                        <a:t>Attention/ concentration (202)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dirty="0">
                          <a:solidFill>
                            <a:srgbClr val="000000"/>
                          </a:solidFill>
                          <a:effectLst/>
                          <a:latin typeface="Calibri" panose="020F0502020204030204" pitchFamily="34" charset="0"/>
                        </a:rPr>
                        <a:t>Medication Consult/Guidance/Question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600" b="0" i="0" u="none" strike="noStrike">
                          <a:solidFill>
                            <a:srgbClr val="000000"/>
                          </a:solidFill>
                          <a:effectLst/>
                          <a:latin typeface="Calibri" panose="020F0502020204030204" pitchFamily="34" charset="0"/>
                        </a:rPr>
                        <a:t>84 (41.6%)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62761984"/>
                  </a:ext>
                </a:extLst>
              </a:tr>
              <a:tr h="253848">
                <a:tc>
                  <a:txBody>
                    <a:bodyPr/>
                    <a:lstStyle/>
                    <a:p>
                      <a:pPr algn="l" fontAlgn="b"/>
                      <a:r>
                        <a:rPr lang="en-US" sz="16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Resources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291602"/>
                  </a:ext>
                </a:extLst>
              </a:tr>
              <a:tr h="253848">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dirty="0">
                          <a:solidFill>
                            <a:srgbClr val="000000"/>
                          </a:solidFill>
                          <a:effectLst/>
                          <a:latin typeface="Calibri" panose="020F0502020204030204" pitchFamily="34" charset="0"/>
                        </a:rPr>
                        <a:t>Treatment Planning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3223123"/>
                  </a:ext>
                </a:extLst>
              </a:tr>
              <a:tr h="253848">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Consults (For this option is only said consultation or consult with no other info)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7424961"/>
                  </a:ext>
                </a:extLst>
              </a:tr>
              <a:tr h="253848">
                <a:tc>
                  <a:txBody>
                    <a:bodyPr/>
                    <a:lstStyle/>
                    <a:p>
                      <a:pPr algn="l" fontAlgn="b"/>
                      <a:r>
                        <a:rPr lang="en-US" sz="1600" b="1" i="0" u="none" strike="noStrike">
                          <a:solidFill>
                            <a:srgbClr val="000000"/>
                          </a:solidFill>
                          <a:effectLst/>
                          <a:latin typeface="Calibri" panose="020F0502020204030204" pitchFamily="34" charset="0"/>
                        </a:rPr>
                        <a:t>Depressed mood (554)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Calibri" panose="020F0502020204030204" pitchFamily="34" charset="0"/>
                        </a:rPr>
                        <a:t>Resources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600" b="0" i="0" u="none" strike="noStrike" dirty="0">
                          <a:solidFill>
                            <a:srgbClr val="000000"/>
                          </a:solidFill>
                          <a:effectLst/>
                          <a:latin typeface="Calibri" panose="020F0502020204030204" pitchFamily="34" charset="0"/>
                        </a:rPr>
                        <a:t>353 (63.7%)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19301028"/>
                  </a:ext>
                </a:extLst>
              </a:tr>
              <a:tr h="253848">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Medication Consult/Guidance/Question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7551247"/>
                  </a:ext>
                </a:extLst>
              </a:tr>
              <a:tr h="253848">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Treatment Planning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4968229"/>
                  </a:ext>
                </a:extLst>
              </a:tr>
              <a:tr h="253848">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Consults (For this option is only said consultation or consult with no other info)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526411"/>
                  </a:ext>
                </a:extLst>
              </a:tr>
              <a:tr h="253848">
                <a:tc>
                  <a:txBody>
                    <a:bodyPr/>
                    <a:lstStyle/>
                    <a:p>
                      <a:pPr algn="l" fontAlgn="b"/>
                      <a:r>
                        <a:rPr lang="en-US" sz="1600" b="1" i="0" u="none" strike="noStrike">
                          <a:solidFill>
                            <a:srgbClr val="000000"/>
                          </a:solidFill>
                          <a:effectLst/>
                          <a:latin typeface="Calibri" panose="020F0502020204030204" pitchFamily="34" charset="0"/>
                        </a:rPr>
                        <a:t>Worries/fears (31)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Calibri" panose="020F0502020204030204" pitchFamily="34" charset="0"/>
                        </a:rPr>
                        <a:t>Medication Consult/Guidance/Question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600" b="0" i="0" u="none" strike="noStrike">
                          <a:solidFill>
                            <a:srgbClr val="000000"/>
                          </a:solidFill>
                          <a:effectLst/>
                          <a:latin typeface="Calibri" panose="020F0502020204030204" pitchFamily="34" charset="0"/>
                        </a:rPr>
                        <a:t>15 (48.4%)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754267817"/>
                  </a:ext>
                </a:extLst>
              </a:tr>
              <a:tr h="319350">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Resources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7280306"/>
                  </a:ext>
                </a:extLst>
              </a:tr>
              <a:tr h="253848">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600" b="0" i="0" u="none" strike="noStrike">
                          <a:solidFill>
                            <a:srgbClr val="000000"/>
                          </a:solidFill>
                          <a:effectLst/>
                          <a:latin typeface="Calibri" panose="020F0502020204030204" pitchFamily="34" charset="0"/>
                        </a:rPr>
                        <a:t>Treatment Planning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1182988"/>
                  </a:ext>
                </a:extLst>
              </a:tr>
              <a:tr h="253848">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Calibri" panose="020F0502020204030204" pitchFamily="34" charset="0"/>
                        </a:rPr>
                        <a:t>Consults (For this option is only said consultation or consult with no other info)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352167"/>
                  </a:ext>
                </a:extLst>
              </a:tr>
            </a:tbl>
          </a:graphicData>
        </a:graphic>
      </p:graphicFrame>
    </p:spTree>
    <p:extLst>
      <p:ext uri="{BB962C8B-B14F-4D97-AF65-F5344CB8AC3E}">
        <p14:creationId xmlns:p14="http://schemas.microsoft.com/office/powerpoint/2010/main" val="3336156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C1FB3A-2071-4C6C-9C76-3ED4051D5DC8}"/>
              </a:ext>
            </a:extLst>
          </p:cNvPr>
          <p:cNvPicPr>
            <a:picLocks noGrp="1" noChangeAspect="1"/>
          </p:cNvPicPr>
          <p:nvPr>
            <p:ph idx="1"/>
          </p:nvPr>
        </p:nvPicPr>
        <p:blipFill>
          <a:blip r:embed="rId3"/>
          <a:stretch>
            <a:fillRect/>
          </a:stretch>
        </p:blipFill>
        <p:spPr>
          <a:xfrm>
            <a:off x="907197" y="643467"/>
            <a:ext cx="8284110" cy="5571065"/>
          </a:xfrm>
          <a:prstGeom prst="rect">
            <a:avLst/>
          </a:prstGeom>
          <a:ln>
            <a:noFill/>
          </a:ln>
        </p:spPr>
      </p:pic>
    </p:spTree>
    <p:extLst>
      <p:ext uri="{BB962C8B-B14F-4D97-AF65-F5344CB8AC3E}">
        <p14:creationId xmlns:p14="http://schemas.microsoft.com/office/powerpoint/2010/main" val="1877497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F9D42E64-C8C8-433A-BFDF-4B8A7FDB5170}"/>
              </a:ext>
            </a:extLst>
          </p:cNvPr>
          <p:cNvGraphicFramePr>
            <a:graphicFrameLocks noGrp="1"/>
          </p:cNvGraphicFramePr>
          <p:nvPr>
            <p:ph idx="1"/>
            <p:extLst>
              <p:ext uri="{D42A27DB-BD31-4B8C-83A1-F6EECF244321}">
                <p14:modId xmlns:p14="http://schemas.microsoft.com/office/powerpoint/2010/main" val="673539415"/>
              </p:ext>
            </p:extLst>
          </p:nvPr>
        </p:nvGraphicFramePr>
        <p:xfrm>
          <a:off x="799375" y="965881"/>
          <a:ext cx="10761784" cy="4699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786491" y="5296376"/>
            <a:ext cx="1973036" cy="73866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100" b="1" dirty="0">
                <a:solidFill>
                  <a:srgbClr val="FFFF00"/>
                </a:solidFill>
              </a:rPr>
              <a:t>*Parents often    </a:t>
            </a:r>
          </a:p>
          <a:p>
            <a:r>
              <a:rPr lang="en-US" sz="2100" b="1" dirty="0">
                <a:solidFill>
                  <a:srgbClr val="FFFF00"/>
                </a:solidFill>
              </a:rPr>
              <a:t> under-report</a:t>
            </a:r>
          </a:p>
        </p:txBody>
      </p:sp>
      <p:sp>
        <p:nvSpPr>
          <p:cNvPr id="4" name="Title 3">
            <a:extLst>
              <a:ext uri="{FF2B5EF4-FFF2-40B4-BE49-F238E27FC236}">
                <a16:creationId xmlns:a16="http://schemas.microsoft.com/office/drawing/2014/main" id="{9B64C8E9-A853-4886-B673-769BC295B3FA}"/>
              </a:ext>
            </a:extLst>
          </p:cNvPr>
          <p:cNvSpPr>
            <a:spLocks noGrp="1"/>
          </p:cNvSpPr>
          <p:nvPr>
            <p:ph type="title"/>
          </p:nvPr>
        </p:nvSpPr>
        <p:spPr/>
        <p:txBody>
          <a:bodyPr/>
          <a:lstStyle/>
          <a:p>
            <a:r>
              <a:rPr lang="en-US" dirty="0"/>
              <a:t>Use of Questionnaires</a:t>
            </a:r>
          </a:p>
        </p:txBody>
      </p:sp>
    </p:spTree>
    <p:extLst>
      <p:ext uri="{BB962C8B-B14F-4D97-AF65-F5344CB8AC3E}">
        <p14:creationId xmlns:p14="http://schemas.microsoft.com/office/powerpoint/2010/main" val="116651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D412A9-4F2E-4FEF-A76E-4D098C5ACEE8}"/>
              </a:ext>
            </a:extLst>
          </p:cNvPr>
          <p:cNvSpPr>
            <a:spLocks noGrp="1"/>
          </p:cNvSpPr>
          <p:nvPr>
            <p:ph type="title"/>
          </p:nvPr>
        </p:nvSpPr>
        <p:spPr/>
        <p:txBody>
          <a:bodyPr>
            <a:normAutofit/>
          </a:bodyPr>
          <a:lstStyle/>
          <a:p>
            <a:r>
              <a:rPr lang="en-US" sz="3200" dirty="0"/>
              <a:t>Screener: SCARED</a:t>
            </a:r>
          </a:p>
        </p:txBody>
      </p:sp>
      <p:sp>
        <p:nvSpPr>
          <p:cNvPr id="4" name="Content Placeholder 3">
            <a:extLst>
              <a:ext uri="{FF2B5EF4-FFF2-40B4-BE49-F238E27FC236}">
                <a16:creationId xmlns:a16="http://schemas.microsoft.com/office/drawing/2014/main" id="{EE64FA45-4E54-4060-8033-58D9628ACF6B}"/>
              </a:ext>
            </a:extLst>
          </p:cNvPr>
          <p:cNvSpPr>
            <a:spLocks noGrp="1"/>
          </p:cNvSpPr>
          <p:nvPr>
            <p:ph idx="1"/>
          </p:nvPr>
        </p:nvSpPr>
        <p:spPr>
          <a:xfrm>
            <a:off x="345715" y="1463041"/>
            <a:ext cx="5032401" cy="3869595"/>
          </a:xfrm>
        </p:spPr>
        <p:txBody>
          <a:bodyPr vert="horz" lIns="91440" tIns="45720" rIns="91440" bIns="45720" rtlCol="0" anchor="t">
            <a:normAutofit/>
          </a:bodyPr>
          <a:lstStyle/>
          <a:p>
            <a:pPr marL="353695" indent="-342900">
              <a:buFont typeface="Arial" panose="020B0604020202020204" pitchFamily="34" charset="0"/>
              <a:buChar char="•"/>
            </a:pPr>
            <a:r>
              <a:rPr lang="en-US" dirty="0">
                <a:latin typeface="Corbel"/>
              </a:rPr>
              <a:t>2 versions: Parent about child &amp; child about self</a:t>
            </a:r>
          </a:p>
          <a:p>
            <a:pPr marL="354013" indent="-342900">
              <a:buFont typeface="Arial" panose="020B0604020202020204" pitchFamily="34" charset="0"/>
              <a:buChar char="•"/>
            </a:pPr>
            <a:r>
              <a:rPr lang="en-US" dirty="0"/>
              <a:t>41 questions</a:t>
            </a:r>
          </a:p>
          <a:p>
            <a:pPr marL="354013" indent="-342900">
              <a:buFont typeface="Arial" panose="020B0604020202020204" pitchFamily="34" charset="0"/>
              <a:buChar char="•"/>
            </a:pPr>
            <a:r>
              <a:rPr lang="en-US" dirty="0"/>
              <a:t>Gives scores for</a:t>
            </a:r>
          </a:p>
          <a:p>
            <a:pPr marL="574675" lvl="1" indent="-342900"/>
            <a:r>
              <a:rPr lang="en-US" dirty="0"/>
              <a:t>Total anxiety</a:t>
            </a:r>
          </a:p>
          <a:p>
            <a:pPr marL="574675" lvl="1" indent="-342900"/>
            <a:r>
              <a:rPr lang="en-US" dirty="0"/>
              <a:t>Panic/somatic</a:t>
            </a:r>
          </a:p>
          <a:p>
            <a:pPr marL="574675" lvl="1" indent="-342900"/>
            <a:r>
              <a:rPr lang="en-US" dirty="0"/>
              <a:t>GAD</a:t>
            </a:r>
          </a:p>
          <a:p>
            <a:pPr marL="574675" lvl="1" indent="-342900"/>
            <a:r>
              <a:rPr lang="en-US" dirty="0"/>
              <a:t>Separation </a:t>
            </a:r>
          </a:p>
          <a:p>
            <a:pPr marL="574675" lvl="1" indent="-342900"/>
            <a:r>
              <a:rPr lang="en-US" dirty="0"/>
              <a:t>Social phobia</a:t>
            </a:r>
          </a:p>
          <a:p>
            <a:pPr marL="574675" lvl="1" indent="-342900"/>
            <a:r>
              <a:rPr lang="en-US" dirty="0"/>
              <a:t>School avoidance</a:t>
            </a:r>
          </a:p>
        </p:txBody>
      </p:sp>
      <p:sp>
        <p:nvSpPr>
          <p:cNvPr id="2" name="Slide Number Placeholder 1">
            <a:extLst>
              <a:ext uri="{FF2B5EF4-FFF2-40B4-BE49-F238E27FC236}">
                <a16:creationId xmlns:a16="http://schemas.microsoft.com/office/drawing/2014/main" id="{7B78B230-6CA3-4E67-B7B7-EA1CC09039DE}"/>
              </a:ext>
            </a:extLst>
          </p:cNvPr>
          <p:cNvSpPr>
            <a:spLocks noGrp="1"/>
          </p:cNvSpPr>
          <p:nvPr>
            <p:ph type="sldNum" sz="quarter" idx="12"/>
          </p:nvPr>
        </p:nvSpPr>
        <p:spPr/>
        <p:txBody>
          <a:bodyPr/>
          <a:lstStyle/>
          <a:p>
            <a:fld id="{C02A5225-8D37-BA47-A180-7BD7248AF82A}" type="slidenum">
              <a:rPr lang="en-US" smtClean="0"/>
              <a:t>32</a:t>
            </a:fld>
            <a:endParaRPr lang="en-US"/>
          </a:p>
        </p:txBody>
      </p:sp>
      <p:pic>
        <p:nvPicPr>
          <p:cNvPr id="6" name="Picture 5">
            <a:extLst>
              <a:ext uri="{FF2B5EF4-FFF2-40B4-BE49-F238E27FC236}">
                <a16:creationId xmlns:a16="http://schemas.microsoft.com/office/drawing/2014/main" id="{25AE4B81-D180-4D83-BAC3-4B2E2DE0D203}"/>
              </a:ext>
            </a:extLst>
          </p:cNvPr>
          <p:cNvPicPr>
            <a:picLocks noChangeAspect="1"/>
          </p:cNvPicPr>
          <p:nvPr/>
        </p:nvPicPr>
        <p:blipFill rotWithShape="1">
          <a:blip r:embed="rId3"/>
          <a:srcRect l="26902" t="16232" r="27609" b="5324"/>
          <a:stretch/>
        </p:blipFill>
        <p:spPr>
          <a:xfrm>
            <a:off x="5678084" y="144100"/>
            <a:ext cx="6513916" cy="6577375"/>
          </a:xfrm>
          <a:prstGeom prst="rect">
            <a:avLst/>
          </a:prstGeom>
        </p:spPr>
      </p:pic>
    </p:spTree>
    <p:extLst>
      <p:ext uri="{BB962C8B-B14F-4D97-AF65-F5344CB8AC3E}">
        <p14:creationId xmlns:p14="http://schemas.microsoft.com/office/powerpoint/2010/main" val="4111430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C064CE-2AA3-4395-A403-EDCB78F62059}"/>
              </a:ext>
            </a:extLst>
          </p:cNvPr>
          <p:cNvSpPr>
            <a:spLocks noGrp="1"/>
          </p:cNvSpPr>
          <p:nvPr>
            <p:ph type="title"/>
          </p:nvPr>
        </p:nvSpPr>
        <p:spPr/>
        <p:txBody>
          <a:bodyPr>
            <a:normAutofit/>
          </a:bodyPr>
          <a:lstStyle/>
          <a:p>
            <a:r>
              <a:rPr lang="en-US" sz="3200" dirty="0"/>
              <a:t>Screener: GAD-7</a:t>
            </a:r>
          </a:p>
        </p:txBody>
      </p:sp>
      <p:sp>
        <p:nvSpPr>
          <p:cNvPr id="4" name="Content Placeholder 3">
            <a:extLst>
              <a:ext uri="{FF2B5EF4-FFF2-40B4-BE49-F238E27FC236}">
                <a16:creationId xmlns:a16="http://schemas.microsoft.com/office/drawing/2014/main" id="{06807D36-966F-4AA3-841F-F2E930036EA7}"/>
              </a:ext>
            </a:extLst>
          </p:cNvPr>
          <p:cNvSpPr>
            <a:spLocks noGrp="1"/>
          </p:cNvSpPr>
          <p:nvPr>
            <p:ph idx="1"/>
          </p:nvPr>
        </p:nvSpPr>
        <p:spPr/>
        <p:txBody>
          <a:bodyPr/>
          <a:lstStyle/>
          <a:p>
            <a:pPr marL="354013" indent="-342900">
              <a:buFont typeface="Arial" panose="020B0604020202020204" pitchFamily="34" charset="0"/>
              <a:buChar char="•"/>
            </a:pPr>
            <a:r>
              <a:rPr lang="en-US"/>
              <a:t>Ages 12+</a:t>
            </a:r>
          </a:p>
        </p:txBody>
      </p:sp>
      <p:sp>
        <p:nvSpPr>
          <p:cNvPr id="2" name="Slide Number Placeholder 1">
            <a:extLst>
              <a:ext uri="{FF2B5EF4-FFF2-40B4-BE49-F238E27FC236}">
                <a16:creationId xmlns:a16="http://schemas.microsoft.com/office/drawing/2014/main" id="{9699378D-935E-4797-B311-A69E89A2B75B}"/>
              </a:ext>
            </a:extLst>
          </p:cNvPr>
          <p:cNvSpPr>
            <a:spLocks noGrp="1"/>
          </p:cNvSpPr>
          <p:nvPr>
            <p:ph type="sldNum" sz="quarter" idx="12"/>
          </p:nvPr>
        </p:nvSpPr>
        <p:spPr/>
        <p:txBody>
          <a:bodyPr/>
          <a:lstStyle/>
          <a:p>
            <a:fld id="{C02A5225-8D37-BA47-A180-7BD7248AF82A}" type="slidenum">
              <a:rPr lang="en-US" smtClean="0"/>
              <a:t>33</a:t>
            </a:fld>
            <a:endParaRPr lang="en-US"/>
          </a:p>
        </p:txBody>
      </p:sp>
      <p:pic>
        <p:nvPicPr>
          <p:cNvPr id="8" name="Picture 7">
            <a:extLst>
              <a:ext uri="{FF2B5EF4-FFF2-40B4-BE49-F238E27FC236}">
                <a16:creationId xmlns:a16="http://schemas.microsoft.com/office/drawing/2014/main" id="{E9CE7B60-A6FF-46E9-AB6E-203755125F5E}"/>
              </a:ext>
            </a:extLst>
          </p:cNvPr>
          <p:cNvPicPr>
            <a:picLocks noChangeAspect="1"/>
          </p:cNvPicPr>
          <p:nvPr/>
        </p:nvPicPr>
        <p:blipFill rotWithShape="1">
          <a:blip r:embed="rId3"/>
          <a:srcRect l="28370" t="7535" r="29837" b="6281"/>
          <a:stretch/>
        </p:blipFill>
        <p:spPr>
          <a:xfrm>
            <a:off x="4716379" y="151607"/>
            <a:ext cx="7309797" cy="6569869"/>
          </a:xfrm>
          <a:prstGeom prst="rect">
            <a:avLst/>
          </a:prstGeom>
        </p:spPr>
      </p:pic>
    </p:spTree>
    <p:extLst>
      <p:ext uri="{BB962C8B-B14F-4D97-AF65-F5344CB8AC3E}">
        <p14:creationId xmlns:p14="http://schemas.microsoft.com/office/powerpoint/2010/main" val="221495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630BB-BAC5-450F-9DAB-2AF3E53A9764}"/>
              </a:ext>
            </a:extLst>
          </p:cNvPr>
          <p:cNvSpPr>
            <a:spLocks noGrp="1"/>
          </p:cNvSpPr>
          <p:nvPr>
            <p:ph type="title"/>
          </p:nvPr>
        </p:nvSpPr>
        <p:spPr>
          <a:xfrm>
            <a:off x="630841" y="426002"/>
            <a:ext cx="10553627" cy="524440"/>
          </a:xfrm>
        </p:spPr>
        <p:txBody>
          <a:bodyPr>
            <a:normAutofit/>
          </a:bodyPr>
          <a:lstStyle/>
          <a:p>
            <a:r>
              <a:rPr lang="en-US" dirty="0"/>
              <a:t>Screen for Anxiety: </a:t>
            </a:r>
            <a:r>
              <a:rPr lang="en-US" b="1" dirty="0"/>
              <a:t>Pediatric Symptom Checklist-17 (PSC-17)</a:t>
            </a:r>
          </a:p>
        </p:txBody>
      </p:sp>
      <p:sp>
        <p:nvSpPr>
          <p:cNvPr id="4" name="Content Placeholder 3">
            <a:extLst>
              <a:ext uri="{FF2B5EF4-FFF2-40B4-BE49-F238E27FC236}">
                <a16:creationId xmlns:a16="http://schemas.microsoft.com/office/drawing/2014/main" id="{6C50E83C-9C52-4FBD-8657-A6332EAC14FD}"/>
              </a:ext>
            </a:extLst>
          </p:cNvPr>
          <p:cNvSpPr>
            <a:spLocks noGrp="1"/>
          </p:cNvSpPr>
          <p:nvPr>
            <p:ph sz="half" idx="1"/>
          </p:nvPr>
        </p:nvSpPr>
        <p:spPr>
          <a:xfrm>
            <a:off x="5232401" y="1404660"/>
            <a:ext cx="6584174" cy="3340100"/>
          </a:xfrm>
        </p:spPr>
        <p:txBody>
          <a:bodyPr>
            <a:normAutofit fontScale="85000" lnSpcReduction="10000"/>
          </a:bodyPr>
          <a:lstStyle/>
          <a:p>
            <a:r>
              <a:rPr lang="en-US" dirty="0"/>
              <a:t>For ages 8-15</a:t>
            </a:r>
          </a:p>
          <a:p>
            <a:r>
              <a:rPr lang="en-US" dirty="0"/>
              <a:t>Child self-report and parent-report versions</a:t>
            </a:r>
          </a:p>
          <a:p>
            <a:r>
              <a:rPr lang="en-US" dirty="0"/>
              <a:t>Brief version of PSC-35 that correlates well with longer comprehensive measures (e.g., CBCL)</a:t>
            </a:r>
          </a:p>
          <a:p>
            <a:r>
              <a:rPr lang="en-US" dirty="0"/>
              <a:t>takes approximately 3–5 minutes for parents/caretakers to complete</a:t>
            </a:r>
          </a:p>
          <a:p>
            <a:r>
              <a:rPr lang="en-US" dirty="0">
                <a:hlinkClick r:id="rId2"/>
              </a:rPr>
              <a:t>https://www.seattlechildrens.org/globalassets/documents/healthcare-professionals/pal/ratings/psc-17-rating-scale.pdf</a:t>
            </a:r>
            <a:r>
              <a:rPr lang="en-US" dirty="0"/>
              <a:t>  </a:t>
            </a:r>
            <a:r>
              <a:rPr lang="en-US" dirty="0">
                <a:sym typeface="Wingdings" panose="05000000000000000000" pitchFamily="2" charset="2"/>
              </a:rPr>
              <a:t> PSC-17</a:t>
            </a:r>
            <a:endParaRPr lang="en-US" dirty="0"/>
          </a:p>
          <a:p>
            <a:r>
              <a:rPr lang="en-US" dirty="0">
                <a:hlinkClick r:id="rId3"/>
              </a:rPr>
              <a:t>https://www.massgeneral.org/psychiatry/treatments-and-services/pediatric-symptom-checklist</a:t>
            </a:r>
            <a:r>
              <a:rPr lang="en-US" dirty="0"/>
              <a:t> </a:t>
            </a:r>
          </a:p>
          <a:p>
            <a:pPr lvl="1"/>
            <a:r>
              <a:rPr lang="en-US" dirty="0"/>
              <a:t>Includes multiple language, cartoon version, PSC-17 and PSC-35</a:t>
            </a:r>
          </a:p>
          <a:p>
            <a:r>
              <a:rPr lang="en-US" sz="1400" dirty="0"/>
              <a:t>W Gardner, A Lucas, DJ Kolko, JV Campo “Comparison of the PSC-17 and Alternative Mental Health Screens in an At-Risk Primary Care Sample” JAACAP 46:5, May 2007, 611-618</a:t>
            </a:r>
          </a:p>
        </p:txBody>
      </p:sp>
      <p:pic>
        <p:nvPicPr>
          <p:cNvPr id="5" name="Picture 4">
            <a:extLst>
              <a:ext uri="{FF2B5EF4-FFF2-40B4-BE49-F238E27FC236}">
                <a16:creationId xmlns:a16="http://schemas.microsoft.com/office/drawing/2014/main" id="{09997B20-62B3-464D-BDFB-91825521AB02}"/>
              </a:ext>
            </a:extLst>
          </p:cNvPr>
          <p:cNvPicPr>
            <a:picLocks noChangeAspect="1"/>
          </p:cNvPicPr>
          <p:nvPr/>
        </p:nvPicPr>
        <p:blipFill>
          <a:blip r:embed="rId4"/>
          <a:stretch>
            <a:fillRect/>
          </a:stretch>
        </p:blipFill>
        <p:spPr>
          <a:xfrm>
            <a:off x="529167" y="1054878"/>
            <a:ext cx="4338255" cy="5803121"/>
          </a:xfrm>
          <a:prstGeom prst="rect">
            <a:avLst/>
          </a:prstGeom>
        </p:spPr>
      </p:pic>
      <p:pic>
        <p:nvPicPr>
          <p:cNvPr id="6" name="Picture 5">
            <a:extLst>
              <a:ext uri="{FF2B5EF4-FFF2-40B4-BE49-F238E27FC236}">
                <a16:creationId xmlns:a16="http://schemas.microsoft.com/office/drawing/2014/main" id="{CE5A1EF7-9151-46AD-9BA7-AA89C54F40EF}"/>
              </a:ext>
            </a:extLst>
          </p:cNvPr>
          <p:cNvPicPr>
            <a:picLocks noChangeAspect="1"/>
          </p:cNvPicPr>
          <p:nvPr/>
        </p:nvPicPr>
        <p:blipFill>
          <a:blip r:embed="rId5"/>
          <a:stretch>
            <a:fillRect/>
          </a:stretch>
        </p:blipFill>
        <p:spPr>
          <a:xfrm>
            <a:off x="5309487" y="4801937"/>
            <a:ext cx="6507088" cy="1834598"/>
          </a:xfrm>
          <a:prstGeom prst="rect">
            <a:avLst/>
          </a:prstGeom>
        </p:spPr>
      </p:pic>
    </p:spTree>
    <p:extLst>
      <p:ext uri="{BB962C8B-B14F-4D97-AF65-F5344CB8AC3E}">
        <p14:creationId xmlns:p14="http://schemas.microsoft.com/office/powerpoint/2010/main" val="2832379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nxious kids - The Feed">
            <a:hlinkClick r:id="" action="ppaction://media"/>
            <a:extLst>
              <a:ext uri="{FF2B5EF4-FFF2-40B4-BE49-F238E27FC236}">
                <a16:creationId xmlns:a16="http://schemas.microsoft.com/office/drawing/2014/main" id="{5C0C16CA-E74B-44BB-AD75-624789B45137}"/>
              </a:ext>
            </a:extLst>
          </p:cNvPr>
          <p:cNvPicPr>
            <a:picLocks noGrp="1" noRot="1" noChangeAspect="1"/>
          </p:cNvPicPr>
          <p:nvPr>
            <p:ph idx="1"/>
            <a:videoFile r:link="rId1"/>
          </p:nvPr>
        </p:nvPicPr>
        <p:blipFill>
          <a:blip r:embed="rId4"/>
          <a:stretch>
            <a:fillRect/>
          </a:stretch>
        </p:blipFill>
        <p:spPr>
          <a:xfrm>
            <a:off x="192088" y="107950"/>
            <a:ext cx="11807825" cy="6642100"/>
          </a:xfrm>
          <a:prstGeom prst="rect">
            <a:avLst/>
          </a:prstGeom>
        </p:spPr>
      </p:pic>
    </p:spTree>
    <p:extLst>
      <p:ext uri="{BB962C8B-B14F-4D97-AF65-F5344CB8AC3E}">
        <p14:creationId xmlns:p14="http://schemas.microsoft.com/office/powerpoint/2010/main" val="209366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4400" b="1" kern="1200" dirty="0">
                <a:solidFill>
                  <a:srgbClr val="080808"/>
                </a:solidFill>
                <a:latin typeface="+mj-lt"/>
                <a:ea typeface="+mj-ea"/>
                <a:cs typeface="+mj-cs"/>
              </a:rPr>
              <a:t>Evidence-Based </a:t>
            </a:r>
            <a:r>
              <a:rPr lang="en-US" sz="4400" b="1" dirty="0">
                <a:solidFill>
                  <a:srgbClr val="080808"/>
                </a:solidFill>
              </a:rPr>
              <a:t>T</a:t>
            </a:r>
            <a:r>
              <a:rPr lang="en-US" sz="4400" b="1" kern="1200" dirty="0">
                <a:solidFill>
                  <a:srgbClr val="080808"/>
                </a:solidFill>
                <a:latin typeface="+mj-lt"/>
                <a:ea typeface="+mj-ea"/>
                <a:cs typeface="+mj-cs"/>
              </a:rPr>
              <a:t>reatment</a:t>
            </a:r>
          </a:p>
        </p:txBody>
      </p:sp>
    </p:spTree>
    <p:extLst>
      <p:ext uri="{BB962C8B-B14F-4D97-AF65-F5344CB8AC3E}">
        <p14:creationId xmlns:p14="http://schemas.microsoft.com/office/powerpoint/2010/main" val="340886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AF7F1B-ABEB-4C3E-911D-856EBF240B89}"/>
              </a:ext>
            </a:extLst>
          </p:cNvPr>
          <p:cNvSpPr>
            <a:spLocks noGrp="1"/>
          </p:cNvSpPr>
          <p:nvPr>
            <p:ph type="title"/>
          </p:nvPr>
        </p:nvSpPr>
        <p:spPr>
          <a:xfrm>
            <a:off x="592469" y="335031"/>
            <a:ext cx="11007061" cy="809164"/>
          </a:xfrm>
        </p:spPr>
        <p:txBody>
          <a:bodyPr vert="horz" lIns="91440" tIns="45720" rIns="91440" bIns="45720" rtlCol="0" anchor="b">
            <a:normAutofit/>
          </a:bodyPr>
          <a:lstStyle/>
          <a:p>
            <a:r>
              <a:rPr lang="en-US" sz="3200" dirty="0"/>
              <a:t>Treating Childhood Anxiety Improves Outcomes</a:t>
            </a:r>
          </a:p>
        </p:txBody>
      </p:sp>
      <p:sp>
        <p:nvSpPr>
          <p:cNvPr id="4" name="Content Placeholder 3">
            <a:extLst>
              <a:ext uri="{FF2B5EF4-FFF2-40B4-BE49-F238E27FC236}">
                <a16:creationId xmlns:a16="http://schemas.microsoft.com/office/drawing/2014/main" id="{885C7DA6-3D77-47F7-B1D0-4441DFD577A9}"/>
              </a:ext>
            </a:extLst>
          </p:cNvPr>
          <p:cNvSpPr>
            <a:spLocks noGrp="1"/>
          </p:cNvSpPr>
          <p:nvPr>
            <p:ph idx="1"/>
          </p:nvPr>
        </p:nvSpPr>
        <p:spPr>
          <a:xfrm>
            <a:off x="4101966" y="1663873"/>
            <a:ext cx="7340867" cy="3785419"/>
          </a:xfrm>
        </p:spPr>
        <p:txBody>
          <a:bodyPr vert="horz" lIns="91440" tIns="45720" rIns="91440" bIns="45720" rtlCol="0">
            <a:normAutofit/>
          </a:bodyPr>
          <a:lstStyle/>
          <a:p>
            <a:pPr marL="342900" indent="-342900"/>
            <a:r>
              <a:rPr lang="en-US" dirty="0"/>
              <a:t>Early anxiety predicts later psychopathology (depression, ADHD, BPAD, substance use disorder, learning disorders, eating disorders)</a:t>
            </a:r>
          </a:p>
          <a:p>
            <a:pPr marL="0" indent="0">
              <a:buNone/>
            </a:pPr>
            <a:endParaRPr lang="en-US" dirty="0"/>
          </a:p>
          <a:p>
            <a:pPr marL="342900" indent="-342900"/>
            <a:r>
              <a:rPr lang="en-US" dirty="0"/>
              <a:t>Untreated childhood anxiety predicts young adult impairment in social, educational, occupational, mental health, and physical health outcomes</a:t>
            </a:r>
          </a:p>
          <a:p>
            <a:endParaRPr lang="en-US" sz="1700" dirty="0"/>
          </a:p>
          <a:p>
            <a:endParaRPr lang="en-US" sz="1700" dirty="0"/>
          </a:p>
          <a:p>
            <a:pPr marL="0" indent="0">
              <a:buNone/>
            </a:pPr>
            <a:endParaRPr lang="en-US" sz="1700" dirty="0"/>
          </a:p>
          <a:p>
            <a:pPr marL="0" indent="0">
              <a:buNone/>
            </a:pPr>
            <a:endParaRPr lang="en-US" sz="1700" dirty="0"/>
          </a:p>
        </p:txBody>
      </p:sp>
      <p:sp>
        <p:nvSpPr>
          <p:cNvPr id="5" name="Slide Number Placeholder 4">
            <a:extLst>
              <a:ext uri="{FF2B5EF4-FFF2-40B4-BE49-F238E27FC236}">
                <a16:creationId xmlns:a16="http://schemas.microsoft.com/office/drawing/2014/main" id="{16BD6DFA-A7E3-4CCB-931A-EBB4BE88CD10}"/>
              </a:ext>
            </a:extLst>
          </p:cNvPr>
          <p:cNvSpPr>
            <a:spLocks noGrp="1"/>
          </p:cNvSpPr>
          <p:nvPr>
            <p:ph type="sldNum" sz="quarter" idx="12"/>
          </p:nvPr>
        </p:nvSpPr>
        <p:spPr>
          <a:xfrm>
            <a:off x="10167042" y="6356350"/>
            <a:ext cx="1186758" cy="365125"/>
          </a:xfrm>
          <a:prstGeom prst="rect">
            <a:avLst/>
          </a:prstGeom>
        </p:spPr>
        <p:txBody>
          <a:bodyPr vert="horz" lIns="91440" tIns="45720" rIns="91440" bIns="45720" rtlCol="0">
            <a:normAutofit/>
          </a:bodyPr>
          <a:lstStyle>
            <a:defPPr>
              <a:defRPr lang="en-US"/>
            </a:defPPr>
            <a:lvl1pPr marL="0" algn="l" defTabSz="457200" rtl="0" eaLnBrk="1" latinLnBrk="0" hangingPunct="1">
              <a:defRPr sz="12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0BD853F8-1484-F54B-99C1-FE68C5B4B1C0}" type="slidenum">
              <a:rPr lang="en-US" smtClean="0">
                <a:latin typeface="Calibri" panose="020F0502020204030204"/>
              </a:rPr>
              <a:pPr defTabSz="914400">
                <a:spcAft>
                  <a:spcPts val="600"/>
                </a:spcAft>
                <a:defRPr/>
              </a:pPr>
              <a:t>37</a:t>
            </a:fld>
            <a:endParaRPr lang="en-US">
              <a:latin typeface="Calibri" panose="020F0502020204030204"/>
            </a:endParaRPr>
          </a:p>
        </p:txBody>
      </p:sp>
      <p:pic>
        <p:nvPicPr>
          <p:cNvPr id="8" name="Picture 7" descr="Toy plastic numbers">
            <a:extLst>
              <a:ext uri="{FF2B5EF4-FFF2-40B4-BE49-F238E27FC236}">
                <a16:creationId xmlns:a16="http://schemas.microsoft.com/office/drawing/2014/main" id="{61F7CB4A-F5FF-4A68-A4C9-222AB4DD5DA7}"/>
              </a:ext>
            </a:extLst>
          </p:cNvPr>
          <p:cNvPicPr>
            <a:picLocks noChangeAspect="1"/>
          </p:cNvPicPr>
          <p:nvPr/>
        </p:nvPicPr>
        <p:blipFill rotWithShape="1">
          <a:blip r:embed="rId3"/>
          <a:srcRect l="26481" r="28400" b="-1"/>
          <a:stretch/>
        </p:blipFill>
        <p:spPr>
          <a:xfrm>
            <a:off x="640080" y="1543806"/>
            <a:ext cx="3271285" cy="4979163"/>
          </a:xfrm>
          <a:prstGeom prst="rect">
            <a:avLst/>
          </a:prstGeom>
          <a:effectLst/>
        </p:spPr>
      </p:pic>
      <p:sp>
        <p:nvSpPr>
          <p:cNvPr id="10" name="Content Placeholder 6">
            <a:extLst>
              <a:ext uri="{FF2B5EF4-FFF2-40B4-BE49-F238E27FC236}">
                <a16:creationId xmlns:a16="http://schemas.microsoft.com/office/drawing/2014/main" id="{B4E90638-BAFE-4817-BB15-07D4ABC1D095}"/>
              </a:ext>
            </a:extLst>
          </p:cNvPr>
          <p:cNvSpPr txBox="1">
            <a:spLocks/>
          </p:cNvSpPr>
          <p:nvPr/>
        </p:nvSpPr>
        <p:spPr>
          <a:xfrm>
            <a:off x="5519057" y="2770211"/>
            <a:ext cx="4506686" cy="3752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endParaRPr lang="en-US" sz="3200" dirty="0"/>
          </a:p>
        </p:txBody>
      </p:sp>
      <p:sp>
        <p:nvSpPr>
          <p:cNvPr id="9" name="TextBox 8">
            <a:extLst>
              <a:ext uri="{FF2B5EF4-FFF2-40B4-BE49-F238E27FC236}">
                <a16:creationId xmlns:a16="http://schemas.microsoft.com/office/drawing/2014/main" id="{D5A2A798-3C15-4485-B5D1-A75069CD630E}"/>
              </a:ext>
            </a:extLst>
          </p:cNvPr>
          <p:cNvSpPr txBox="1"/>
          <p:nvPr/>
        </p:nvSpPr>
        <p:spPr>
          <a:xfrm>
            <a:off x="4423326" y="5968971"/>
            <a:ext cx="5040086" cy="553998"/>
          </a:xfrm>
          <a:prstGeom prst="rect">
            <a:avLst/>
          </a:prstGeom>
          <a:noFill/>
        </p:spPr>
        <p:txBody>
          <a:bodyPr wrap="square" rtlCol="0">
            <a:spAutoFit/>
          </a:bodyPr>
          <a:lstStyle/>
          <a:p>
            <a:endParaRPr lang="en-US" sz="1000" dirty="0"/>
          </a:p>
          <a:p>
            <a:r>
              <a:rPr lang="en-US" sz="1000" dirty="0"/>
              <a:t>Walter et al. JAACAP 2020; Bittner et al. JCPP 2007; Copeland et al. Arch Gen Psychiatry 2009; Copeland et al. JAACAP 2014.</a:t>
            </a:r>
          </a:p>
        </p:txBody>
      </p:sp>
    </p:spTree>
    <p:extLst>
      <p:ext uri="{BB962C8B-B14F-4D97-AF65-F5344CB8AC3E}">
        <p14:creationId xmlns:p14="http://schemas.microsoft.com/office/powerpoint/2010/main" val="3676000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Anxiety Severity</a:t>
            </a:r>
          </a:p>
        </p:txBody>
      </p:sp>
      <p:graphicFrame>
        <p:nvGraphicFramePr>
          <p:cNvPr id="4" name="Content Placeholder 3"/>
          <p:cNvGraphicFramePr>
            <a:graphicFrameLocks noGrp="1"/>
          </p:cNvGraphicFramePr>
          <p:nvPr>
            <p:ph idx="1"/>
          </p:nvPr>
        </p:nvGraphicFramePr>
        <p:xfrm>
          <a:off x="1524000" y="1600201"/>
          <a:ext cx="9144000" cy="4314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1179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Anxiety Severity</a:t>
            </a:r>
          </a:p>
        </p:txBody>
      </p:sp>
      <p:graphicFrame>
        <p:nvGraphicFramePr>
          <p:cNvPr id="4" name="Content Placeholder 3"/>
          <p:cNvGraphicFramePr>
            <a:graphicFrameLocks noGrp="1"/>
          </p:cNvGraphicFramePr>
          <p:nvPr>
            <p:ph idx="1"/>
          </p:nvPr>
        </p:nvGraphicFramePr>
        <p:xfrm>
          <a:off x="1524000" y="1600201"/>
          <a:ext cx="9144000" cy="4314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9A1F5B73-A668-49E7-B00B-9456FDA96BAE}"/>
              </a:ext>
            </a:extLst>
          </p:cNvPr>
          <p:cNvCxnSpPr/>
          <p:nvPr/>
        </p:nvCxnSpPr>
        <p:spPr>
          <a:xfrm>
            <a:off x="4525505" y="2939512"/>
            <a:ext cx="0" cy="2975514"/>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E1E0A43C-95F2-463C-A604-D92A783BF0B7}"/>
              </a:ext>
            </a:extLst>
          </p:cNvPr>
          <p:cNvSpPr txBox="1"/>
          <p:nvPr/>
        </p:nvSpPr>
        <p:spPr>
          <a:xfrm>
            <a:off x="3151322" y="1600201"/>
            <a:ext cx="2748365" cy="1477328"/>
          </a:xfrm>
          <a:prstGeom prst="rect">
            <a:avLst/>
          </a:prstGeom>
          <a:noFill/>
        </p:spPr>
        <p:txBody>
          <a:bodyPr wrap="square" rtlCol="0">
            <a:spAutoFit/>
          </a:bodyPr>
          <a:lstStyle/>
          <a:p>
            <a:r>
              <a:rPr lang="en-US" b="1">
                <a:solidFill>
                  <a:srgbClr val="FF0000"/>
                </a:solidFill>
              </a:rPr>
              <a:t>“clinically significant distress or impairment in social, occupational, or other important areas of functioning”</a:t>
            </a:r>
          </a:p>
        </p:txBody>
      </p:sp>
    </p:spTree>
    <p:extLst>
      <p:ext uri="{BB962C8B-B14F-4D97-AF65-F5344CB8AC3E}">
        <p14:creationId xmlns:p14="http://schemas.microsoft.com/office/powerpoint/2010/main" val="3254514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4400" b="1" kern="1200" dirty="0">
                <a:solidFill>
                  <a:srgbClr val="080808"/>
                </a:solidFill>
                <a:latin typeface="+mj-lt"/>
                <a:ea typeface="+mj-ea"/>
                <a:cs typeface="+mj-cs"/>
              </a:rPr>
              <a:t>Childhood Anxiety: Developmental </a:t>
            </a:r>
            <a:r>
              <a:rPr lang="en-US" sz="4400" b="1" dirty="0">
                <a:solidFill>
                  <a:srgbClr val="080808"/>
                </a:solidFill>
              </a:rPr>
              <a:t>Lens</a:t>
            </a:r>
            <a:endParaRPr lang="en-US" sz="4400" b="1" kern="1200" dirty="0">
              <a:solidFill>
                <a:srgbClr val="080808"/>
              </a:solidFill>
              <a:latin typeface="+mj-lt"/>
              <a:ea typeface="+mj-ea"/>
              <a:cs typeface="+mj-cs"/>
            </a:endParaRPr>
          </a:p>
        </p:txBody>
      </p:sp>
    </p:spTree>
    <p:extLst>
      <p:ext uri="{BB962C8B-B14F-4D97-AF65-F5344CB8AC3E}">
        <p14:creationId xmlns:p14="http://schemas.microsoft.com/office/powerpoint/2010/main" val="192406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9745" y="383141"/>
            <a:ext cx="5603355" cy="1035781"/>
          </a:xfrm>
        </p:spPr>
        <p:txBody>
          <a:bodyPr anchor="ctr">
            <a:normAutofit/>
          </a:bodyPr>
          <a:lstStyle/>
          <a:p>
            <a:r>
              <a:rPr lang="en-US" sz="3200" dirty="0"/>
              <a:t>General Principles of Treatment</a:t>
            </a:r>
          </a:p>
        </p:txBody>
      </p:sp>
      <p:sp>
        <p:nvSpPr>
          <p:cNvPr id="5" name="Content Placeholder 4"/>
          <p:cNvSpPr>
            <a:spLocks noGrp="1"/>
          </p:cNvSpPr>
          <p:nvPr>
            <p:ph idx="1"/>
          </p:nvPr>
        </p:nvSpPr>
        <p:spPr>
          <a:xfrm>
            <a:off x="619744" y="1672389"/>
            <a:ext cx="6027241" cy="4529455"/>
          </a:xfrm>
        </p:spPr>
        <p:txBody>
          <a:bodyPr anchor="ctr">
            <a:normAutofit/>
          </a:bodyPr>
          <a:lstStyle/>
          <a:p>
            <a:r>
              <a:rPr lang="en-US" sz="3200" dirty="0"/>
              <a:t>The </a:t>
            </a:r>
            <a:r>
              <a:rPr lang="en-US" sz="3200" u="sng" dirty="0"/>
              <a:t>goal</a:t>
            </a:r>
            <a:r>
              <a:rPr lang="en-US" sz="3200" dirty="0"/>
              <a:t> isn’t to eliminate anxiety, but to help a child manage (tolerate) it</a:t>
            </a:r>
          </a:p>
          <a:p>
            <a:r>
              <a:rPr lang="en-US" sz="3200" dirty="0"/>
              <a:t>Don’t avoid things just because they make a child anxious </a:t>
            </a:r>
          </a:p>
          <a:p>
            <a:pPr lvl="1"/>
            <a:r>
              <a:rPr lang="en-US" sz="3200" dirty="0"/>
              <a:t>This reinforces the child’s avoidant behaviors</a:t>
            </a:r>
          </a:p>
        </p:txBody>
      </p:sp>
      <p:pic>
        <p:nvPicPr>
          <p:cNvPr id="6" name="Picture 5"/>
          <p:cNvPicPr>
            <a:picLocks noChangeAspect="1"/>
          </p:cNvPicPr>
          <p:nvPr/>
        </p:nvPicPr>
        <p:blipFill>
          <a:blip r:embed="rId3"/>
          <a:stretch>
            <a:fillRect/>
          </a:stretch>
        </p:blipFill>
        <p:spPr>
          <a:xfrm>
            <a:off x="7904196" y="383141"/>
            <a:ext cx="3776343" cy="5116220"/>
          </a:xfrm>
          <a:prstGeom prst="rect">
            <a:avLst/>
          </a:prstGeom>
        </p:spPr>
      </p:pic>
    </p:spTree>
    <p:extLst>
      <p:ext uri="{BB962C8B-B14F-4D97-AF65-F5344CB8AC3E}">
        <p14:creationId xmlns:p14="http://schemas.microsoft.com/office/powerpoint/2010/main" val="1626527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a:xfrm>
            <a:off x="4965429" y="229920"/>
            <a:ext cx="6586491" cy="808522"/>
          </a:xfrm>
        </p:spPr>
        <p:txBody>
          <a:bodyPr anchor="b">
            <a:normAutofit/>
          </a:bodyPr>
          <a:lstStyle/>
          <a:p>
            <a:pPr eaLnBrk="1" hangingPunct="1"/>
            <a:r>
              <a:rPr lang="en-US" altLang="en-US" sz="3200" dirty="0"/>
              <a:t>Psychoeducation</a:t>
            </a:r>
          </a:p>
        </p:txBody>
      </p:sp>
      <p:sp>
        <p:nvSpPr>
          <p:cNvPr id="874526" name="Rectangle 1027"/>
          <p:cNvSpPr>
            <a:spLocks noGrp="1" noChangeArrowheads="1"/>
          </p:cNvSpPr>
          <p:nvPr>
            <p:ph idx="1"/>
          </p:nvPr>
        </p:nvSpPr>
        <p:spPr>
          <a:xfrm>
            <a:off x="4965431" y="1576138"/>
            <a:ext cx="6586489" cy="4647682"/>
          </a:xfrm>
        </p:spPr>
        <p:txBody>
          <a:bodyPr>
            <a:normAutofit/>
          </a:bodyPr>
          <a:lstStyle/>
          <a:p>
            <a:pPr marL="205735" indent="-205735">
              <a:buClr>
                <a:schemeClr val="accent3"/>
              </a:buClr>
              <a:buFont typeface="Wingdings 2"/>
              <a:buChar char=""/>
              <a:defRPr/>
            </a:pPr>
            <a:r>
              <a:rPr lang="en-US" sz="2400" dirty="0"/>
              <a:t>Education regarding anxiety and its treatment</a:t>
            </a:r>
          </a:p>
          <a:p>
            <a:pPr marL="242994" lvl="1" indent="0">
              <a:buClr>
                <a:schemeClr val="accent3"/>
              </a:buClr>
              <a:buNone/>
              <a:defRPr/>
            </a:pPr>
            <a:r>
              <a:rPr lang="en-US" dirty="0"/>
              <a:t>Things will get better!</a:t>
            </a:r>
          </a:p>
          <a:p>
            <a:pPr marL="205735" indent="-205735">
              <a:buClr>
                <a:schemeClr val="accent3"/>
              </a:buClr>
              <a:buFont typeface="Wingdings 2"/>
              <a:buChar char=""/>
              <a:defRPr/>
            </a:pPr>
            <a:r>
              <a:rPr lang="en-US" sz="2400" dirty="0"/>
              <a:t>Key Points:</a:t>
            </a:r>
          </a:p>
          <a:p>
            <a:pPr marL="480048" lvl="1" indent="-185162">
              <a:buFont typeface="Wingdings 2"/>
              <a:buChar char=""/>
              <a:defRPr/>
            </a:pPr>
            <a:r>
              <a:rPr lang="en-US" dirty="0"/>
              <a:t>Define anxiety</a:t>
            </a:r>
          </a:p>
          <a:p>
            <a:pPr marL="480048" lvl="1" indent="-185162">
              <a:buFont typeface="Wingdings 2"/>
              <a:buChar char=""/>
              <a:defRPr/>
            </a:pPr>
            <a:r>
              <a:rPr lang="en-US" dirty="0"/>
              <a:t>Normalize anxiety</a:t>
            </a:r>
          </a:p>
          <a:p>
            <a:pPr marL="682543" lvl="2" indent="-185162">
              <a:buFont typeface="Wingdings 2"/>
              <a:buChar char=""/>
              <a:defRPr/>
            </a:pPr>
            <a:r>
              <a:rPr lang="en-US" sz="2400" dirty="0"/>
              <a:t>Everyone has experienced anxiety</a:t>
            </a:r>
          </a:p>
          <a:p>
            <a:pPr marL="682543" lvl="2" indent="-185162">
              <a:buFont typeface="Wingdings 2"/>
              <a:buChar char=""/>
              <a:defRPr/>
            </a:pPr>
            <a:r>
              <a:rPr lang="en-US" sz="2400" dirty="0"/>
              <a:t>Normal is certain situations</a:t>
            </a:r>
          </a:p>
          <a:p>
            <a:pPr marL="480048" lvl="1" indent="-185162">
              <a:buFont typeface="Wingdings 2"/>
              <a:buChar char=""/>
              <a:defRPr/>
            </a:pPr>
            <a:r>
              <a:rPr lang="en-US" dirty="0"/>
              <a:t>Physical reaction to a situation…an alarm (“false alarm”)</a:t>
            </a:r>
          </a:p>
          <a:p>
            <a:pPr marL="205735" indent="-205735">
              <a:buClr>
                <a:schemeClr val="accent3"/>
              </a:buClr>
              <a:buFont typeface="Wingdings 2"/>
              <a:buChar char=""/>
              <a:defRPr/>
            </a:pPr>
            <a:endParaRPr lang="en-US" sz="2400" dirty="0"/>
          </a:p>
          <a:p>
            <a:pPr marL="205735" indent="-205735">
              <a:buClr>
                <a:schemeClr val="accent3"/>
              </a:buClr>
              <a:buFont typeface="Wingdings 2"/>
              <a:buChar char=""/>
              <a:defRPr/>
            </a:pPr>
            <a:endParaRPr lang="en-US" sz="2000" dirty="0"/>
          </a:p>
        </p:txBody>
      </p:sp>
      <p:pic>
        <p:nvPicPr>
          <p:cNvPr id="874527" name="Picture 874500" descr="Light bulb on yellow background with sketched light beams and cord">
            <a:extLst>
              <a:ext uri="{FF2B5EF4-FFF2-40B4-BE49-F238E27FC236}">
                <a16:creationId xmlns:a16="http://schemas.microsoft.com/office/drawing/2014/main" id="{70B6C7F4-D977-455E-BF4B-EE96F84869F7}"/>
              </a:ext>
            </a:extLst>
          </p:cNvPr>
          <p:cNvPicPr>
            <a:picLocks noChangeAspect="1"/>
          </p:cNvPicPr>
          <p:nvPr/>
        </p:nvPicPr>
        <p:blipFill rotWithShape="1">
          <a:blip r:embed="rId3"/>
          <a:srcRect l="51344" r="7086"/>
          <a:stretch/>
        </p:blipFill>
        <p:spPr>
          <a:xfrm>
            <a:off x="20" y="10"/>
            <a:ext cx="4635571" cy="6857990"/>
          </a:xfrm>
          <a:prstGeom prst="rect">
            <a:avLst/>
          </a:prstGeom>
          <a:effectLst/>
        </p:spPr>
      </p:pic>
    </p:spTree>
    <p:extLst>
      <p:ext uri="{BB962C8B-B14F-4D97-AF65-F5344CB8AC3E}">
        <p14:creationId xmlns:p14="http://schemas.microsoft.com/office/powerpoint/2010/main" val="200998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45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452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452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7452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7452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7452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452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745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Back to Basics</a:t>
            </a:r>
          </a:p>
        </p:txBody>
      </p:sp>
      <p:graphicFrame>
        <p:nvGraphicFramePr>
          <p:cNvPr id="4" name="Diagram 3"/>
          <p:cNvGraphicFramePr/>
          <p:nvPr/>
        </p:nvGraphicFramePr>
        <p:xfrm>
          <a:off x="3200400" y="1752601"/>
          <a:ext cx="5867400" cy="3940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854943" y="3250554"/>
            <a:ext cx="6482114" cy="1592744"/>
          </a:xfrm>
          <a:prstGeom prst="rect">
            <a:avLst/>
          </a:prstGeom>
          <a:solidFill>
            <a:schemeClr val="tx2"/>
          </a:solidFill>
        </p:spPr>
        <p:txBody>
          <a:bodyPr wrap="square" lIns="68580" tIns="34290" rIns="68580" bIns="34290">
            <a:spAutoFit/>
          </a:bodyPr>
          <a:lstStyle/>
          <a:p>
            <a:pPr algn="ctr" defTabSz="685783">
              <a:defRPr/>
            </a:pPr>
            <a:r>
              <a:rPr lang="en-US" sz="4950" b="1" dirty="0">
                <a:ln w="0"/>
                <a:latin typeface="Cambria" panose="02040503050406030204"/>
              </a:rPr>
              <a:t>No drugs, alcohol or tobacco</a:t>
            </a:r>
          </a:p>
        </p:txBody>
      </p:sp>
    </p:spTree>
    <p:extLst>
      <p:ext uri="{BB962C8B-B14F-4D97-AF65-F5344CB8AC3E}">
        <p14:creationId xmlns:p14="http://schemas.microsoft.com/office/powerpoint/2010/main" val="81055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810B-379B-493B-97FC-C1DF639C9DB8}"/>
              </a:ext>
            </a:extLst>
          </p:cNvPr>
          <p:cNvSpPr>
            <a:spLocks noGrp="1"/>
          </p:cNvSpPr>
          <p:nvPr>
            <p:ph type="title"/>
          </p:nvPr>
        </p:nvSpPr>
        <p:spPr>
          <a:xfrm>
            <a:off x="577516" y="346413"/>
            <a:ext cx="3793536" cy="849479"/>
          </a:xfrm>
        </p:spPr>
        <p:txBody>
          <a:bodyPr>
            <a:normAutofit/>
          </a:bodyPr>
          <a:lstStyle/>
          <a:p>
            <a:r>
              <a:rPr lang="en-US" sz="3600" dirty="0"/>
              <a:t>Treating Anxiety</a:t>
            </a:r>
          </a:p>
        </p:txBody>
      </p:sp>
      <p:sp>
        <p:nvSpPr>
          <p:cNvPr id="3" name="Content Placeholder 2">
            <a:extLst>
              <a:ext uri="{FF2B5EF4-FFF2-40B4-BE49-F238E27FC236}">
                <a16:creationId xmlns:a16="http://schemas.microsoft.com/office/drawing/2014/main" id="{CF4E11A6-7EBB-41A2-9861-42F3D900E7A6}"/>
              </a:ext>
            </a:extLst>
          </p:cNvPr>
          <p:cNvSpPr>
            <a:spLocks noGrp="1"/>
          </p:cNvSpPr>
          <p:nvPr>
            <p:ph idx="1"/>
          </p:nvPr>
        </p:nvSpPr>
        <p:spPr>
          <a:xfrm>
            <a:off x="577516" y="1025611"/>
            <a:ext cx="7567863" cy="5526835"/>
          </a:xfrm>
        </p:spPr>
        <p:txBody>
          <a:bodyPr>
            <a:normAutofit/>
          </a:bodyPr>
          <a:lstStyle/>
          <a:p>
            <a:pPr marL="306000" lvl="0" indent="-306000" defTabSz="457200">
              <a:lnSpc>
                <a:spcPct val="100000"/>
              </a:lnSpc>
              <a:spcBef>
                <a:spcPct val="20000"/>
              </a:spcBef>
              <a:spcAft>
                <a:spcPts val="600"/>
              </a:spcAft>
              <a:buClr>
                <a:schemeClr val="accent2"/>
              </a:buClr>
              <a:buSzPct val="92000"/>
              <a:buFont typeface="Wingdings 2" panose="05020102010507070707" pitchFamily="18" charset="2"/>
              <a:buChar char=""/>
              <a:defRPr/>
            </a:pPr>
            <a:r>
              <a:rPr lang="en-US" sz="2800" dirty="0">
                <a:solidFill>
                  <a:schemeClr val="tx1"/>
                </a:solidFill>
              </a:rPr>
              <a:t>Two primary evidence-based treatments</a:t>
            </a:r>
          </a:p>
          <a:p>
            <a:pPr marL="763200" lvl="1" indent="-306000" defTabSz="457200">
              <a:spcBef>
                <a:spcPct val="20000"/>
              </a:spcBef>
              <a:spcAft>
                <a:spcPts val="600"/>
              </a:spcAft>
              <a:buClr>
                <a:schemeClr val="accent2"/>
              </a:buClr>
              <a:buSzPct val="92000"/>
              <a:buFont typeface="Wingdings 2" panose="05020102010507070707" pitchFamily="18" charset="2"/>
              <a:buChar char=""/>
            </a:pPr>
            <a:r>
              <a:rPr lang="en-US" sz="2400" dirty="0">
                <a:solidFill>
                  <a:schemeClr val="tx1"/>
                </a:solidFill>
              </a:rPr>
              <a:t>SSRIs – see recordings on our BHIPP website: </a:t>
            </a:r>
          </a:p>
          <a:p>
            <a:pPr marL="1220400" lvl="2" indent="-306000" defTabSz="457200">
              <a:spcBef>
                <a:spcPct val="20000"/>
              </a:spcBef>
              <a:spcAft>
                <a:spcPts val="600"/>
              </a:spcAft>
              <a:buClr>
                <a:schemeClr val="accent2"/>
              </a:buClr>
              <a:buSzPct val="92000"/>
              <a:buFont typeface="Wingdings 2" panose="05020102010507070707" pitchFamily="18" charset="2"/>
              <a:buChar char=""/>
            </a:pPr>
            <a:r>
              <a:rPr lang="en-US" sz="2000" dirty="0">
                <a:solidFill>
                  <a:schemeClr val="tx1"/>
                </a:solidFill>
              </a:rPr>
              <a:t>https://mdbhipp.org/bhipp-resilience-breaks.html</a:t>
            </a:r>
            <a:endParaRPr lang="en-US" sz="2000" i="1" dirty="0">
              <a:solidFill>
                <a:schemeClr val="tx1"/>
              </a:solidFill>
            </a:endParaRPr>
          </a:p>
          <a:p>
            <a:pPr marL="763200" lvl="1" indent="-306000" defTabSz="457200">
              <a:spcBef>
                <a:spcPct val="20000"/>
              </a:spcBef>
              <a:spcAft>
                <a:spcPts val="600"/>
              </a:spcAft>
              <a:buClr>
                <a:schemeClr val="accent2"/>
              </a:buClr>
              <a:buSzPct val="92000"/>
              <a:buFont typeface="Wingdings 2" panose="05020102010507070707" pitchFamily="18" charset="2"/>
              <a:buChar char=""/>
            </a:pPr>
            <a:r>
              <a:rPr lang="en-US" sz="2400" dirty="0">
                <a:solidFill>
                  <a:schemeClr val="tx1"/>
                </a:solidFill>
              </a:rPr>
              <a:t>Exposure-based Cognitive Behavior Therapy (CBT)</a:t>
            </a:r>
          </a:p>
          <a:p>
            <a:pPr marL="306000" lvl="0" indent="-306000" defTabSz="457200">
              <a:lnSpc>
                <a:spcPct val="100000"/>
              </a:lnSpc>
              <a:spcBef>
                <a:spcPct val="20000"/>
              </a:spcBef>
              <a:spcAft>
                <a:spcPts val="600"/>
              </a:spcAft>
              <a:buClr>
                <a:schemeClr val="accent2"/>
              </a:buClr>
              <a:buSzPct val="92000"/>
              <a:buFont typeface="Wingdings 2" panose="05020102010507070707" pitchFamily="18" charset="2"/>
              <a:buChar char=""/>
              <a:defRPr/>
            </a:pPr>
            <a:r>
              <a:rPr lang="en-US" sz="2800" dirty="0">
                <a:solidFill>
                  <a:schemeClr val="tx1"/>
                </a:solidFill>
              </a:rPr>
              <a:t>Exposure-based CBT for pediatric anxiety </a:t>
            </a:r>
          </a:p>
          <a:p>
            <a:pPr marL="763200" lvl="1" indent="-306000" defTabSz="457200">
              <a:spcBef>
                <a:spcPct val="20000"/>
              </a:spcBef>
              <a:spcAft>
                <a:spcPts val="600"/>
              </a:spcAft>
              <a:buClr>
                <a:schemeClr val="accent2"/>
              </a:buClr>
              <a:buSzPct val="92000"/>
              <a:buFont typeface="Wingdings 2" panose="05020102010507070707" pitchFamily="18" charset="2"/>
              <a:buChar char=""/>
            </a:pPr>
            <a:r>
              <a:rPr lang="en-US" sz="2400" dirty="0">
                <a:solidFill>
                  <a:schemeClr val="tx1"/>
                </a:solidFill>
              </a:rPr>
              <a:t>Efficacious in clinical trials</a:t>
            </a:r>
          </a:p>
          <a:p>
            <a:pPr marL="763200" lvl="1" indent="-306000" defTabSz="457200">
              <a:spcBef>
                <a:spcPct val="20000"/>
              </a:spcBef>
              <a:spcAft>
                <a:spcPts val="600"/>
              </a:spcAft>
              <a:buClr>
                <a:schemeClr val="accent2"/>
              </a:buClr>
              <a:buSzPct val="92000"/>
              <a:buFont typeface="Wingdings 2" panose="05020102010507070707" pitchFamily="18" charset="2"/>
              <a:buChar char=""/>
            </a:pPr>
            <a:r>
              <a:rPr lang="en-US" sz="2400" dirty="0">
                <a:solidFill>
                  <a:schemeClr val="tx1"/>
                </a:solidFill>
              </a:rPr>
              <a:t>Effective in community practice</a:t>
            </a:r>
          </a:p>
          <a:p>
            <a:pPr marL="763200" lvl="1" indent="-306000" defTabSz="457200">
              <a:spcBef>
                <a:spcPct val="20000"/>
              </a:spcBef>
              <a:spcAft>
                <a:spcPts val="600"/>
              </a:spcAft>
              <a:buClr>
                <a:schemeClr val="accent2"/>
              </a:buClr>
              <a:buSzPct val="92000"/>
              <a:buFont typeface="Wingdings 2" panose="05020102010507070707" pitchFamily="18" charset="2"/>
              <a:buChar char=""/>
            </a:pPr>
            <a:r>
              <a:rPr lang="en-US" sz="2400" dirty="0">
                <a:solidFill>
                  <a:schemeClr val="tx1"/>
                </a:solidFill>
              </a:rPr>
              <a:t>Structured approach to treatment</a:t>
            </a:r>
          </a:p>
          <a:p>
            <a:endParaRPr lang="en-US" sz="2000" dirty="0">
              <a:solidFill>
                <a:schemeClr val="tx1"/>
              </a:solidFill>
            </a:endParaRPr>
          </a:p>
        </p:txBody>
      </p:sp>
      <p:pic>
        <p:nvPicPr>
          <p:cNvPr id="4" name="Picture 2" descr="http://visionpsychology.com/wp-content/uploads/2015/09/Separation-Anxiety-Disorder-in-Children.jpg">
            <a:extLst>
              <a:ext uri="{FF2B5EF4-FFF2-40B4-BE49-F238E27FC236}">
                <a16:creationId xmlns:a16="http://schemas.microsoft.com/office/drawing/2014/main" id="{D68E48FC-C5BA-405A-87D2-5536A8943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234" y="1640925"/>
            <a:ext cx="3546307" cy="38201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743EA9-E0DD-44BF-A97B-4F42EE1A8E86}"/>
              </a:ext>
            </a:extLst>
          </p:cNvPr>
          <p:cNvSpPr txBox="1"/>
          <p:nvPr/>
        </p:nvSpPr>
        <p:spPr>
          <a:xfrm>
            <a:off x="534661" y="5906115"/>
            <a:ext cx="8994350" cy="646331"/>
          </a:xfrm>
          <a:prstGeom prst="rect">
            <a:avLst/>
          </a:prstGeom>
          <a:noFill/>
        </p:spPr>
        <p:txBody>
          <a:bodyPr wrap="square" rtlCol="0">
            <a:spAutoFit/>
          </a:bodyPr>
          <a:lstStyle/>
          <a:p>
            <a:r>
              <a:rPr lang="en-US" sz="1200" dirty="0"/>
              <a:t>Whiteside, S. P. H., Sim, L. A., Morrow, A. S., Farah, W. H., </a:t>
            </a:r>
            <a:r>
              <a:rPr lang="en-US" sz="1200" dirty="0" err="1"/>
              <a:t>Hilliker</a:t>
            </a:r>
            <a:r>
              <a:rPr lang="en-US" sz="1200" dirty="0"/>
              <a:t>, D. R., Murad, M. H., &amp; Wang, Z. (2020). A meta-analysis to guide the enhancement of CBT for childhood anxiety: Exposure over anxiety management. </a:t>
            </a:r>
            <a:r>
              <a:rPr lang="en-US" sz="1200" i="1" dirty="0"/>
              <a:t>Clinical Child and Family Psychology Review</a:t>
            </a:r>
            <a:r>
              <a:rPr lang="en-US" sz="1200" dirty="0"/>
              <a:t>, </a:t>
            </a:r>
            <a:r>
              <a:rPr lang="en-US" sz="1200" i="1" dirty="0"/>
              <a:t>23</a:t>
            </a:r>
            <a:r>
              <a:rPr lang="en-US" sz="1200" dirty="0"/>
              <a:t>(1), 102–121. https://doi.org/10.1007/s10567-019-00303-2</a:t>
            </a:r>
          </a:p>
        </p:txBody>
      </p:sp>
    </p:spTree>
    <p:extLst>
      <p:ext uri="{BB962C8B-B14F-4D97-AF65-F5344CB8AC3E}">
        <p14:creationId xmlns:p14="http://schemas.microsoft.com/office/powerpoint/2010/main" val="1452319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a:xfrm>
            <a:off x="550352" y="360948"/>
            <a:ext cx="9942716" cy="980746"/>
          </a:xfrm>
        </p:spPr>
        <p:txBody>
          <a:bodyPr anchor="ctr">
            <a:normAutofit/>
          </a:bodyPr>
          <a:lstStyle/>
          <a:p>
            <a:pPr eaLnBrk="1" hangingPunct="1"/>
            <a:r>
              <a:rPr lang="en-US" altLang="en-US" sz="3200" dirty="0"/>
              <a:t>Empirical Evidence Summary Cognitive Behavioral Therapy</a:t>
            </a:r>
          </a:p>
        </p:txBody>
      </p:sp>
      <p:sp>
        <p:nvSpPr>
          <p:cNvPr id="22531" name="Rectangle 1027"/>
          <p:cNvSpPr>
            <a:spLocks noGrp="1" noChangeArrowheads="1"/>
          </p:cNvSpPr>
          <p:nvPr>
            <p:ph idx="1"/>
          </p:nvPr>
        </p:nvSpPr>
        <p:spPr>
          <a:xfrm>
            <a:off x="647304" y="1866671"/>
            <a:ext cx="9941319" cy="3124658"/>
          </a:xfrm>
        </p:spPr>
        <p:txBody>
          <a:bodyPr anchor="ctr">
            <a:normAutofit/>
          </a:bodyPr>
          <a:lstStyle/>
          <a:p>
            <a:pPr eaLnBrk="1" hangingPunct="1"/>
            <a:r>
              <a:rPr lang="en-US" altLang="en-US" sz="2400" dirty="0"/>
              <a:t>&gt; 20 controlled trials of CBT for anxiety for children and adolescents</a:t>
            </a:r>
          </a:p>
          <a:p>
            <a:pPr eaLnBrk="1" hangingPunct="1"/>
            <a:r>
              <a:rPr lang="en-US" altLang="en-US" sz="2400" dirty="0"/>
              <a:t>Response: CBT 55-80% </a:t>
            </a:r>
          </a:p>
          <a:p>
            <a:pPr eaLnBrk="1" hangingPunct="1"/>
            <a:r>
              <a:rPr lang="en-US" altLang="en-US" sz="2400" dirty="0"/>
              <a:t>Treatment gains maintained </a:t>
            </a:r>
          </a:p>
          <a:p>
            <a:pPr eaLnBrk="1" hangingPunct="1"/>
            <a:r>
              <a:rPr lang="en-US" altLang="en-US" sz="2400" dirty="0"/>
              <a:t>Parent symptoms = poorer child outcomes</a:t>
            </a:r>
          </a:p>
          <a:p>
            <a:pPr eaLnBrk="1" hangingPunct="1">
              <a:buFont typeface="Wingdings 2" panose="05020102010507070707" pitchFamily="18" charset="2"/>
              <a:buNone/>
            </a:pPr>
            <a:endParaRPr lang="en-US" altLang="en-US" sz="2400" dirty="0"/>
          </a:p>
          <a:p>
            <a:pPr eaLnBrk="1" hangingPunct="1">
              <a:buFont typeface="Wingdings 2" panose="05020102010507070707" pitchFamily="18" charset="2"/>
              <a:buNone/>
            </a:pPr>
            <a:endParaRPr lang="en-US" altLang="en-US" sz="2400" dirty="0"/>
          </a:p>
        </p:txBody>
      </p:sp>
    </p:spTree>
    <p:extLst>
      <p:ext uri="{BB962C8B-B14F-4D97-AF65-F5344CB8AC3E}">
        <p14:creationId xmlns:p14="http://schemas.microsoft.com/office/powerpoint/2010/main" val="2237890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62368" y="324853"/>
            <a:ext cx="9942716" cy="1040904"/>
          </a:xfrm>
        </p:spPr>
        <p:txBody>
          <a:bodyPr anchor="ctr">
            <a:normAutofit/>
          </a:bodyPr>
          <a:lstStyle/>
          <a:p>
            <a:r>
              <a:rPr lang="en-US" sz="3200" dirty="0"/>
              <a:t>Treatment: Psychotherapeutic Interventions</a:t>
            </a:r>
            <a:endParaRPr lang="en-US" sz="3200" b="1" dirty="0"/>
          </a:p>
        </p:txBody>
      </p:sp>
      <p:sp>
        <p:nvSpPr>
          <p:cNvPr id="64515" name="Rectangle 3"/>
          <p:cNvSpPr>
            <a:spLocks noGrp="1" noChangeArrowheads="1"/>
          </p:cNvSpPr>
          <p:nvPr>
            <p:ph idx="1"/>
          </p:nvPr>
        </p:nvSpPr>
        <p:spPr>
          <a:xfrm>
            <a:off x="563765" y="1742174"/>
            <a:ext cx="10926393" cy="3124658"/>
          </a:xfrm>
        </p:spPr>
        <p:txBody>
          <a:bodyPr anchor="ctr">
            <a:normAutofit/>
          </a:bodyPr>
          <a:lstStyle/>
          <a:p>
            <a:r>
              <a:rPr lang="en-US" sz="2400" dirty="0"/>
              <a:t>Child/Adolescent Anxiety Multimodal Study (CAMS)</a:t>
            </a:r>
          </a:p>
          <a:p>
            <a:pPr lvl="1"/>
            <a:r>
              <a:rPr lang="en-US" dirty="0"/>
              <a:t>Medication is effective</a:t>
            </a:r>
          </a:p>
          <a:p>
            <a:pPr lvl="1"/>
            <a:r>
              <a:rPr lang="en-US" dirty="0"/>
              <a:t>Cognitive Behavioral Therapy (CBT) is effective</a:t>
            </a:r>
          </a:p>
          <a:p>
            <a:pPr lvl="1"/>
            <a:r>
              <a:rPr lang="en-US" b="1" dirty="0"/>
              <a:t>Combination treatment (CBT + medication) has the best efficacy! </a:t>
            </a:r>
          </a:p>
          <a:p>
            <a:pPr lvl="1"/>
            <a:r>
              <a:rPr lang="en-US" dirty="0"/>
              <a:t>Varieties: Trauma-focused CBT (TF-CBT), brief CBT for specific anxiety…</a:t>
            </a:r>
          </a:p>
          <a:p>
            <a:pPr>
              <a:buNone/>
            </a:pPr>
            <a:endParaRPr lang="en-US" sz="2400" b="1" dirty="0"/>
          </a:p>
          <a:p>
            <a:pPr lvl="1"/>
            <a:endParaRPr lang="en-US" dirty="0"/>
          </a:p>
          <a:p>
            <a:pPr lvl="1"/>
            <a:endParaRPr lang="en-US" dirty="0"/>
          </a:p>
        </p:txBody>
      </p:sp>
    </p:spTree>
    <p:extLst>
      <p:ext uri="{BB962C8B-B14F-4D97-AF65-F5344CB8AC3E}">
        <p14:creationId xmlns:p14="http://schemas.microsoft.com/office/powerpoint/2010/main" val="105580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9293D-C14D-47EA-A610-8BDD3B146E60}"/>
              </a:ext>
            </a:extLst>
          </p:cNvPr>
          <p:cNvSpPr>
            <a:spLocks noGrp="1"/>
          </p:cNvSpPr>
          <p:nvPr>
            <p:ph type="title"/>
          </p:nvPr>
        </p:nvSpPr>
        <p:spPr>
          <a:xfrm>
            <a:off x="476328" y="113968"/>
            <a:ext cx="10515600" cy="1325563"/>
          </a:xfrm>
        </p:spPr>
        <p:txBody>
          <a:bodyPr/>
          <a:lstStyle/>
          <a:p>
            <a:r>
              <a:rPr lang="en-US" dirty="0"/>
              <a:t>Exposure Therapy for Anxiety</a:t>
            </a:r>
          </a:p>
        </p:txBody>
      </p:sp>
      <p:graphicFrame>
        <p:nvGraphicFramePr>
          <p:cNvPr id="16" name="Content Placeholder 2">
            <a:extLst>
              <a:ext uri="{FF2B5EF4-FFF2-40B4-BE49-F238E27FC236}">
                <a16:creationId xmlns:a16="http://schemas.microsoft.com/office/drawing/2014/main" id="{68856351-B5C4-4BD6-9279-18D25E3F647B}"/>
              </a:ext>
            </a:extLst>
          </p:cNvPr>
          <p:cNvGraphicFramePr>
            <a:graphicFrameLocks noGrp="1"/>
          </p:cNvGraphicFramePr>
          <p:nvPr>
            <p:ph idx="1"/>
            <p:extLst>
              <p:ext uri="{D42A27DB-BD31-4B8C-83A1-F6EECF244321}">
                <p14:modId xmlns:p14="http://schemas.microsoft.com/office/powerpoint/2010/main" val="4080694124"/>
              </p:ext>
            </p:extLst>
          </p:nvPr>
        </p:nvGraphicFramePr>
        <p:xfrm>
          <a:off x="345716" y="1439531"/>
          <a:ext cx="11500567" cy="4108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FCDC0DC2-07FF-4015-B21E-E6CAAFE19642}"/>
              </a:ext>
            </a:extLst>
          </p:cNvPr>
          <p:cNvSpPr txBox="1"/>
          <p:nvPr/>
        </p:nvSpPr>
        <p:spPr>
          <a:xfrm>
            <a:off x="275376" y="5920023"/>
            <a:ext cx="8927432" cy="523220"/>
          </a:xfrm>
          <a:prstGeom prst="rect">
            <a:avLst/>
          </a:prstGeom>
          <a:noFill/>
        </p:spPr>
        <p:txBody>
          <a:bodyPr wrap="square" rtlCol="0">
            <a:spAutoFit/>
          </a:bodyPr>
          <a:lstStyle/>
          <a:p>
            <a:r>
              <a:rPr lang="en-US" sz="1400" dirty="0" err="1"/>
              <a:t>Craske</a:t>
            </a:r>
            <a:r>
              <a:rPr lang="en-US" sz="1400" dirty="0"/>
              <a:t>, M. G., Treanor, M., Conway, C. C., </a:t>
            </a:r>
            <a:r>
              <a:rPr lang="en-US" sz="1400" dirty="0" err="1"/>
              <a:t>Zbozinek</a:t>
            </a:r>
            <a:r>
              <a:rPr lang="en-US" sz="1400" dirty="0"/>
              <a:t>, T., &amp; </a:t>
            </a:r>
            <a:r>
              <a:rPr lang="en-US" sz="1400" dirty="0" err="1"/>
              <a:t>Vervliet</a:t>
            </a:r>
            <a:r>
              <a:rPr lang="en-US" sz="1400" dirty="0"/>
              <a:t>, B. (2014). Maximizing exposure therapy: An inhibitory learning approach. </a:t>
            </a:r>
            <a:r>
              <a:rPr lang="en-US" sz="1400" dirty="0" err="1"/>
              <a:t>Behaviour</a:t>
            </a:r>
            <a:r>
              <a:rPr lang="en-US" sz="1400" dirty="0"/>
              <a:t> Research and Therapy, 58, 10–23. https:// doi.org/10.1016/j.brat.2014.04.006.</a:t>
            </a:r>
          </a:p>
        </p:txBody>
      </p:sp>
    </p:spTree>
    <p:extLst>
      <p:ext uri="{BB962C8B-B14F-4D97-AF65-F5344CB8AC3E}">
        <p14:creationId xmlns:p14="http://schemas.microsoft.com/office/powerpoint/2010/main" val="1745130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C3E5-E234-4DD2-AD90-CE68D2A3A5F4}"/>
              </a:ext>
            </a:extLst>
          </p:cNvPr>
          <p:cNvSpPr>
            <a:spLocks noGrp="1"/>
          </p:cNvSpPr>
          <p:nvPr>
            <p:ph type="title"/>
          </p:nvPr>
        </p:nvSpPr>
        <p:spPr>
          <a:xfrm>
            <a:off x="547701" y="279826"/>
            <a:ext cx="5166373" cy="1187350"/>
          </a:xfrm>
        </p:spPr>
        <p:txBody>
          <a:bodyPr vert="horz" lIns="91440" tIns="45720" rIns="91440" bIns="45720" rtlCol="0" anchor="ctr">
            <a:normAutofit/>
          </a:bodyPr>
          <a:lstStyle/>
          <a:p>
            <a:r>
              <a:rPr lang="en-US" sz="3200" dirty="0"/>
              <a:t>Inhibitory Learning Theory</a:t>
            </a:r>
          </a:p>
        </p:txBody>
      </p:sp>
      <p:sp>
        <p:nvSpPr>
          <p:cNvPr id="4" name="TextBox 3">
            <a:extLst>
              <a:ext uri="{FF2B5EF4-FFF2-40B4-BE49-F238E27FC236}">
                <a16:creationId xmlns:a16="http://schemas.microsoft.com/office/drawing/2014/main" id="{4B38A7A6-AAFF-4E6D-A805-F6060B2D5597}"/>
              </a:ext>
            </a:extLst>
          </p:cNvPr>
          <p:cNvSpPr txBox="1"/>
          <p:nvPr/>
        </p:nvSpPr>
        <p:spPr>
          <a:xfrm>
            <a:off x="7675183" y="3168378"/>
            <a:ext cx="4179403" cy="972104"/>
          </a:xfrm>
          <a:prstGeom prst="rect">
            <a:avLst/>
          </a:prstGeom>
        </p:spPr>
        <p:txBody>
          <a:bodyPr vert="horz" lIns="91440" tIns="45720" rIns="91440" bIns="45720" rtlCol="0" anchor="ctr">
            <a:normAutofit fontScale="92500" lnSpcReduction="20000"/>
          </a:bodyPr>
          <a:lstStyle/>
          <a:p>
            <a:pPr>
              <a:lnSpc>
                <a:spcPct val="90000"/>
              </a:lnSpc>
              <a:spcAft>
                <a:spcPts val="600"/>
              </a:spcAft>
            </a:pPr>
            <a:r>
              <a:rPr lang="en-US" sz="1600" dirty="0"/>
              <a:t>Whalley, M. G. (2019). Delivering more effective exposure therapy in CBT. </a:t>
            </a:r>
            <a:r>
              <a:rPr lang="en-US" sz="1600" i="1" dirty="0"/>
              <a:t>Psychology Tools.</a:t>
            </a:r>
            <a:r>
              <a:rPr lang="en-US" sz="1600" dirty="0"/>
              <a:t> Retrieved on 8/22/21, from </a:t>
            </a:r>
            <a:r>
              <a:rPr lang="en-US" sz="1600" dirty="0">
                <a:hlinkClick r:id="rId2"/>
              </a:rPr>
              <a:t>https://www.psychologytools.com/articles/delivering-more-effective-exposure-therapy-in-cbt/</a:t>
            </a:r>
            <a:r>
              <a:rPr lang="en-US" sz="1600" dirty="0"/>
              <a:t> </a:t>
            </a:r>
          </a:p>
        </p:txBody>
      </p:sp>
      <p:pic>
        <p:nvPicPr>
          <p:cNvPr id="3" name="Picture 2">
            <a:extLst>
              <a:ext uri="{FF2B5EF4-FFF2-40B4-BE49-F238E27FC236}">
                <a16:creationId xmlns:a16="http://schemas.microsoft.com/office/drawing/2014/main" id="{1813DAD0-6CB1-4495-9055-B34B5A5338F1}"/>
              </a:ext>
            </a:extLst>
          </p:cNvPr>
          <p:cNvPicPr>
            <a:picLocks noChangeAspect="1"/>
          </p:cNvPicPr>
          <p:nvPr/>
        </p:nvPicPr>
        <p:blipFill rotWithShape="1">
          <a:blip r:embed="rId3"/>
          <a:srcRect t="4459" b="14113"/>
          <a:stretch/>
        </p:blipFill>
        <p:spPr>
          <a:xfrm>
            <a:off x="253193" y="1563429"/>
            <a:ext cx="7110133" cy="4374508"/>
          </a:xfrm>
          <a:prstGeom prst="rect">
            <a:avLst/>
          </a:prstGeom>
        </p:spPr>
      </p:pic>
    </p:spTree>
    <p:extLst>
      <p:ext uri="{BB962C8B-B14F-4D97-AF65-F5344CB8AC3E}">
        <p14:creationId xmlns:p14="http://schemas.microsoft.com/office/powerpoint/2010/main" val="3065180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7984-B42B-41A5-807F-9024874F7314}"/>
              </a:ext>
            </a:extLst>
          </p:cNvPr>
          <p:cNvSpPr>
            <a:spLocks noGrp="1"/>
          </p:cNvSpPr>
          <p:nvPr>
            <p:ph type="title"/>
          </p:nvPr>
        </p:nvSpPr>
        <p:spPr>
          <a:xfrm>
            <a:off x="630841" y="305554"/>
            <a:ext cx="11903473" cy="913646"/>
          </a:xfrm>
        </p:spPr>
        <p:txBody>
          <a:bodyPr>
            <a:normAutofit/>
          </a:bodyPr>
          <a:lstStyle/>
          <a:p>
            <a:r>
              <a:rPr lang="en-US" sz="2800" dirty="0"/>
              <a:t>Elements of Inhibitory Learning (or how to optimize exposure therapy!)</a:t>
            </a:r>
          </a:p>
        </p:txBody>
      </p:sp>
      <p:sp>
        <p:nvSpPr>
          <p:cNvPr id="3" name="Content Placeholder 2">
            <a:extLst>
              <a:ext uri="{FF2B5EF4-FFF2-40B4-BE49-F238E27FC236}">
                <a16:creationId xmlns:a16="http://schemas.microsoft.com/office/drawing/2014/main" id="{9B5B44F1-B064-4C93-964A-C1F815EB4F7D}"/>
              </a:ext>
            </a:extLst>
          </p:cNvPr>
          <p:cNvSpPr>
            <a:spLocks noGrp="1"/>
          </p:cNvSpPr>
          <p:nvPr>
            <p:ph idx="1"/>
          </p:nvPr>
        </p:nvSpPr>
        <p:spPr>
          <a:xfrm>
            <a:off x="630841" y="1744394"/>
            <a:ext cx="11067730" cy="4190999"/>
          </a:xfrm>
        </p:spPr>
        <p:txBody>
          <a:bodyPr>
            <a:normAutofit lnSpcReduction="10000"/>
          </a:bodyPr>
          <a:lstStyle/>
          <a:p>
            <a:r>
              <a:rPr lang="en-US" sz="2800" b="1" dirty="0"/>
              <a:t>Focusing on Anxiety </a:t>
            </a:r>
            <a:r>
              <a:rPr lang="en-US" sz="2800" b="1" i="1" dirty="0"/>
              <a:t>Tolerance</a:t>
            </a:r>
            <a:r>
              <a:rPr lang="en-US" sz="2800" b="1" dirty="0"/>
              <a:t> instead of Habituation</a:t>
            </a:r>
          </a:p>
          <a:p>
            <a:pPr lvl="1"/>
            <a:r>
              <a:rPr lang="en-US" sz="2600" dirty="0"/>
              <a:t>Decreasing emphasis on removal/avoidance of anxiety, increasing mindful acceptance of anxiety as a natural experience</a:t>
            </a:r>
          </a:p>
          <a:p>
            <a:r>
              <a:rPr lang="en-US" sz="2800" b="1" dirty="0"/>
              <a:t>Disconfirming Expectations and The Element of Surprise</a:t>
            </a:r>
          </a:p>
          <a:p>
            <a:pPr lvl="1"/>
            <a:r>
              <a:rPr lang="en-US" sz="2600" dirty="0"/>
              <a:t>Set up exposures to teach through disconfirming, or learning through experience – which requires labeling expected/anticipated outcomes</a:t>
            </a:r>
          </a:p>
          <a:p>
            <a:pPr lvl="1"/>
            <a:r>
              <a:rPr lang="en-US" sz="2600" dirty="0"/>
              <a:t>Strongest learning occurs when there is a large mismatch between FEARED and ACTUAL outcomes</a:t>
            </a:r>
          </a:p>
          <a:p>
            <a:r>
              <a:rPr lang="en-US" sz="2800" b="1" dirty="0"/>
              <a:t>Combining Fear Cues </a:t>
            </a:r>
            <a:r>
              <a:rPr lang="en-US" sz="2800" dirty="0"/>
              <a:t>(rather than 1 cue at a time)</a:t>
            </a:r>
          </a:p>
          <a:p>
            <a:r>
              <a:rPr lang="en-US" sz="2800" b="1" dirty="0"/>
              <a:t>Variety of contexts</a:t>
            </a:r>
            <a:r>
              <a:rPr lang="en-US" sz="2800" dirty="0"/>
              <a:t> (to promote generalization)</a:t>
            </a:r>
          </a:p>
          <a:p>
            <a:endParaRPr lang="en-US" dirty="0"/>
          </a:p>
        </p:txBody>
      </p:sp>
      <p:sp>
        <p:nvSpPr>
          <p:cNvPr id="4" name="TextBox 3">
            <a:extLst>
              <a:ext uri="{FF2B5EF4-FFF2-40B4-BE49-F238E27FC236}">
                <a16:creationId xmlns:a16="http://schemas.microsoft.com/office/drawing/2014/main" id="{1EE69DE5-A273-4F0D-912F-205BCB979FE1}"/>
              </a:ext>
            </a:extLst>
          </p:cNvPr>
          <p:cNvSpPr txBox="1"/>
          <p:nvPr/>
        </p:nvSpPr>
        <p:spPr>
          <a:xfrm>
            <a:off x="630841" y="5967671"/>
            <a:ext cx="9030367" cy="584775"/>
          </a:xfrm>
          <a:prstGeom prst="rect">
            <a:avLst/>
          </a:prstGeom>
          <a:noFill/>
        </p:spPr>
        <p:txBody>
          <a:bodyPr wrap="square" rtlCol="0">
            <a:spAutoFit/>
          </a:bodyPr>
          <a:lstStyle/>
          <a:p>
            <a:r>
              <a:rPr lang="en-US" sz="1600" dirty="0"/>
              <a:t>For more details (incl OCD and ERP examples), visit </a:t>
            </a:r>
            <a:r>
              <a:rPr lang="en-US" sz="1600" dirty="0">
                <a:hlinkClick r:id="rId2"/>
              </a:rPr>
              <a:t>https://iocdf.org/expert-opinions/the-inhibitory-learning-approach-to-exposure-and-response-prevention/</a:t>
            </a:r>
            <a:r>
              <a:rPr lang="en-US" sz="1600" dirty="0"/>
              <a:t> </a:t>
            </a:r>
          </a:p>
        </p:txBody>
      </p:sp>
    </p:spTree>
    <p:extLst>
      <p:ext uri="{BB962C8B-B14F-4D97-AF65-F5344CB8AC3E}">
        <p14:creationId xmlns:p14="http://schemas.microsoft.com/office/powerpoint/2010/main" val="82787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5327-6006-402F-8D53-2D7059A3BBC6}"/>
              </a:ext>
            </a:extLst>
          </p:cNvPr>
          <p:cNvSpPr>
            <a:spLocks noGrp="1"/>
          </p:cNvSpPr>
          <p:nvPr>
            <p:ph type="title"/>
          </p:nvPr>
        </p:nvSpPr>
        <p:spPr>
          <a:xfrm>
            <a:off x="498523" y="296934"/>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Cognitive Behavioral </a:t>
            </a:r>
            <a:r>
              <a:rPr lang="en-US" sz="5400" dirty="0">
                <a:solidFill>
                  <a:schemeClr val="bg1"/>
                </a:solidFill>
              </a:rPr>
              <a:t>T</a:t>
            </a:r>
            <a:r>
              <a:rPr lang="en-US" sz="5400" kern="1200" dirty="0">
                <a:solidFill>
                  <a:schemeClr val="bg1"/>
                </a:solidFill>
                <a:latin typeface="+mj-lt"/>
                <a:ea typeface="+mj-ea"/>
                <a:cs typeface="+mj-cs"/>
              </a:rPr>
              <a:t>herapy (CBT)</a:t>
            </a:r>
          </a:p>
        </p:txBody>
      </p:sp>
      <p:pic>
        <p:nvPicPr>
          <p:cNvPr id="1026" name="Picture 2" descr="Cognitive Behavioral Therapy (CBT) - Asheville, NC — Strive On Counseling -  Tools to Thrive">
            <a:extLst>
              <a:ext uri="{FF2B5EF4-FFF2-40B4-BE49-F238E27FC236}">
                <a16:creationId xmlns:a16="http://schemas.microsoft.com/office/drawing/2014/main" id="{8AA3455F-A4A0-4CED-B4A7-71F5B67521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64319" y="1588169"/>
            <a:ext cx="7636570" cy="462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415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00" y="348211"/>
            <a:ext cx="10306520" cy="854136"/>
          </a:xfrm>
        </p:spPr>
        <p:txBody>
          <a:bodyPr>
            <a:normAutofit/>
          </a:bodyPr>
          <a:lstStyle/>
          <a:p>
            <a:r>
              <a:rPr lang="en-US" sz="3200" dirty="0">
                <a:solidFill>
                  <a:srgbClr val="FFFFFF"/>
                </a:solidFill>
              </a:rPr>
              <a:t>Anxiety disorders --  Background</a:t>
            </a:r>
          </a:p>
        </p:txBody>
      </p:sp>
      <p:sp>
        <p:nvSpPr>
          <p:cNvPr id="3" name="Content Placeholder 2"/>
          <p:cNvSpPr>
            <a:spLocks noGrp="1"/>
          </p:cNvSpPr>
          <p:nvPr>
            <p:ph idx="1"/>
          </p:nvPr>
        </p:nvSpPr>
        <p:spPr>
          <a:xfrm>
            <a:off x="472900" y="1629728"/>
            <a:ext cx="5181942" cy="4025925"/>
          </a:xfrm>
        </p:spPr>
        <p:txBody>
          <a:bodyPr>
            <a:normAutofit/>
          </a:bodyPr>
          <a:lstStyle/>
          <a:p>
            <a:r>
              <a:rPr lang="en-US" sz="2400" dirty="0"/>
              <a:t>Anxiety is an experience common to </a:t>
            </a:r>
            <a:r>
              <a:rPr lang="en-US" sz="2400" b="1" i="1" u="sng" dirty="0"/>
              <a:t>all</a:t>
            </a:r>
            <a:r>
              <a:rPr lang="en-US" sz="2400" dirty="0"/>
              <a:t> people </a:t>
            </a:r>
          </a:p>
          <a:p>
            <a:pPr lvl="1"/>
            <a:r>
              <a:rPr lang="en-US" dirty="0"/>
              <a:t>Some anxiety is helpful, some can be developmentally appropriate</a:t>
            </a:r>
          </a:p>
          <a:p>
            <a:pPr marL="457200" lvl="1" indent="0">
              <a:buNone/>
            </a:pPr>
            <a:endParaRPr lang="en-US" dirty="0"/>
          </a:p>
          <a:p>
            <a:r>
              <a:rPr lang="en-US" sz="2400" dirty="0"/>
              <a:t>The most common child mental health problem in the U.S. …</a:t>
            </a:r>
            <a:r>
              <a:rPr lang="en-US" sz="2400" b="1" dirty="0">
                <a:effectLst>
                  <a:outerShdw blurRad="38100" dist="38100" dir="2700000" algn="tl">
                    <a:srgbClr val="000000">
                      <a:alpha val="43137"/>
                    </a:srgbClr>
                  </a:outerShdw>
                </a:effectLst>
              </a:rPr>
              <a:t>but</a:t>
            </a:r>
            <a:r>
              <a:rPr lang="en-US" sz="2400" dirty="0"/>
              <a:t> probably the most undertreated</a:t>
            </a:r>
          </a:p>
          <a:p>
            <a:pPr marL="0" indent="0">
              <a:buNone/>
            </a:pPr>
            <a:endParaRPr lang="en-US" sz="2000" dirty="0"/>
          </a:p>
        </p:txBody>
      </p:sp>
      <p:pic>
        <p:nvPicPr>
          <p:cNvPr id="4" name="Picture 3">
            <a:extLst>
              <a:ext uri="{FF2B5EF4-FFF2-40B4-BE49-F238E27FC236}">
                <a16:creationId xmlns:a16="http://schemas.microsoft.com/office/drawing/2014/main" id="{72513558-C1E5-422A-AD41-3AE834ABA06D}"/>
              </a:ext>
            </a:extLst>
          </p:cNvPr>
          <p:cNvPicPr>
            <a:picLocks noChangeAspect="1"/>
          </p:cNvPicPr>
          <p:nvPr/>
        </p:nvPicPr>
        <p:blipFill rotWithShape="1">
          <a:blip r:embed="rId3"/>
          <a:srcRect l="10316"/>
          <a:stretch/>
        </p:blipFill>
        <p:spPr>
          <a:xfrm>
            <a:off x="5977016" y="1861005"/>
            <a:ext cx="4802404" cy="3563372"/>
          </a:xfrm>
          <a:prstGeom prst="rect">
            <a:avLst/>
          </a:prstGeom>
        </p:spPr>
      </p:pic>
    </p:spTree>
    <p:extLst>
      <p:ext uri="{BB962C8B-B14F-4D97-AF65-F5344CB8AC3E}">
        <p14:creationId xmlns:p14="http://schemas.microsoft.com/office/powerpoint/2010/main" val="2894477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The CBT Triangle - SEL Sketches">
            <a:hlinkClick r:id="" action="ppaction://media"/>
            <a:extLst>
              <a:ext uri="{FF2B5EF4-FFF2-40B4-BE49-F238E27FC236}">
                <a16:creationId xmlns:a16="http://schemas.microsoft.com/office/drawing/2014/main" id="{3DF8DE24-D2C1-406A-974D-A5961A00131A}"/>
              </a:ext>
            </a:extLst>
          </p:cNvPr>
          <p:cNvPicPr>
            <a:picLocks noGrp="1" noRot="1" noChangeAspect="1"/>
          </p:cNvPicPr>
          <p:nvPr>
            <p:ph idx="1"/>
            <a:videoFile r:link="rId1"/>
          </p:nvPr>
        </p:nvPicPr>
        <p:blipFill>
          <a:blip r:embed="rId4"/>
          <a:stretch>
            <a:fillRect/>
          </a:stretch>
        </p:blipFill>
        <p:spPr>
          <a:xfrm>
            <a:off x="171450" y="95250"/>
            <a:ext cx="11849100" cy="6665913"/>
          </a:xfrm>
          <a:prstGeom prst="rect">
            <a:avLst/>
          </a:prstGeom>
        </p:spPr>
      </p:pic>
    </p:spTree>
    <p:extLst>
      <p:ext uri="{BB962C8B-B14F-4D97-AF65-F5344CB8AC3E}">
        <p14:creationId xmlns:p14="http://schemas.microsoft.com/office/powerpoint/2010/main" val="363516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7800"/>
            <a:ext cx="6492241" cy="1046089"/>
          </a:xfrm>
        </p:spPr>
        <p:txBody>
          <a:bodyPr>
            <a:normAutofit/>
          </a:bodyPr>
          <a:lstStyle/>
          <a:p>
            <a:pPr algn="ctr"/>
            <a:r>
              <a:rPr lang="en-US" altLang="en-US" sz="3600" b="1" dirty="0"/>
              <a:t>CBT for Anxiety Components</a:t>
            </a:r>
            <a:endParaRPr lang="en-US" sz="3600" b="1" dirty="0"/>
          </a:p>
        </p:txBody>
      </p:sp>
      <p:sp>
        <p:nvSpPr>
          <p:cNvPr id="7" name="Content Placeholder 2"/>
          <p:cNvSpPr txBox="1">
            <a:spLocks/>
          </p:cNvSpPr>
          <p:nvPr/>
        </p:nvSpPr>
        <p:spPr>
          <a:xfrm>
            <a:off x="565427" y="1638885"/>
            <a:ext cx="5265631" cy="4998397"/>
          </a:xfrm>
          <a:prstGeom prst="rect">
            <a:avLst/>
          </a:prstGeom>
          <a:solidFill>
            <a:schemeClr val="accent6">
              <a:lumMod val="20000"/>
              <a:lumOff val="80000"/>
            </a:schemeClr>
          </a:solidFill>
          <a:ln w="57150">
            <a:solidFill>
              <a:srgbClr val="7030A0"/>
            </a:solidFill>
          </a:ln>
        </p:spPr>
        <p:txBody>
          <a:bodyPr vert="horz" lIns="91440" tIns="45720" rIns="91440" bIns="45720" rtlCol="0" anchor="t">
            <a:normAutofit/>
          </a:bodyPr>
          <a:lstStyle/>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Wingdings 2" panose="05020102010507070707" pitchFamily="18" charset="2"/>
              <a:buChar char=""/>
              <a:tabLst/>
              <a:defRPr/>
            </a:pPr>
            <a:r>
              <a:rPr kumimoji="0" lang="en-US" sz="3200" b="0" i="0" u="none" strike="noStrike" kern="1200" cap="none" spc="0" normalizeH="0" baseline="0" noProof="0" dirty="0">
                <a:ln>
                  <a:noFill/>
                </a:ln>
                <a:effectLst/>
                <a:uLnTx/>
                <a:uFillTx/>
                <a:latin typeface="+mn-lt"/>
                <a:ea typeface="+mn-ea"/>
                <a:cs typeface="+mn-cs"/>
              </a:rPr>
              <a:t>Psychoeducation</a:t>
            </a:r>
            <a:r>
              <a:rPr kumimoji="0" lang="en-US" sz="3200" b="0" i="0" u="none" strike="noStrike" kern="1200" cap="none" spc="0" normalizeH="0" noProof="0" dirty="0">
                <a:ln>
                  <a:noFill/>
                </a:ln>
                <a:effectLst/>
                <a:uLnTx/>
                <a:uFillTx/>
                <a:latin typeface="+mn-lt"/>
                <a:ea typeface="+mn-ea"/>
                <a:cs typeface="+mn-cs"/>
              </a:rPr>
              <a:t> about child/adolescent anxiety</a:t>
            </a:r>
            <a:endParaRPr kumimoji="0" lang="en-US" sz="1500" b="0" i="0" u="none" strike="noStrike" kern="1200" cap="none" spc="0" normalizeH="0" baseline="0" noProof="0" dirty="0">
              <a:ln>
                <a:noFill/>
              </a:ln>
              <a:effectLst/>
              <a:uLnTx/>
              <a:uFillTx/>
              <a:latin typeface="+mn-lt"/>
              <a:ea typeface="+mn-ea"/>
              <a:cs typeface="+mn-cs"/>
            </a:endParaRPr>
          </a:p>
          <a:p>
            <a:pPr marL="306000" indent="-306000" defTabSz="457200">
              <a:spcBef>
                <a:spcPct val="20000"/>
              </a:spcBef>
              <a:spcAft>
                <a:spcPts val="600"/>
              </a:spcAft>
              <a:buClr>
                <a:schemeClr val="accent2"/>
              </a:buClr>
              <a:buSzPct val="92000"/>
              <a:buFont typeface="Wingdings 2" panose="05020102010507070707" pitchFamily="18" charset="2"/>
              <a:buChar char=""/>
            </a:pPr>
            <a:r>
              <a:rPr kumimoji="0" lang="en-US" sz="3000" b="0" i="0" u="none" strike="noStrike" kern="1200" cap="none" spc="0" normalizeH="0" baseline="0" noProof="0" dirty="0">
                <a:ln>
                  <a:noFill/>
                </a:ln>
                <a:effectLst/>
                <a:uLnTx/>
                <a:uFillTx/>
                <a:latin typeface="+mn-lt"/>
                <a:ea typeface="+mn-ea"/>
                <a:cs typeface="+mn-cs"/>
              </a:rPr>
              <a:t>Exposures or “behavioral experiments”</a:t>
            </a:r>
            <a:endParaRPr lang="en-US" sz="3000" baseline="0" dirty="0"/>
          </a:p>
          <a:p>
            <a:pPr marL="306000" indent="-306000" defTabSz="457200">
              <a:spcBef>
                <a:spcPct val="20000"/>
              </a:spcBef>
              <a:spcAft>
                <a:spcPts val="600"/>
              </a:spcAft>
              <a:buClr>
                <a:schemeClr val="accent2"/>
              </a:buClr>
              <a:buSzPct val="92000"/>
              <a:buFont typeface="Wingdings 2" panose="05020102010507070707" pitchFamily="18" charset="2"/>
              <a:buChar char=""/>
            </a:pPr>
            <a:r>
              <a:rPr lang="en-US" sz="3000" dirty="0">
                <a:solidFill>
                  <a:srgbClr val="000000"/>
                </a:solidFill>
              </a:rPr>
              <a:t>Cognitive strategies</a:t>
            </a:r>
          </a:p>
          <a:p>
            <a:pPr marL="306000" indent="-306000" defTabSz="457200">
              <a:spcBef>
                <a:spcPct val="20000"/>
              </a:spcBef>
              <a:spcAft>
                <a:spcPts val="600"/>
              </a:spcAft>
              <a:buClr>
                <a:schemeClr val="accent2"/>
              </a:buClr>
              <a:buSzPct val="92000"/>
              <a:buFont typeface="Wingdings 2" panose="05020102010507070707" pitchFamily="18" charset="2"/>
              <a:buChar char=""/>
            </a:pPr>
            <a:endParaRPr lang="en-US" sz="1400" dirty="0"/>
          </a:p>
          <a:p>
            <a:pPr marL="306000" indent="-306000" defTabSz="457200">
              <a:spcBef>
                <a:spcPct val="20000"/>
              </a:spcBef>
              <a:spcAft>
                <a:spcPts val="600"/>
              </a:spcAft>
              <a:buClr>
                <a:schemeClr val="accent2"/>
              </a:buClr>
              <a:buSzPct val="92000"/>
              <a:buFont typeface="Wingdings 2" panose="05020102010507070707" pitchFamily="18" charset="2"/>
              <a:buChar char=""/>
            </a:pPr>
            <a:r>
              <a:rPr lang="en-US" sz="2800" dirty="0"/>
              <a:t>Relaxation training</a:t>
            </a:r>
          </a:p>
          <a:p>
            <a:pPr marL="306000" indent="-306000" defTabSz="457200">
              <a:spcBef>
                <a:spcPct val="20000"/>
              </a:spcBef>
              <a:spcAft>
                <a:spcPts val="600"/>
              </a:spcAft>
              <a:buClr>
                <a:schemeClr val="accent2"/>
              </a:buClr>
              <a:buSzPct val="92000"/>
              <a:buFont typeface="Wingdings 2" panose="05020102010507070707" pitchFamily="18" charset="2"/>
              <a:buChar char=""/>
            </a:pPr>
            <a:r>
              <a:rPr lang="en-US" sz="3000" dirty="0"/>
              <a:t>Homework Assignments</a:t>
            </a:r>
          </a:p>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Wingdings 2" panose="05020102010507070707" pitchFamily="18" charset="2"/>
              <a:buChar char=""/>
              <a:tabLst/>
              <a:defRPr/>
            </a:pPr>
            <a:endParaRPr kumimoji="0" lang="en-US" sz="1500" b="0" i="0" u="none" strike="noStrike" kern="1200" cap="none" spc="0" normalizeH="0" baseline="0" noProof="0" dirty="0">
              <a:ln>
                <a:noFill/>
              </a:ln>
              <a:effectLst/>
              <a:uLnTx/>
              <a:uFillTx/>
              <a:latin typeface="+mn-lt"/>
              <a:ea typeface="+mn-ea"/>
              <a:cs typeface="+mn-cs"/>
            </a:endParaRPr>
          </a:p>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Wingdings 2" panose="05020102010507070707" pitchFamily="18" charset="2"/>
              <a:buChar char=""/>
              <a:tabLst/>
              <a:defRPr/>
            </a:pPr>
            <a:endParaRPr kumimoji="0" lang="en-US" sz="1500" b="0" i="0" u="none" strike="noStrike" kern="1200" cap="none" spc="0" normalizeH="0" baseline="0" noProof="0" dirty="0">
              <a:ln>
                <a:noFill/>
              </a:ln>
              <a:effectLst/>
              <a:uLnTx/>
              <a:uFillTx/>
              <a:latin typeface="+mn-lt"/>
              <a:ea typeface="+mn-ea"/>
              <a:cs typeface="+mn-cs"/>
            </a:endParaRPr>
          </a:p>
          <a:p>
            <a:pPr marL="306000" marR="0" lvl="0" indent="-306000" algn="l" defTabSz="457200" rtl="0" eaLnBrk="1" fontAlgn="auto" latinLnBrk="0" hangingPunct="1">
              <a:lnSpc>
                <a:spcPct val="100000"/>
              </a:lnSpc>
              <a:spcBef>
                <a:spcPct val="20000"/>
              </a:spcBef>
              <a:spcAft>
                <a:spcPts val="600"/>
              </a:spcAft>
              <a:buClr>
                <a:schemeClr val="accent2"/>
              </a:buClr>
              <a:buSzPct val="92000"/>
              <a:buFont typeface="Wingdings 2" panose="05020102010507070707" pitchFamily="18" charset="2"/>
              <a:buChar char=""/>
              <a:tabLst/>
              <a:defRPr/>
            </a:pPr>
            <a:endParaRPr kumimoji="0" lang="en-US" altLang="en-US" sz="2800" b="0" i="0" u="none" strike="noStrike" kern="1200" cap="none" spc="0" normalizeH="0" baseline="0" noProof="0" dirty="0">
              <a:ln>
                <a:noFill/>
              </a:ln>
              <a:effectLst/>
              <a:uLnTx/>
              <a:uFillTx/>
              <a:latin typeface="+mn-lt"/>
              <a:ea typeface="+mn-ea"/>
              <a:cs typeface="+mn-cs"/>
            </a:endParaRPr>
          </a:p>
        </p:txBody>
      </p:sp>
      <p:pic>
        <p:nvPicPr>
          <p:cNvPr id="3" name="Picture 2">
            <a:extLst>
              <a:ext uri="{FF2B5EF4-FFF2-40B4-BE49-F238E27FC236}">
                <a16:creationId xmlns:a16="http://schemas.microsoft.com/office/drawing/2014/main" id="{5D1825BB-52B4-4D94-8BA5-1BC3FD5BFF77}"/>
              </a:ext>
            </a:extLst>
          </p:cNvPr>
          <p:cNvPicPr>
            <a:picLocks noChangeAspect="1"/>
          </p:cNvPicPr>
          <p:nvPr/>
        </p:nvPicPr>
        <p:blipFill>
          <a:blip r:embed="rId3"/>
          <a:stretch>
            <a:fillRect/>
          </a:stretch>
        </p:blipFill>
        <p:spPr>
          <a:xfrm>
            <a:off x="6629048" y="0"/>
            <a:ext cx="5471512" cy="6858000"/>
          </a:xfrm>
          <a:prstGeom prst="rect">
            <a:avLst/>
          </a:prstGeom>
        </p:spPr>
      </p:pic>
    </p:spTree>
    <p:extLst>
      <p:ext uri="{BB962C8B-B14F-4D97-AF65-F5344CB8AC3E}">
        <p14:creationId xmlns:p14="http://schemas.microsoft.com/office/powerpoint/2010/main" val="3426503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5447-F300-4ED3-BF5F-267F6A19EE99}"/>
              </a:ext>
            </a:extLst>
          </p:cNvPr>
          <p:cNvSpPr>
            <a:spLocks noGrp="1"/>
          </p:cNvSpPr>
          <p:nvPr>
            <p:ph type="title"/>
          </p:nvPr>
        </p:nvSpPr>
        <p:spPr>
          <a:xfrm>
            <a:off x="5257800" y="305554"/>
            <a:ext cx="6489700" cy="909304"/>
          </a:xfrm>
        </p:spPr>
        <p:txBody>
          <a:bodyPr>
            <a:normAutofit fontScale="90000"/>
          </a:bodyPr>
          <a:lstStyle/>
          <a:p>
            <a:r>
              <a:rPr lang="en-US" sz="3200" dirty="0"/>
              <a:t>Behavioral experiments using the scientific method</a:t>
            </a:r>
          </a:p>
        </p:txBody>
      </p:sp>
      <p:sp>
        <p:nvSpPr>
          <p:cNvPr id="6" name="Content Placeholder 5">
            <a:extLst>
              <a:ext uri="{FF2B5EF4-FFF2-40B4-BE49-F238E27FC236}">
                <a16:creationId xmlns:a16="http://schemas.microsoft.com/office/drawing/2014/main" id="{32DC21E5-D390-4F6F-93E5-D9C260776984}"/>
              </a:ext>
            </a:extLst>
          </p:cNvPr>
          <p:cNvSpPr>
            <a:spLocks noGrp="1"/>
          </p:cNvSpPr>
          <p:nvPr>
            <p:ph idx="1"/>
          </p:nvPr>
        </p:nvSpPr>
        <p:spPr>
          <a:xfrm>
            <a:off x="4998192" y="1106905"/>
            <a:ext cx="7008915" cy="5299365"/>
          </a:xfrm>
        </p:spPr>
        <p:txBody>
          <a:bodyPr>
            <a:normAutofit/>
          </a:bodyPr>
          <a:lstStyle/>
          <a:p>
            <a:r>
              <a:rPr lang="en-US" b="1" u="sng" dirty="0"/>
              <a:t>Ask a Question: </a:t>
            </a:r>
            <a:r>
              <a:rPr lang="en-US" dirty="0"/>
              <a:t>what do I need to learn? “…</a:t>
            </a:r>
            <a:r>
              <a:rPr lang="en-US" b="1" i="1" dirty="0"/>
              <a:t>design exposures that maximally violate expectancies regarding the frequency or intensity of aversive outcomes</a:t>
            </a:r>
            <a:r>
              <a:rPr lang="en-US" dirty="0"/>
              <a:t>… </a:t>
            </a:r>
            <a:r>
              <a:rPr lang="en-US" b="1" dirty="0"/>
              <a:t>exposure tasks are designed to accommodate “what do you need to learn”</a:t>
            </a:r>
            <a:r>
              <a:rPr lang="en-US" dirty="0"/>
              <a:t> </a:t>
            </a:r>
            <a:r>
              <a:rPr lang="en-US" sz="1600" dirty="0"/>
              <a:t>rather than by fear reduction or “stay in the situation until fear declines”...” (</a:t>
            </a:r>
            <a:r>
              <a:rPr lang="en-US" sz="1600" dirty="0" err="1"/>
              <a:t>Craske</a:t>
            </a:r>
            <a:r>
              <a:rPr lang="en-US" sz="1600" dirty="0"/>
              <a:t> et al, 2014, p 58)</a:t>
            </a:r>
          </a:p>
          <a:p>
            <a:r>
              <a:rPr lang="en-US" b="1" u="sng" dirty="0"/>
              <a:t>Form a Hypothesis: </a:t>
            </a:r>
            <a:r>
              <a:rPr lang="en-US" dirty="0"/>
              <a:t>What is the feared outcome? Be specific! “The expectancy violation </a:t>
            </a:r>
            <a:r>
              <a:rPr lang="en-US" b="1" i="1" dirty="0"/>
              <a:t>approach ties exposure parameters directly to consciously stated expectancies for aversive events</a:t>
            </a:r>
            <a:r>
              <a:rPr lang="en-US" dirty="0"/>
              <a:t>.”</a:t>
            </a:r>
          </a:p>
          <a:p>
            <a:r>
              <a:rPr lang="en-US" b="1" u="sng" dirty="0"/>
              <a:t>Test Hypothesis:</a:t>
            </a:r>
            <a:r>
              <a:rPr lang="en-US" dirty="0"/>
              <a:t> What happened?! Learning is centered around whether the expected negative outcome occurred or not</a:t>
            </a:r>
          </a:p>
          <a:p>
            <a:r>
              <a:rPr lang="en-US" b="1" u="sng" dirty="0"/>
              <a:t>Review data!</a:t>
            </a:r>
            <a:r>
              <a:rPr lang="en-US" dirty="0"/>
              <a:t> After every exposure trial! Maximize discrepancies!</a:t>
            </a:r>
          </a:p>
          <a:p>
            <a:r>
              <a:rPr lang="en-US" b="1" u="sng" dirty="0"/>
              <a:t>Draw conclusions:</a:t>
            </a:r>
            <a:r>
              <a:rPr lang="en-US" dirty="0"/>
              <a:t> It is good to be wrong about bad outcomes</a:t>
            </a:r>
          </a:p>
        </p:txBody>
      </p:sp>
      <p:pic>
        <p:nvPicPr>
          <p:cNvPr id="4" name="Picture 3">
            <a:extLst>
              <a:ext uri="{FF2B5EF4-FFF2-40B4-BE49-F238E27FC236}">
                <a16:creationId xmlns:a16="http://schemas.microsoft.com/office/drawing/2014/main" id="{33538D1E-85EB-4891-BCDE-8CDE7A6BB0B9}"/>
              </a:ext>
            </a:extLst>
          </p:cNvPr>
          <p:cNvPicPr>
            <a:picLocks noChangeAspect="1"/>
          </p:cNvPicPr>
          <p:nvPr/>
        </p:nvPicPr>
        <p:blipFill>
          <a:blip r:embed="rId2"/>
          <a:stretch>
            <a:fillRect/>
          </a:stretch>
        </p:blipFill>
        <p:spPr>
          <a:xfrm>
            <a:off x="115785" y="374055"/>
            <a:ext cx="4862615" cy="6471245"/>
          </a:xfrm>
          <a:prstGeom prst="rect">
            <a:avLst/>
          </a:prstGeom>
        </p:spPr>
      </p:pic>
    </p:spTree>
    <p:extLst>
      <p:ext uri="{BB962C8B-B14F-4D97-AF65-F5344CB8AC3E}">
        <p14:creationId xmlns:p14="http://schemas.microsoft.com/office/powerpoint/2010/main" val="3488164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F297-29B4-4497-B5BA-EF486D28AE97}"/>
              </a:ext>
            </a:extLst>
          </p:cNvPr>
          <p:cNvSpPr>
            <a:spLocks noGrp="1"/>
          </p:cNvSpPr>
          <p:nvPr>
            <p:ph type="title"/>
          </p:nvPr>
        </p:nvSpPr>
        <p:spPr/>
        <p:txBody>
          <a:bodyPr>
            <a:normAutofit/>
          </a:bodyPr>
          <a:lstStyle/>
          <a:p>
            <a:r>
              <a:rPr lang="en-US" sz="3200" dirty="0"/>
              <a:t>CBT for Anxiety Components – Hierarchy and Exposures</a:t>
            </a:r>
          </a:p>
        </p:txBody>
      </p:sp>
      <p:sp>
        <p:nvSpPr>
          <p:cNvPr id="3" name="Content Placeholder 2">
            <a:extLst>
              <a:ext uri="{FF2B5EF4-FFF2-40B4-BE49-F238E27FC236}">
                <a16:creationId xmlns:a16="http://schemas.microsoft.com/office/drawing/2014/main" id="{1A1465CE-7049-40FC-B7A2-CBD63B96C100}"/>
              </a:ext>
            </a:extLst>
          </p:cNvPr>
          <p:cNvSpPr>
            <a:spLocks noGrp="1"/>
          </p:cNvSpPr>
          <p:nvPr>
            <p:ph idx="1"/>
          </p:nvPr>
        </p:nvSpPr>
        <p:spPr>
          <a:xfrm>
            <a:off x="630841" y="1551704"/>
            <a:ext cx="5094915" cy="4549831"/>
          </a:xfrm>
          <a:ln>
            <a:solidFill>
              <a:schemeClr val="accent5">
                <a:lumMod val="50000"/>
              </a:schemeClr>
            </a:solidFill>
          </a:ln>
        </p:spPr>
        <p:txBody>
          <a:bodyPr>
            <a:normAutofit lnSpcReduction="10000"/>
          </a:bodyPr>
          <a:lstStyle/>
          <a:p>
            <a:r>
              <a:rPr lang="en-US" sz="3200" dirty="0"/>
              <a:t>Generate list of anxiety-provoking situations</a:t>
            </a:r>
          </a:p>
          <a:p>
            <a:r>
              <a:rPr lang="en-US" sz="3200" dirty="0"/>
              <a:t>Get fear thermometer ratings</a:t>
            </a:r>
          </a:p>
          <a:p>
            <a:r>
              <a:rPr lang="en-US" sz="3200" dirty="0"/>
              <a:t>Create a hierarchy based on ratings</a:t>
            </a:r>
          </a:p>
          <a:p>
            <a:r>
              <a:rPr lang="en-US" sz="3200" dirty="0"/>
              <a:t>Set up exposures</a:t>
            </a:r>
          </a:p>
          <a:p>
            <a:r>
              <a:rPr lang="en-US" sz="3200" dirty="0"/>
              <a:t>Practice, Practice, Practice facing fears!</a:t>
            </a:r>
          </a:p>
        </p:txBody>
      </p:sp>
      <p:sp>
        <p:nvSpPr>
          <p:cNvPr id="6" name="Content Placeholder 2">
            <a:extLst>
              <a:ext uri="{FF2B5EF4-FFF2-40B4-BE49-F238E27FC236}">
                <a16:creationId xmlns:a16="http://schemas.microsoft.com/office/drawing/2014/main" id="{750F6908-AE6F-4D8B-944B-4197B25A7DB9}"/>
              </a:ext>
            </a:extLst>
          </p:cNvPr>
          <p:cNvSpPr txBox="1">
            <a:spLocks/>
          </p:cNvSpPr>
          <p:nvPr/>
        </p:nvSpPr>
        <p:spPr>
          <a:xfrm>
            <a:off x="6277388" y="1551704"/>
            <a:ext cx="5453401" cy="3941431"/>
          </a:xfrm>
          <a:prstGeom prst="rect">
            <a:avLst/>
          </a:prstGeom>
          <a:ln>
            <a:solidFill>
              <a:schemeClr val="accent5">
                <a:lumMod val="50000"/>
              </a:schemeClr>
            </a:solidFill>
          </a:ln>
        </p:spPr>
        <p:txBody>
          <a:bodyPr vert="horz" lIns="91440" tIns="45720" rIns="91440" bIns="45720" rtlCol="0" anchor="ctr">
            <a:normAutofit fontScale="92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buNone/>
            </a:pPr>
            <a:r>
              <a:rPr lang="en-US" sz="3200" b="1" dirty="0"/>
              <a:t>Types of Exposures:</a:t>
            </a:r>
          </a:p>
          <a:p>
            <a:pPr marL="0" indent="0">
              <a:buNone/>
            </a:pPr>
            <a:r>
              <a:rPr lang="en-US" sz="3200" dirty="0"/>
              <a:t>Panic Disorder: physical symptoms (e.g., dizziness, heart racing)</a:t>
            </a:r>
          </a:p>
          <a:p>
            <a:pPr marL="0" indent="0">
              <a:buNone/>
            </a:pPr>
            <a:r>
              <a:rPr lang="en-US" sz="3200" dirty="0"/>
              <a:t>Specific Phobias: dogs, vomit, alone in the dark</a:t>
            </a:r>
          </a:p>
          <a:p>
            <a:pPr marL="0" indent="0">
              <a:buNone/>
            </a:pPr>
            <a:r>
              <a:rPr lang="en-US" sz="3200" dirty="0"/>
              <a:t>OCD: expose to germs w/o washing</a:t>
            </a:r>
          </a:p>
          <a:p>
            <a:pPr marL="0" indent="0">
              <a:buNone/>
            </a:pPr>
            <a:r>
              <a:rPr lang="en-US" sz="3200" dirty="0"/>
              <a:t>GAD: Worries about getting a bad grade; being late to school, etc.</a:t>
            </a:r>
          </a:p>
        </p:txBody>
      </p:sp>
    </p:spTree>
    <p:extLst>
      <p:ext uri="{BB962C8B-B14F-4D97-AF65-F5344CB8AC3E}">
        <p14:creationId xmlns:p14="http://schemas.microsoft.com/office/powerpoint/2010/main" val="3707359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F297-29B4-4497-B5BA-EF486D28AE97}"/>
              </a:ext>
            </a:extLst>
          </p:cNvPr>
          <p:cNvSpPr>
            <a:spLocks noGrp="1"/>
          </p:cNvSpPr>
          <p:nvPr>
            <p:ph type="title"/>
          </p:nvPr>
        </p:nvSpPr>
        <p:spPr>
          <a:xfrm>
            <a:off x="588931" y="252546"/>
            <a:ext cx="10515600" cy="1016601"/>
          </a:xfrm>
        </p:spPr>
        <p:txBody>
          <a:bodyPr>
            <a:normAutofit/>
          </a:bodyPr>
          <a:lstStyle/>
          <a:p>
            <a:r>
              <a:rPr lang="en-US" sz="3200" dirty="0"/>
              <a:t>CBT for Anxiety Components – Cognitive Strategies</a:t>
            </a:r>
          </a:p>
        </p:txBody>
      </p:sp>
      <p:sp>
        <p:nvSpPr>
          <p:cNvPr id="3" name="Content Placeholder 2">
            <a:extLst>
              <a:ext uri="{FF2B5EF4-FFF2-40B4-BE49-F238E27FC236}">
                <a16:creationId xmlns:a16="http://schemas.microsoft.com/office/drawing/2014/main" id="{1A1465CE-7049-40FC-B7A2-CBD63B96C100}"/>
              </a:ext>
            </a:extLst>
          </p:cNvPr>
          <p:cNvSpPr>
            <a:spLocks noGrp="1"/>
          </p:cNvSpPr>
          <p:nvPr>
            <p:ph idx="1"/>
          </p:nvPr>
        </p:nvSpPr>
        <p:spPr>
          <a:xfrm>
            <a:off x="588931" y="1378635"/>
            <a:ext cx="6061251" cy="5173812"/>
          </a:xfrm>
        </p:spPr>
        <p:txBody>
          <a:bodyPr>
            <a:normAutofit/>
          </a:bodyPr>
          <a:lstStyle/>
          <a:p>
            <a:r>
              <a:rPr lang="en-US" sz="2800" dirty="0"/>
              <a:t>Anxious kids have “sticky brains” where worried thoughts get stuck and replay repeatedly</a:t>
            </a:r>
          </a:p>
          <a:p>
            <a:pPr lvl="1"/>
            <a:r>
              <a:rPr lang="en-US" sz="2600" dirty="0"/>
              <a:t>Fortune Telling</a:t>
            </a:r>
          </a:p>
          <a:p>
            <a:pPr lvl="1"/>
            <a:r>
              <a:rPr lang="en-US" sz="2600" dirty="0"/>
              <a:t>Mind reading</a:t>
            </a:r>
          </a:p>
          <a:p>
            <a:pPr lvl="1"/>
            <a:r>
              <a:rPr lang="en-US" sz="2600" dirty="0"/>
              <a:t>Catastrophizing</a:t>
            </a:r>
          </a:p>
          <a:p>
            <a:r>
              <a:rPr lang="en-US" sz="2800" dirty="0"/>
              <a:t>Help children identify anxious thoughts, and:</a:t>
            </a:r>
          </a:p>
          <a:p>
            <a:pPr lvl="1"/>
            <a:r>
              <a:rPr lang="en-US" sz="2600" dirty="0"/>
              <a:t>Restructure it (more helpful thought)</a:t>
            </a:r>
          </a:p>
          <a:p>
            <a:pPr lvl="1"/>
            <a:r>
              <a:rPr lang="en-US" sz="2600" dirty="0"/>
              <a:t>Talk back to it </a:t>
            </a:r>
          </a:p>
          <a:p>
            <a:pPr lvl="1"/>
            <a:r>
              <a:rPr lang="en-US" sz="2600" dirty="0"/>
              <a:t>Detach from it (“just another worried thought. Its not important”)</a:t>
            </a:r>
          </a:p>
        </p:txBody>
      </p:sp>
      <p:pic>
        <p:nvPicPr>
          <p:cNvPr id="5" name="Picture 4">
            <a:extLst>
              <a:ext uri="{FF2B5EF4-FFF2-40B4-BE49-F238E27FC236}">
                <a16:creationId xmlns:a16="http://schemas.microsoft.com/office/drawing/2014/main" id="{069279F3-54FE-4B09-A492-69E60D4E3B1D}"/>
              </a:ext>
            </a:extLst>
          </p:cNvPr>
          <p:cNvPicPr>
            <a:picLocks noChangeAspect="1"/>
          </p:cNvPicPr>
          <p:nvPr/>
        </p:nvPicPr>
        <p:blipFill>
          <a:blip r:embed="rId3"/>
          <a:stretch>
            <a:fillRect/>
          </a:stretch>
        </p:blipFill>
        <p:spPr>
          <a:xfrm>
            <a:off x="6650182" y="1690688"/>
            <a:ext cx="5163276" cy="3931918"/>
          </a:xfrm>
          <a:prstGeom prst="rect">
            <a:avLst/>
          </a:prstGeom>
        </p:spPr>
      </p:pic>
    </p:spTree>
    <p:extLst>
      <p:ext uri="{BB962C8B-B14F-4D97-AF65-F5344CB8AC3E}">
        <p14:creationId xmlns:p14="http://schemas.microsoft.com/office/powerpoint/2010/main" val="207888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F297-29B4-4497-B5BA-EF486D28AE97}"/>
              </a:ext>
            </a:extLst>
          </p:cNvPr>
          <p:cNvSpPr>
            <a:spLocks noGrp="1"/>
          </p:cNvSpPr>
          <p:nvPr>
            <p:ph type="title"/>
          </p:nvPr>
        </p:nvSpPr>
        <p:spPr>
          <a:xfrm>
            <a:off x="574295" y="312821"/>
            <a:ext cx="10145842" cy="795527"/>
          </a:xfrm>
        </p:spPr>
        <p:txBody>
          <a:bodyPr anchor="b">
            <a:normAutofit/>
          </a:bodyPr>
          <a:lstStyle/>
          <a:p>
            <a:r>
              <a:rPr lang="en-US" sz="3000" dirty="0"/>
              <a:t>CBT for Anxiety Components – Relaxation Strategies</a:t>
            </a:r>
          </a:p>
        </p:txBody>
      </p:sp>
      <p:sp>
        <p:nvSpPr>
          <p:cNvPr id="28" name="Content Placeholder 2">
            <a:extLst>
              <a:ext uri="{FF2B5EF4-FFF2-40B4-BE49-F238E27FC236}">
                <a16:creationId xmlns:a16="http://schemas.microsoft.com/office/drawing/2014/main" id="{1A1465CE-7049-40FC-B7A2-CBD63B96C100}"/>
              </a:ext>
            </a:extLst>
          </p:cNvPr>
          <p:cNvSpPr>
            <a:spLocks noGrp="1"/>
          </p:cNvSpPr>
          <p:nvPr>
            <p:ph idx="1"/>
          </p:nvPr>
        </p:nvSpPr>
        <p:spPr>
          <a:xfrm>
            <a:off x="4740442" y="1526724"/>
            <a:ext cx="7451558" cy="3547872"/>
          </a:xfrm>
        </p:spPr>
        <p:txBody>
          <a:bodyPr anchor="t">
            <a:normAutofit/>
          </a:bodyPr>
          <a:lstStyle/>
          <a:p>
            <a:r>
              <a:rPr lang="en-US" sz="2400" dirty="0"/>
              <a:t>Changing physical/physiological reactions can help children feel less anxious</a:t>
            </a:r>
          </a:p>
          <a:p>
            <a:r>
              <a:rPr lang="en-US" sz="2400" dirty="0"/>
              <a:t>Common relaxation strategies:</a:t>
            </a:r>
          </a:p>
          <a:p>
            <a:pPr lvl="1"/>
            <a:r>
              <a:rPr lang="en-US" dirty="0"/>
              <a:t>Deep, slow breathing or Belly breathing</a:t>
            </a:r>
          </a:p>
          <a:p>
            <a:pPr lvl="1"/>
            <a:r>
              <a:rPr lang="en-US" dirty="0"/>
              <a:t>Progressive muscle relaxation</a:t>
            </a:r>
          </a:p>
          <a:p>
            <a:pPr lvl="1"/>
            <a:r>
              <a:rPr lang="en-US" dirty="0"/>
              <a:t>Picturing a peaceful scene</a:t>
            </a:r>
          </a:p>
        </p:txBody>
      </p:sp>
      <p:pic>
        <p:nvPicPr>
          <p:cNvPr id="4" name="Picture 3">
            <a:extLst>
              <a:ext uri="{FF2B5EF4-FFF2-40B4-BE49-F238E27FC236}">
                <a16:creationId xmlns:a16="http://schemas.microsoft.com/office/drawing/2014/main" id="{2C849876-1291-4D8A-A222-5F6D3805C2F5}"/>
              </a:ext>
            </a:extLst>
          </p:cNvPr>
          <p:cNvPicPr>
            <a:picLocks noChangeAspect="1"/>
          </p:cNvPicPr>
          <p:nvPr/>
        </p:nvPicPr>
        <p:blipFill>
          <a:blip r:embed="rId3"/>
          <a:stretch>
            <a:fillRect/>
          </a:stretch>
        </p:blipFill>
        <p:spPr>
          <a:xfrm>
            <a:off x="466011" y="1526724"/>
            <a:ext cx="4009736" cy="5113319"/>
          </a:xfrm>
          <a:prstGeom prst="rect">
            <a:avLst/>
          </a:prstGeom>
        </p:spPr>
      </p:pic>
    </p:spTree>
    <p:extLst>
      <p:ext uri="{BB962C8B-B14F-4D97-AF65-F5344CB8AC3E}">
        <p14:creationId xmlns:p14="http://schemas.microsoft.com/office/powerpoint/2010/main" val="28094868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D7DB9-5898-44AE-9728-24A4EBEDF0FF}"/>
              </a:ext>
            </a:extLst>
          </p:cNvPr>
          <p:cNvSpPr>
            <a:spLocks noGrp="1"/>
          </p:cNvSpPr>
          <p:nvPr>
            <p:ph type="title"/>
          </p:nvPr>
        </p:nvSpPr>
        <p:spPr>
          <a:xfrm>
            <a:off x="5486399" y="305554"/>
            <a:ext cx="6620713" cy="951746"/>
          </a:xfrm>
        </p:spPr>
        <p:txBody>
          <a:bodyPr>
            <a:normAutofit/>
          </a:bodyPr>
          <a:lstStyle/>
          <a:p>
            <a:r>
              <a:rPr lang="en-US" dirty="0"/>
              <a:t>CBT Recap: Optimize Exposures via Inhibitory Learning…</a:t>
            </a:r>
          </a:p>
        </p:txBody>
      </p:sp>
      <p:sp>
        <p:nvSpPr>
          <p:cNvPr id="4" name="Content Placeholder 3">
            <a:extLst>
              <a:ext uri="{FF2B5EF4-FFF2-40B4-BE49-F238E27FC236}">
                <a16:creationId xmlns:a16="http://schemas.microsoft.com/office/drawing/2014/main" id="{33903C06-FB54-42A9-9585-CF551E644B79}"/>
              </a:ext>
            </a:extLst>
          </p:cNvPr>
          <p:cNvSpPr>
            <a:spLocks noGrp="1"/>
          </p:cNvSpPr>
          <p:nvPr>
            <p:ph sz="half" idx="1"/>
          </p:nvPr>
        </p:nvSpPr>
        <p:spPr>
          <a:xfrm>
            <a:off x="5678904" y="1723268"/>
            <a:ext cx="6003759" cy="3605693"/>
          </a:xfrm>
        </p:spPr>
        <p:txBody>
          <a:bodyPr>
            <a:normAutofit lnSpcReduction="10000"/>
          </a:bodyPr>
          <a:lstStyle/>
          <a:p>
            <a:r>
              <a:rPr lang="en-US" sz="2400" dirty="0"/>
              <a:t>Help child identify feared outcome </a:t>
            </a:r>
            <a:r>
              <a:rPr lang="en-US" sz="2400" b="1" dirty="0"/>
              <a:t>(expectancy</a:t>
            </a:r>
            <a:r>
              <a:rPr lang="en-US" sz="2400" dirty="0"/>
              <a:t>)</a:t>
            </a:r>
          </a:p>
          <a:p>
            <a:r>
              <a:rPr lang="en-US" sz="2400" dirty="0"/>
              <a:t>Create exposure to </a:t>
            </a:r>
            <a:r>
              <a:rPr lang="en-US" sz="2400" b="1" dirty="0"/>
              <a:t>VIOLATE</a:t>
            </a:r>
            <a:r>
              <a:rPr lang="en-US" sz="2400" dirty="0"/>
              <a:t> the expectancy </a:t>
            </a:r>
            <a:r>
              <a:rPr lang="en-US" sz="2400" b="1" dirty="0"/>
              <a:t>(surprise!)</a:t>
            </a:r>
          </a:p>
          <a:p>
            <a:r>
              <a:rPr lang="en-US" sz="2400" dirty="0"/>
              <a:t>Practice exposures with </a:t>
            </a:r>
            <a:r>
              <a:rPr lang="en-US" sz="2400" b="1" dirty="0"/>
              <a:t>multiple cues and across contexts</a:t>
            </a:r>
            <a:r>
              <a:rPr lang="en-US" sz="2400" dirty="0"/>
              <a:t> to generalize learning</a:t>
            </a:r>
          </a:p>
          <a:p>
            <a:r>
              <a:rPr lang="en-US" sz="2400" dirty="0"/>
              <a:t>Practice </a:t>
            </a:r>
            <a:r>
              <a:rPr lang="en-US" sz="2400" b="1" dirty="0"/>
              <a:t>remembering</a:t>
            </a:r>
            <a:r>
              <a:rPr lang="en-US" sz="2400" dirty="0"/>
              <a:t> what was learned </a:t>
            </a:r>
          </a:p>
          <a:p>
            <a:r>
              <a:rPr lang="en-US" sz="2400" dirty="0"/>
              <a:t>Oh, and practice some more </a:t>
            </a:r>
            <a:r>
              <a:rPr lang="en-US" sz="2400" b="1" dirty="0"/>
              <a:t>(relapse prevention)</a:t>
            </a:r>
            <a:endParaRPr lang="en-US" sz="2400" dirty="0"/>
          </a:p>
        </p:txBody>
      </p:sp>
      <p:pic>
        <p:nvPicPr>
          <p:cNvPr id="5" name="Picture 4">
            <a:extLst>
              <a:ext uri="{FF2B5EF4-FFF2-40B4-BE49-F238E27FC236}">
                <a16:creationId xmlns:a16="http://schemas.microsoft.com/office/drawing/2014/main" id="{42858270-9B57-4C99-80DF-5B9EE5D59129}"/>
              </a:ext>
            </a:extLst>
          </p:cNvPr>
          <p:cNvPicPr>
            <a:picLocks noChangeAspect="1"/>
          </p:cNvPicPr>
          <p:nvPr/>
        </p:nvPicPr>
        <p:blipFill>
          <a:blip r:embed="rId3"/>
          <a:stretch>
            <a:fillRect/>
          </a:stretch>
        </p:blipFill>
        <p:spPr>
          <a:xfrm>
            <a:off x="12701" y="152383"/>
            <a:ext cx="5473699" cy="6553233"/>
          </a:xfrm>
          <a:prstGeom prst="rect">
            <a:avLst/>
          </a:prstGeom>
        </p:spPr>
      </p:pic>
    </p:spTree>
    <p:extLst>
      <p:ext uri="{BB962C8B-B14F-4D97-AF65-F5344CB8AC3E}">
        <p14:creationId xmlns:p14="http://schemas.microsoft.com/office/powerpoint/2010/main" val="1132820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95" y="149748"/>
            <a:ext cx="4090736" cy="5583148"/>
          </a:xfrm>
        </p:spPr>
        <p:txBody>
          <a:bodyPr vert="horz" lIns="91440" tIns="45720" rIns="91440" bIns="45720" rtlCol="0" anchor="ctr">
            <a:normAutofit/>
          </a:bodyPr>
          <a:lstStyle/>
          <a:p>
            <a:r>
              <a:rPr lang="en-US" altLang="en-US" sz="5400" kern="1200" dirty="0">
                <a:solidFill>
                  <a:schemeClr val="tx1"/>
                </a:solidFill>
                <a:latin typeface="+mj-lt"/>
                <a:ea typeface="+mj-ea"/>
                <a:cs typeface="+mj-cs"/>
              </a:rPr>
              <a:t>Course of CBT for Anxiety</a:t>
            </a:r>
            <a:endParaRPr lang="en-US" sz="5400" b="0" kern="1200" dirty="0">
              <a:solidFill>
                <a:schemeClr val="tx1"/>
              </a:solidFill>
              <a:latin typeface="+mj-lt"/>
              <a:ea typeface="+mj-ea"/>
              <a:cs typeface="+mj-cs"/>
            </a:endParaRPr>
          </a:p>
        </p:txBody>
      </p:sp>
      <p:graphicFrame>
        <p:nvGraphicFramePr>
          <p:cNvPr id="24" name="Content Placeholder 2">
            <a:extLst>
              <a:ext uri="{FF2B5EF4-FFF2-40B4-BE49-F238E27FC236}">
                <a16:creationId xmlns:a16="http://schemas.microsoft.com/office/drawing/2014/main" id="{73DAD921-DE87-414F-BF89-66029653A730}"/>
              </a:ext>
            </a:extLst>
          </p:cNvPr>
          <p:cNvGraphicFramePr/>
          <p:nvPr>
            <p:extLst>
              <p:ext uri="{D42A27DB-BD31-4B8C-83A1-F6EECF244321}">
                <p14:modId xmlns:p14="http://schemas.microsoft.com/office/powerpoint/2010/main" val="4002102516"/>
              </p:ext>
            </p:extLst>
          </p:nvPr>
        </p:nvGraphicFramePr>
        <p:xfrm>
          <a:off x="4584031" y="599358"/>
          <a:ext cx="7387389" cy="6108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3140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10420-78CC-4041-B279-A3439CBBA915}"/>
              </a:ext>
            </a:extLst>
          </p:cNvPr>
          <p:cNvSpPr>
            <a:spLocks noGrp="1"/>
          </p:cNvSpPr>
          <p:nvPr>
            <p:ph type="title"/>
          </p:nvPr>
        </p:nvSpPr>
        <p:spPr>
          <a:xfrm>
            <a:off x="378630" y="575889"/>
            <a:ext cx="3571810" cy="3573516"/>
          </a:xfrm>
        </p:spPr>
        <p:txBody>
          <a:bodyPr vert="horz" lIns="91440" tIns="45720" rIns="91440" bIns="45720" rtlCol="0" anchor="b">
            <a:normAutofit/>
          </a:bodyPr>
          <a:lstStyle/>
          <a:p>
            <a:r>
              <a:rPr lang="en-US" sz="6100" i="1" kern="1200" dirty="0">
                <a:solidFill>
                  <a:schemeClr val="tx1"/>
                </a:solidFill>
                <a:latin typeface="+mj-lt"/>
                <a:ea typeface="+mj-ea"/>
                <a:cs typeface="+mj-cs"/>
              </a:rPr>
              <a:t>Possible CBT Flow for Anxiety</a:t>
            </a:r>
          </a:p>
        </p:txBody>
      </p:sp>
      <p:pic>
        <p:nvPicPr>
          <p:cNvPr id="3" name="Picture 2">
            <a:extLst>
              <a:ext uri="{FF2B5EF4-FFF2-40B4-BE49-F238E27FC236}">
                <a16:creationId xmlns:a16="http://schemas.microsoft.com/office/drawing/2014/main" id="{3ADAC84A-57C7-4E77-9D1B-791A7D2D1A25}"/>
              </a:ext>
            </a:extLst>
          </p:cNvPr>
          <p:cNvPicPr>
            <a:picLocks noChangeAspect="1"/>
          </p:cNvPicPr>
          <p:nvPr/>
        </p:nvPicPr>
        <p:blipFill>
          <a:blip r:embed="rId3"/>
          <a:stretch>
            <a:fillRect/>
          </a:stretch>
        </p:blipFill>
        <p:spPr>
          <a:xfrm>
            <a:off x="4270850" y="906489"/>
            <a:ext cx="7658220" cy="5743665"/>
          </a:xfrm>
          <a:prstGeom prst="rect">
            <a:avLst/>
          </a:prstGeom>
        </p:spPr>
      </p:pic>
    </p:spTree>
    <p:extLst>
      <p:ext uri="{BB962C8B-B14F-4D97-AF65-F5344CB8AC3E}">
        <p14:creationId xmlns:p14="http://schemas.microsoft.com/office/powerpoint/2010/main" val="618399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5497322" y="329184"/>
            <a:ext cx="4688333" cy="1783080"/>
          </a:xfrm>
        </p:spPr>
        <p:txBody>
          <a:bodyPr anchor="b">
            <a:normAutofit/>
          </a:bodyPr>
          <a:lstStyle/>
          <a:p>
            <a:r>
              <a:rPr lang="en-US" sz="4700"/>
              <a:t>Becky Case</a:t>
            </a:r>
          </a:p>
        </p:txBody>
      </p:sp>
      <p:pic>
        <p:nvPicPr>
          <p:cNvPr id="4" name="Picture 3">
            <a:extLst>
              <a:ext uri="{FF2B5EF4-FFF2-40B4-BE49-F238E27FC236}">
                <a16:creationId xmlns:a16="http://schemas.microsoft.com/office/drawing/2014/main" id="{D748890B-05BB-40F0-B8A7-6082FDEB8F12}"/>
              </a:ext>
            </a:extLst>
          </p:cNvPr>
          <p:cNvPicPr>
            <a:picLocks noChangeAspect="1"/>
          </p:cNvPicPr>
          <p:nvPr/>
        </p:nvPicPr>
        <p:blipFill rotWithShape="1">
          <a:blip r:embed="rId2"/>
          <a:srcRect l="16126" r="49875" b="-1"/>
          <a:stretch/>
        </p:blipFill>
        <p:spPr>
          <a:xfrm>
            <a:off x="15240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7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5017009" y="2635273"/>
            <a:ext cx="7060105" cy="3980688"/>
          </a:xfrm>
        </p:spPr>
        <p:txBody>
          <a:bodyPr>
            <a:normAutofit/>
          </a:bodyPr>
          <a:lstStyle/>
          <a:p>
            <a:r>
              <a:rPr lang="en-US" sz="2000" dirty="0"/>
              <a:t>9 </a:t>
            </a:r>
            <a:r>
              <a:rPr lang="en-US" sz="2000" dirty="0" err="1"/>
              <a:t>yo</a:t>
            </a:r>
            <a:r>
              <a:rPr lang="en-US" sz="2000" dirty="0"/>
              <a:t> female with a history of ADHD.  Currently on Adderall XR 15mg in the morning and Adderall IR 5mg in the afternoon.  She had an evaluation which indicated concern for anxiety symptoms.   She had been doing well in school on med regimen; but last 2-3 months is doing poorly in school due to poor concentration.  She reports feeling more “nervous.”  The patient’s therapist thinks that medication initiation for her mood would be appropriate. </a:t>
            </a:r>
          </a:p>
          <a:p>
            <a:endParaRPr lang="en-US" sz="1600" dirty="0"/>
          </a:p>
        </p:txBody>
      </p:sp>
    </p:spTree>
    <p:extLst>
      <p:ext uri="{BB962C8B-B14F-4D97-AF65-F5344CB8AC3E}">
        <p14:creationId xmlns:p14="http://schemas.microsoft.com/office/powerpoint/2010/main" val="2223699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9102" y="356694"/>
            <a:ext cx="8650290" cy="857250"/>
          </a:xfrm>
        </p:spPr>
        <p:txBody>
          <a:bodyPr>
            <a:normAutofit/>
          </a:bodyPr>
          <a:lstStyle/>
          <a:p>
            <a:r>
              <a:rPr lang="en-US" sz="3200" dirty="0"/>
              <a:t>Fear/Anxiety: Adaptive vs. Excessive</a:t>
            </a:r>
          </a:p>
        </p:txBody>
      </p:sp>
      <p:grpSp>
        <p:nvGrpSpPr>
          <p:cNvPr id="2" name="Group 1"/>
          <p:cNvGrpSpPr/>
          <p:nvPr/>
        </p:nvGrpSpPr>
        <p:grpSpPr>
          <a:xfrm>
            <a:off x="133643" y="1904999"/>
            <a:ext cx="7562557" cy="4460631"/>
            <a:chOff x="1828800" y="1447800"/>
            <a:chExt cx="7626530" cy="4876800"/>
          </a:xfrm>
        </p:grpSpPr>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447800"/>
              <a:ext cx="762653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www.illustrationsof.com/royalty-free-lazy-clipart-illustration-1048185.jpg">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8" t="-6195" r="708" b="6195"/>
            <a:stretch/>
          </p:blipFill>
          <p:spPr bwMode="auto">
            <a:xfrm>
              <a:off x="2819400" y="3719097"/>
              <a:ext cx="1195882" cy="12556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2" descr="C:\Users\spustiln\AppData\Local\Microsoft\Windows\Temporary Internet Files\Content.IE5\5JQ6D5T0\MC90044638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9402" y="2021628"/>
              <a:ext cx="1391398" cy="13349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atmariemiller.files.wordpress.com/2011/02/manhidingunderdeskcarto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53" t="8332" r="6834" b="9452"/>
            <a:stretch/>
          </p:blipFill>
          <p:spPr bwMode="auto">
            <a:xfrm>
              <a:off x="7772400" y="3646715"/>
              <a:ext cx="1545772" cy="13280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4" name="Rectangle 3"/>
          <p:cNvSpPr/>
          <p:nvPr/>
        </p:nvSpPr>
        <p:spPr>
          <a:xfrm>
            <a:off x="7821214" y="2521667"/>
            <a:ext cx="3976468" cy="1938992"/>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685783">
              <a:defRPr/>
            </a:pPr>
            <a:r>
              <a:rPr lang="en-US" sz="2400" dirty="0">
                <a:solidFill>
                  <a:srgbClr val="EBEBEB"/>
                </a:solidFill>
                <a:latin typeface="Cambria" panose="02040503050406030204"/>
              </a:rPr>
              <a:t>Anxiety is normal and adaptive</a:t>
            </a:r>
          </a:p>
          <a:p>
            <a:pPr algn="ctr" defTabSz="685783">
              <a:defRPr/>
            </a:pPr>
            <a:endParaRPr lang="en-US" sz="2400" dirty="0">
              <a:solidFill>
                <a:srgbClr val="EBEBEB"/>
              </a:solidFill>
              <a:latin typeface="Cambria" panose="02040503050406030204"/>
            </a:endParaRPr>
          </a:p>
          <a:p>
            <a:pPr algn="ctr" defTabSz="685783">
              <a:defRPr/>
            </a:pPr>
            <a:r>
              <a:rPr lang="en-US" sz="2400" dirty="0">
                <a:solidFill>
                  <a:srgbClr val="EBEBEB"/>
                </a:solidFill>
                <a:latin typeface="Cambria" panose="02040503050406030204"/>
              </a:rPr>
              <a:t> It serves as a natural alarm system to alert us to danger</a:t>
            </a:r>
          </a:p>
        </p:txBody>
      </p:sp>
    </p:spTree>
    <p:extLst>
      <p:ext uri="{BB962C8B-B14F-4D97-AF65-F5344CB8AC3E}">
        <p14:creationId xmlns:p14="http://schemas.microsoft.com/office/powerpoint/2010/main" val="38086451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9659" y="321731"/>
            <a:ext cx="8657042" cy="196596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2092087" y="521208"/>
            <a:ext cx="8065828" cy="1627632"/>
          </a:xfrm>
        </p:spPr>
        <p:txBody>
          <a:bodyPr>
            <a:normAutofit/>
          </a:bodyPr>
          <a:lstStyle/>
          <a:p>
            <a:pPr lvl="0"/>
            <a:r>
              <a:rPr lang="en-US" sz="4200" i="1">
                <a:solidFill>
                  <a:srgbClr val="FFFFFF"/>
                </a:solidFill>
              </a:rPr>
              <a:t>Diagnostic Impression/Screening</a:t>
            </a:r>
            <a:br>
              <a:rPr lang="en-US" sz="4200">
                <a:solidFill>
                  <a:srgbClr val="FFFFFF"/>
                </a:solidFill>
              </a:rPr>
            </a:br>
            <a:endParaRPr lang="en-US" sz="4200">
              <a:solidFill>
                <a:srgbClr val="FFFFFF"/>
              </a:solidFill>
            </a:endParaRP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9661" y="2447552"/>
            <a:ext cx="8657041" cy="408871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 name="Content Placeholder 2"/>
          <p:cNvSpPr>
            <a:spLocks noGrp="1"/>
          </p:cNvSpPr>
          <p:nvPr>
            <p:ph idx="1"/>
          </p:nvPr>
        </p:nvSpPr>
        <p:spPr>
          <a:xfrm>
            <a:off x="2092089" y="2776737"/>
            <a:ext cx="8065827" cy="3429234"/>
          </a:xfrm>
        </p:spPr>
        <p:txBody>
          <a:bodyPr anchor="ctr">
            <a:normAutofit/>
          </a:bodyPr>
          <a:lstStyle/>
          <a:p>
            <a:pPr marL="342900" lvl="1" indent="0">
              <a:buNone/>
            </a:pPr>
            <a:r>
              <a:rPr lang="en-US" sz="2400" dirty="0">
                <a:solidFill>
                  <a:srgbClr val="FFFFFF"/>
                </a:solidFill>
              </a:rPr>
              <a:t>1. What do you do next?</a:t>
            </a:r>
          </a:p>
          <a:p>
            <a:pPr marL="800100" lvl="1" indent="-457200">
              <a:buAutoNum type="alphaUcPeriod"/>
            </a:pPr>
            <a:r>
              <a:rPr lang="en-US" sz="2400" dirty="0">
                <a:solidFill>
                  <a:srgbClr val="FFFFFF"/>
                </a:solidFill>
              </a:rPr>
              <a:t>Have her come to the office and administer the CES-DC  /    </a:t>
            </a:r>
          </a:p>
          <a:p>
            <a:pPr marL="342900" lvl="1" indent="0">
              <a:buNone/>
            </a:pPr>
            <a:r>
              <a:rPr lang="en-US" sz="2400" dirty="0">
                <a:solidFill>
                  <a:srgbClr val="FFFFFF"/>
                </a:solidFill>
              </a:rPr>
              <a:t>       PHQ-9 to screen for depression and screen with the  </a:t>
            </a:r>
          </a:p>
          <a:p>
            <a:pPr marL="342900" lvl="1" indent="0">
              <a:buNone/>
            </a:pPr>
            <a:r>
              <a:rPr lang="en-US" sz="2400" dirty="0">
                <a:solidFill>
                  <a:srgbClr val="FFFFFF"/>
                </a:solidFill>
              </a:rPr>
              <a:t>       SCARED to assess anxiety </a:t>
            </a:r>
          </a:p>
          <a:p>
            <a:pPr marL="342900" lvl="1" indent="0">
              <a:buNone/>
            </a:pPr>
            <a:r>
              <a:rPr lang="en-US" sz="2400" dirty="0">
                <a:solidFill>
                  <a:srgbClr val="FFFFFF"/>
                </a:solidFill>
              </a:rPr>
              <a:t>B.   Send her to the emergency room because she should be </a:t>
            </a:r>
          </a:p>
          <a:p>
            <a:pPr marL="342900" lvl="1" indent="0">
              <a:buNone/>
            </a:pPr>
            <a:r>
              <a:rPr lang="en-US" sz="2400" dirty="0">
                <a:solidFill>
                  <a:srgbClr val="FFFFFF"/>
                </a:solidFill>
              </a:rPr>
              <a:t>       screened for suicidal thoughts</a:t>
            </a:r>
          </a:p>
          <a:p>
            <a:pPr marL="342900" lvl="1" indent="0">
              <a:buNone/>
            </a:pPr>
            <a:r>
              <a:rPr lang="en-US" sz="2400" dirty="0">
                <a:solidFill>
                  <a:srgbClr val="FFFFFF"/>
                </a:solidFill>
              </a:rPr>
              <a:t>C.   Call her therapist to obtain additional information </a:t>
            </a:r>
          </a:p>
          <a:p>
            <a:pPr marL="342900" lvl="1" indent="0">
              <a:buNone/>
            </a:pPr>
            <a:r>
              <a:rPr lang="en-US" sz="2400" dirty="0">
                <a:solidFill>
                  <a:srgbClr val="FFFFFF"/>
                </a:solidFill>
              </a:rPr>
              <a:t>D.   A and C</a:t>
            </a:r>
          </a:p>
          <a:p>
            <a:pPr marL="800100" lvl="1" indent="-457200">
              <a:buAutoNum type="arabicPeriod" startAt="2"/>
            </a:pPr>
            <a:endParaRPr lang="en-US" sz="2400" dirty="0">
              <a:solidFill>
                <a:srgbClr val="FFFFFF"/>
              </a:solidFill>
            </a:endParaRPr>
          </a:p>
          <a:p>
            <a:pPr marL="0" indent="0">
              <a:buNone/>
            </a:pPr>
            <a:endParaRPr lang="en-US" sz="2400" dirty="0">
              <a:solidFill>
                <a:srgbClr val="FFFFFF"/>
              </a:solidFill>
            </a:endParaRPr>
          </a:p>
        </p:txBody>
      </p:sp>
    </p:spTree>
    <p:extLst>
      <p:ext uri="{BB962C8B-B14F-4D97-AF65-F5344CB8AC3E}">
        <p14:creationId xmlns:p14="http://schemas.microsoft.com/office/powerpoint/2010/main" val="106380462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9659" y="321731"/>
            <a:ext cx="8657042" cy="196596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p:cNvSpPr>
            <a:spLocks noGrp="1"/>
          </p:cNvSpPr>
          <p:nvPr>
            <p:ph type="title"/>
          </p:nvPr>
        </p:nvSpPr>
        <p:spPr>
          <a:xfrm>
            <a:off x="2092087" y="521208"/>
            <a:ext cx="8065828" cy="1627632"/>
          </a:xfrm>
        </p:spPr>
        <p:txBody>
          <a:bodyPr>
            <a:normAutofit/>
          </a:bodyPr>
          <a:lstStyle/>
          <a:p>
            <a:pPr lvl="0"/>
            <a:r>
              <a:rPr lang="en-US" sz="4200" i="1" dirty="0">
                <a:solidFill>
                  <a:srgbClr val="FFFFFF"/>
                </a:solidFill>
              </a:rPr>
              <a:t>Therapy and Management</a:t>
            </a:r>
            <a:br>
              <a:rPr lang="en-US" sz="4200" dirty="0">
                <a:solidFill>
                  <a:srgbClr val="FFFFFF"/>
                </a:solidFill>
              </a:rPr>
            </a:br>
            <a:endParaRPr lang="en-US" sz="4200" dirty="0">
              <a:solidFill>
                <a:srgbClr val="FFFFFF"/>
              </a:solidFill>
            </a:endParaRP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9661" y="2447552"/>
            <a:ext cx="8657041" cy="408871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 name="Content Placeholder 2"/>
          <p:cNvSpPr>
            <a:spLocks noGrp="1"/>
          </p:cNvSpPr>
          <p:nvPr>
            <p:ph idx="1"/>
          </p:nvPr>
        </p:nvSpPr>
        <p:spPr>
          <a:xfrm>
            <a:off x="2092089" y="2776737"/>
            <a:ext cx="8065827" cy="3429234"/>
          </a:xfrm>
        </p:spPr>
        <p:txBody>
          <a:bodyPr anchor="ctr">
            <a:normAutofit fontScale="92500" lnSpcReduction="20000"/>
          </a:bodyPr>
          <a:lstStyle/>
          <a:p>
            <a:pPr marL="342900" lvl="1" indent="0">
              <a:buNone/>
            </a:pPr>
            <a:r>
              <a:rPr lang="en-US" sz="2600" dirty="0">
                <a:solidFill>
                  <a:srgbClr val="FFFFFF"/>
                </a:solidFill>
              </a:rPr>
              <a:t>2. She comes to the office and screens high on the SCARED, there are no safety concerns. You speak with her therapist and learn she is doing “play” therapy.  Next steps?</a:t>
            </a:r>
          </a:p>
          <a:p>
            <a:pPr marL="342900" lvl="1" indent="0">
              <a:buNone/>
            </a:pPr>
            <a:endParaRPr lang="en-US" sz="2600" dirty="0">
              <a:solidFill>
                <a:srgbClr val="FFFFFF"/>
              </a:solidFill>
            </a:endParaRPr>
          </a:p>
          <a:p>
            <a:pPr marL="857250" lvl="1" indent="-514350">
              <a:buAutoNum type="alphaUcPeriod"/>
            </a:pPr>
            <a:r>
              <a:rPr lang="en-US" sz="2600" dirty="0">
                <a:solidFill>
                  <a:srgbClr val="FFFFFF"/>
                </a:solidFill>
              </a:rPr>
              <a:t>Since the current therapist is unable to provide CBT, you may consider referring the family to another provider with this expertise. </a:t>
            </a:r>
          </a:p>
          <a:p>
            <a:pPr marL="857250" lvl="1" indent="-514350">
              <a:buAutoNum type="alphaUcPeriod"/>
            </a:pPr>
            <a:r>
              <a:rPr lang="en-US" sz="2600" dirty="0">
                <a:solidFill>
                  <a:srgbClr val="FFFFFF"/>
                </a:solidFill>
              </a:rPr>
              <a:t>You start an SSRI because her symptoms are worse even though she is in therapy</a:t>
            </a:r>
          </a:p>
          <a:p>
            <a:pPr marL="857250" lvl="1" indent="-514350">
              <a:buAutoNum type="alphaUcPeriod"/>
            </a:pPr>
            <a:r>
              <a:rPr lang="en-US" sz="2600" dirty="0">
                <a:solidFill>
                  <a:srgbClr val="FFFFFF"/>
                </a:solidFill>
              </a:rPr>
              <a:t>You stop the Adderall because stimulants worsen anxiety</a:t>
            </a:r>
          </a:p>
          <a:p>
            <a:pPr marL="857250" lvl="1" indent="-514350">
              <a:buAutoNum type="alphaUcPeriod"/>
            </a:pPr>
            <a:r>
              <a:rPr lang="en-US" sz="2600" dirty="0">
                <a:solidFill>
                  <a:srgbClr val="FFFFFF"/>
                </a:solidFill>
              </a:rPr>
              <a:t>A and C</a:t>
            </a:r>
          </a:p>
          <a:p>
            <a:pPr lvl="1"/>
            <a:endParaRPr lang="en-US" sz="2600" dirty="0">
              <a:solidFill>
                <a:srgbClr val="FFFFFF"/>
              </a:solidFill>
            </a:endParaRPr>
          </a:p>
          <a:p>
            <a:endParaRPr lang="en-US" sz="2600" dirty="0">
              <a:solidFill>
                <a:srgbClr val="FFFFFF"/>
              </a:solidFill>
            </a:endParaRPr>
          </a:p>
        </p:txBody>
      </p:sp>
    </p:spTree>
    <p:extLst>
      <p:ext uri="{BB962C8B-B14F-4D97-AF65-F5344CB8AC3E}">
        <p14:creationId xmlns:p14="http://schemas.microsoft.com/office/powerpoint/2010/main" val="4121052858"/>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9659" y="321731"/>
            <a:ext cx="8657042" cy="196596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092087" y="521208"/>
            <a:ext cx="8065828" cy="1627632"/>
          </a:xfrm>
        </p:spPr>
        <p:txBody>
          <a:bodyPr>
            <a:normAutofit/>
          </a:bodyPr>
          <a:lstStyle/>
          <a:p>
            <a:pPr lvl="0"/>
            <a:r>
              <a:rPr lang="en-US" sz="4200" i="1" dirty="0">
                <a:solidFill>
                  <a:srgbClr val="FFFFFF"/>
                </a:solidFill>
              </a:rPr>
              <a:t>Medications</a:t>
            </a:r>
            <a:br>
              <a:rPr lang="en-US" sz="4200" dirty="0">
                <a:solidFill>
                  <a:srgbClr val="FFFFFF"/>
                </a:solidFill>
              </a:rPr>
            </a:br>
            <a:endParaRPr lang="en-US" sz="4200" dirty="0">
              <a:solidFill>
                <a:srgbClr val="FFFFFF"/>
              </a:solidFill>
            </a:endParaRP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9661" y="2447552"/>
            <a:ext cx="8657041" cy="408871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765299" y="2567354"/>
            <a:ext cx="8574456" cy="3875649"/>
          </a:xfrm>
        </p:spPr>
        <p:txBody>
          <a:bodyPr anchor="ctr">
            <a:normAutofit/>
          </a:bodyPr>
          <a:lstStyle/>
          <a:p>
            <a:r>
              <a:rPr lang="en-US" sz="2000" dirty="0">
                <a:solidFill>
                  <a:schemeClr val="bg1"/>
                </a:solidFill>
              </a:rPr>
              <a:t>3.  After switching to a new therapist and receiving CBT her symptoms have not improved.  You decide to start Zoloft 25mg daily.  After 2 weeks, there is no improvement.  What do you do next?</a:t>
            </a:r>
          </a:p>
          <a:p>
            <a:endParaRPr lang="en-US" sz="2000" dirty="0">
              <a:solidFill>
                <a:schemeClr val="bg1"/>
              </a:solidFill>
            </a:endParaRPr>
          </a:p>
          <a:p>
            <a:pPr marL="342900" lvl="1" indent="0">
              <a:buNone/>
            </a:pPr>
            <a:r>
              <a:rPr lang="en-US" sz="2000" dirty="0">
                <a:solidFill>
                  <a:schemeClr val="bg1"/>
                </a:solidFill>
              </a:rPr>
              <a:t>A. Do nothing, more time is needed before the SSRI will work.</a:t>
            </a:r>
          </a:p>
          <a:p>
            <a:pPr marL="342900" lvl="1" indent="0">
              <a:buNone/>
            </a:pPr>
            <a:r>
              <a:rPr lang="en-US" sz="2000" dirty="0">
                <a:solidFill>
                  <a:schemeClr val="bg1"/>
                </a:solidFill>
              </a:rPr>
              <a:t>B. You confirm she is not having any side effects and you increase to Zoloft </a:t>
            </a:r>
          </a:p>
          <a:p>
            <a:pPr marL="342900" lvl="1" indent="0">
              <a:buNone/>
            </a:pPr>
            <a:r>
              <a:rPr lang="en-US" sz="2000" dirty="0">
                <a:solidFill>
                  <a:schemeClr val="bg1"/>
                </a:solidFill>
              </a:rPr>
              <a:t>     50mg po </a:t>
            </a:r>
            <a:r>
              <a:rPr lang="en-US" sz="2000" dirty="0" err="1">
                <a:solidFill>
                  <a:schemeClr val="bg1"/>
                </a:solidFill>
              </a:rPr>
              <a:t>qam</a:t>
            </a:r>
            <a:r>
              <a:rPr lang="en-US" sz="2000" dirty="0">
                <a:solidFill>
                  <a:schemeClr val="bg1"/>
                </a:solidFill>
              </a:rPr>
              <a:t> and schedule a return visit in a few weeks.</a:t>
            </a:r>
          </a:p>
          <a:p>
            <a:pPr marL="342900" lvl="1" indent="0">
              <a:buNone/>
            </a:pPr>
            <a:r>
              <a:rPr lang="en-US" sz="2000" dirty="0">
                <a:solidFill>
                  <a:schemeClr val="bg1"/>
                </a:solidFill>
              </a:rPr>
              <a:t>C.  Stop the Adderall because it is making her anxiety worse</a:t>
            </a:r>
          </a:p>
          <a:p>
            <a:pPr marL="342900" lvl="1" indent="0">
              <a:buNone/>
            </a:pPr>
            <a:r>
              <a:rPr lang="en-US" sz="2000" dirty="0">
                <a:solidFill>
                  <a:schemeClr val="bg1"/>
                </a:solidFill>
              </a:rPr>
              <a:t>D. You give her Ativan as needed to help decrease anxiety</a:t>
            </a:r>
          </a:p>
        </p:txBody>
      </p:sp>
    </p:spTree>
    <p:extLst>
      <p:ext uri="{BB962C8B-B14F-4D97-AF65-F5344CB8AC3E}">
        <p14:creationId xmlns:p14="http://schemas.microsoft.com/office/powerpoint/2010/main" val="165425332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813" y="491593"/>
            <a:ext cx="4817272" cy="786865"/>
          </a:xfrm>
        </p:spPr>
        <p:txBody>
          <a:bodyPr anchor="t">
            <a:normAutofit/>
          </a:bodyPr>
          <a:lstStyle/>
          <a:p>
            <a:r>
              <a:rPr lang="en-US" sz="3200" dirty="0">
                <a:solidFill>
                  <a:schemeClr val="bg1"/>
                </a:solidFill>
              </a:rPr>
              <a:t>Summary	</a:t>
            </a:r>
          </a:p>
        </p:txBody>
      </p:sp>
      <p:sp>
        <p:nvSpPr>
          <p:cNvPr id="3" name="Content Placeholder 2"/>
          <p:cNvSpPr>
            <a:spLocks noGrp="1"/>
          </p:cNvSpPr>
          <p:nvPr>
            <p:ph idx="1"/>
          </p:nvPr>
        </p:nvSpPr>
        <p:spPr>
          <a:xfrm>
            <a:off x="548813" y="1675500"/>
            <a:ext cx="11061661" cy="4300447"/>
          </a:xfrm>
        </p:spPr>
        <p:txBody>
          <a:bodyPr anchor="t">
            <a:normAutofit/>
          </a:bodyPr>
          <a:lstStyle/>
          <a:p>
            <a:r>
              <a:rPr lang="en-US" sz="2200" dirty="0"/>
              <a:t>Distinguish between developmentally appropriate and pathological anxiety</a:t>
            </a:r>
          </a:p>
          <a:p>
            <a:r>
              <a:rPr lang="en-US" sz="2200" dirty="0"/>
              <a:t>Anxiety disorders are common, yet under-recognized and under-treated</a:t>
            </a:r>
          </a:p>
          <a:p>
            <a:r>
              <a:rPr lang="en-US" sz="2200" dirty="0"/>
              <a:t>Treatment improves global function &amp; quality of life, and decreases risk for future psychopathology</a:t>
            </a:r>
          </a:p>
          <a:p>
            <a:r>
              <a:rPr lang="en-US" sz="2200" dirty="0"/>
              <a:t>CBT, CBT, CBT for child specific treatment</a:t>
            </a:r>
          </a:p>
        </p:txBody>
      </p:sp>
    </p:spTree>
    <p:extLst>
      <p:ext uri="{BB962C8B-B14F-4D97-AF65-F5344CB8AC3E}">
        <p14:creationId xmlns:p14="http://schemas.microsoft.com/office/powerpoint/2010/main" val="242412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References</a:t>
            </a:r>
          </a:p>
        </p:txBody>
      </p:sp>
      <p:sp>
        <p:nvSpPr>
          <p:cNvPr id="3" name="Content Placeholder 2"/>
          <p:cNvSpPr>
            <a:spLocks noGrp="1"/>
          </p:cNvSpPr>
          <p:nvPr>
            <p:ph idx="1"/>
          </p:nvPr>
        </p:nvSpPr>
        <p:spPr>
          <a:xfrm>
            <a:off x="499403" y="1828800"/>
            <a:ext cx="11394831" cy="3461790"/>
          </a:xfrm>
        </p:spPr>
        <p:txBody>
          <a:bodyPr anchor="t">
            <a:noAutofit/>
          </a:bodyPr>
          <a:lstStyle/>
          <a:p>
            <a:r>
              <a:rPr lang="en-US" sz="2200" i="1" dirty="0"/>
              <a:t>AAP Toolkit…..and…..</a:t>
            </a:r>
            <a:r>
              <a:rPr lang="en-US" sz="2200" dirty="0"/>
              <a:t>MD AAP Emotional Health Committee </a:t>
            </a:r>
            <a:r>
              <a:rPr lang="en-US" sz="2200" dirty="0">
                <a:hlinkClick r:id="rId3"/>
              </a:rPr>
              <a:t>http://www.mdaap.org/biped.html</a:t>
            </a:r>
            <a:endParaRPr lang="en-US" sz="2200" dirty="0"/>
          </a:p>
          <a:p>
            <a:r>
              <a:rPr lang="en-US" sz="2200" i="1" dirty="0"/>
              <a:t>Bright Futures in Practice</a:t>
            </a:r>
            <a:r>
              <a:rPr lang="en-US" sz="2200" dirty="0"/>
              <a:t>: Mental Health Vol 1 Practice Guide (2002)191-202 </a:t>
            </a:r>
            <a:r>
              <a:rPr lang="en-US" sz="2200" dirty="0">
                <a:hlinkClick r:id="rId4"/>
              </a:rPr>
              <a:t>http://www.brightfutures.org/mentalhealth/</a:t>
            </a:r>
            <a:endParaRPr lang="en-US" sz="2200" dirty="0"/>
          </a:p>
          <a:p>
            <a:r>
              <a:rPr lang="en-US" sz="2200" i="1" dirty="0"/>
              <a:t>SCARED</a:t>
            </a:r>
            <a:r>
              <a:rPr lang="en-US" sz="2200" dirty="0"/>
              <a:t> </a:t>
            </a:r>
            <a:r>
              <a:rPr lang="en-US" sz="2200" dirty="0">
                <a:hlinkClick r:id="rId5"/>
              </a:rPr>
              <a:t>http://www.psychiatry.pitt.edu/sites/default/files/Documents/assessments/SCARED%20Child.pdf</a:t>
            </a:r>
            <a:endParaRPr lang="en-US" sz="2200" dirty="0"/>
          </a:p>
          <a:p>
            <a:r>
              <a:rPr lang="en-US" sz="2200" i="1" dirty="0"/>
              <a:t>J Am </a:t>
            </a:r>
            <a:r>
              <a:rPr lang="en-US" sz="2200" i="1" dirty="0" err="1"/>
              <a:t>Acad</a:t>
            </a:r>
            <a:r>
              <a:rPr lang="en-US" sz="2200" i="1" dirty="0"/>
              <a:t> Child </a:t>
            </a:r>
            <a:r>
              <a:rPr lang="en-US" sz="2200" i="1" dirty="0" err="1"/>
              <a:t>Adolesc</a:t>
            </a:r>
            <a:r>
              <a:rPr lang="en-US" sz="2200" i="1" dirty="0"/>
              <a:t> Psychiatry </a:t>
            </a:r>
            <a:r>
              <a:rPr lang="en-US" sz="2200" dirty="0"/>
              <a:t>46: 2007, pp 267-283 Practice Parameters for  Assessment and Treatment of Children and Adolescents with Anxiety Disorders</a:t>
            </a:r>
          </a:p>
          <a:p>
            <a:r>
              <a:rPr lang="en-US" sz="2200" dirty="0">
                <a:hlinkClick r:id="rId6"/>
              </a:rPr>
              <a:t>http://www.</a:t>
            </a:r>
            <a:r>
              <a:rPr lang="en-US" sz="2200" b="1" dirty="0">
                <a:hlinkClick r:id="rId6"/>
              </a:rPr>
              <a:t>dsm5</a:t>
            </a:r>
            <a:r>
              <a:rPr lang="en-US" sz="2200" dirty="0">
                <a:hlinkClick r:id="rId6"/>
              </a:rPr>
              <a:t>.org/Documents/changes%20from%20dsm-iv-tr%20to%20dsm-5.pdf</a:t>
            </a:r>
            <a:endParaRPr lang="en-US" sz="2200" dirty="0"/>
          </a:p>
          <a:p>
            <a:endParaRPr lang="en-US" sz="1600" dirty="0"/>
          </a:p>
          <a:p>
            <a:endParaRPr lang="en-US" sz="900" dirty="0"/>
          </a:p>
        </p:txBody>
      </p:sp>
    </p:spTree>
    <p:extLst>
      <p:ext uri="{BB962C8B-B14F-4D97-AF65-F5344CB8AC3E}">
        <p14:creationId xmlns:p14="http://schemas.microsoft.com/office/powerpoint/2010/main" val="10870750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0FFF-E437-478C-B05E-565D8C4741F8}"/>
              </a:ext>
            </a:extLst>
          </p:cNvPr>
          <p:cNvSpPr>
            <a:spLocks noGrp="1"/>
          </p:cNvSpPr>
          <p:nvPr>
            <p:ph type="title"/>
          </p:nvPr>
        </p:nvSpPr>
        <p:spPr/>
        <p:txBody>
          <a:bodyPr>
            <a:normAutofit/>
          </a:bodyPr>
          <a:lstStyle/>
          <a:p>
            <a:r>
              <a:rPr lang="en-US" sz="3600" dirty="0"/>
              <a:t>Thank you!</a:t>
            </a:r>
          </a:p>
        </p:txBody>
      </p:sp>
      <p:sp>
        <p:nvSpPr>
          <p:cNvPr id="5" name="TextBox 4">
            <a:extLst>
              <a:ext uri="{FF2B5EF4-FFF2-40B4-BE49-F238E27FC236}">
                <a16:creationId xmlns:a16="http://schemas.microsoft.com/office/drawing/2014/main" id="{3684EBDF-B302-49BD-8F33-FA1FE85734AC}"/>
              </a:ext>
            </a:extLst>
          </p:cNvPr>
          <p:cNvSpPr txBox="1"/>
          <p:nvPr/>
        </p:nvSpPr>
        <p:spPr>
          <a:xfrm>
            <a:off x="468087" y="1780496"/>
            <a:ext cx="11239500" cy="5262979"/>
          </a:xfrm>
          <a:prstGeom prst="rect">
            <a:avLst/>
          </a:prstGeom>
          <a:noFill/>
        </p:spPr>
        <p:txBody>
          <a:bodyPr wrap="square" rtlCol="0">
            <a:spAutoFit/>
          </a:bodyPr>
          <a:lstStyle/>
          <a:p>
            <a:pPr algn="ctr"/>
            <a:r>
              <a:rPr lang="en-US" sz="2800">
                <a:solidFill>
                  <a:schemeClr val="tx1">
                    <a:lumMod val="65000"/>
                    <a:lumOff val="35000"/>
                  </a:schemeClr>
                </a:solidFill>
              </a:rPr>
              <a:t>Maryland Behavioral Health Integration in Pediatric Primary Care (BHIPP)</a:t>
            </a:r>
          </a:p>
          <a:p>
            <a:pPr algn="ctr"/>
            <a:endParaRPr lang="en-US" sz="2800">
              <a:solidFill>
                <a:schemeClr val="tx1">
                  <a:lumMod val="65000"/>
                  <a:lumOff val="35000"/>
                </a:schemeClr>
              </a:solidFill>
            </a:endParaRPr>
          </a:p>
          <a:p>
            <a:pPr algn="ctr"/>
            <a:endParaRPr lang="en-US" sz="2800">
              <a:solidFill>
                <a:schemeClr val="tx1">
                  <a:lumMod val="65000"/>
                  <a:lumOff val="35000"/>
                </a:schemeClr>
              </a:solidFill>
            </a:endParaRPr>
          </a:p>
          <a:p>
            <a:pPr algn="ctr"/>
            <a:r>
              <a:rPr lang="en-US" sz="2800" b="1">
                <a:solidFill>
                  <a:schemeClr val="tx1">
                    <a:lumMod val="65000"/>
                    <a:lumOff val="35000"/>
                  </a:schemeClr>
                </a:solidFill>
              </a:rPr>
              <a:t>1-855-MD-BHIPP</a:t>
            </a:r>
            <a:r>
              <a:rPr lang="en-US" sz="2800">
                <a:solidFill>
                  <a:schemeClr val="tx1">
                    <a:lumMod val="65000"/>
                    <a:lumOff val="35000"/>
                  </a:schemeClr>
                </a:solidFill>
              </a:rPr>
              <a:t> (632-4477)</a:t>
            </a:r>
          </a:p>
          <a:p>
            <a:pPr algn="ctr"/>
            <a:r>
              <a:rPr lang="en-US" sz="2800">
                <a:solidFill>
                  <a:schemeClr val="tx1">
                    <a:lumMod val="65000"/>
                    <a:lumOff val="35000"/>
                  </a:schemeClr>
                </a:solidFill>
              </a:rPr>
              <a:t>www.mdbhipp.org</a:t>
            </a:r>
          </a:p>
          <a:p>
            <a:pPr algn="ctr"/>
            <a:r>
              <a:rPr lang="en-US" sz="2800">
                <a:solidFill>
                  <a:schemeClr val="tx1">
                    <a:lumMod val="65000"/>
                    <a:lumOff val="35000"/>
                  </a:schemeClr>
                </a:solidFill>
              </a:rPr>
              <a:t>Follow us on Facebook, LinkedIn, and Twitter! @MDBHIPP </a:t>
            </a:r>
          </a:p>
          <a:p>
            <a:pPr algn="ctr"/>
            <a:endParaRPr lang="en-US" sz="2800">
              <a:solidFill>
                <a:schemeClr val="tx1">
                  <a:lumMod val="65000"/>
                  <a:lumOff val="35000"/>
                </a:schemeClr>
              </a:solidFill>
            </a:endParaRPr>
          </a:p>
          <a:p>
            <a:pPr algn="ctr"/>
            <a:endParaRPr lang="en-US" sz="2800">
              <a:solidFill>
                <a:schemeClr val="tx1">
                  <a:lumMod val="65000"/>
                  <a:lumOff val="35000"/>
                </a:schemeClr>
              </a:solidFill>
            </a:endParaRPr>
          </a:p>
          <a:p>
            <a:pPr algn="ctr"/>
            <a:r>
              <a:rPr lang="en-US" sz="2400" i="1">
                <a:latin typeface="Calibri" panose="020F0502020204030204" pitchFamily="34" charset="0"/>
                <a:ea typeface="Calibri" panose="020F0502020204030204" pitchFamily="34" charset="0"/>
              </a:rPr>
              <a:t>For resources related to the COVID-19 pandemic,</a:t>
            </a:r>
          </a:p>
          <a:p>
            <a:pPr algn="ctr"/>
            <a:r>
              <a:rPr lang="en-US" sz="2400" i="1">
                <a:latin typeface="Calibri" panose="020F0502020204030204" pitchFamily="34" charset="0"/>
                <a:ea typeface="Calibri" panose="020F0502020204030204" pitchFamily="34" charset="0"/>
              </a:rPr>
              <a:t>please visit us at </a:t>
            </a:r>
            <a:r>
              <a:rPr lang="en-US" sz="2400" i="1" u="sng">
                <a:solidFill>
                  <a:srgbClr val="0563C1"/>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BHIPP Covid-19 Resources</a:t>
            </a:r>
            <a:r>
              <a:rPr lang="en-US" sz="2400" b="1">
                <a:latin typeface="Calibri" panose="020F0502020204030204" pitchFamily="34" charset="0"/>
                <a:ea typeface="Calibri" panose="020F0502020204030204" pitchFamily="34" charset="0"/>
              </a:rPr>
              <a:t>.</a:t>
            </a:r>
            <a:endParaRPr lang="en-US" sz="2400">
              <a:latin typeface="Calibri" panose="020F0502020204030204" pitchFamily="34" charset="0"/>
              <a:ea typeface="Calibri" panose="020F0502020204030204" pitchFamily="34" charset="0"/>
            </a:endParaRPr>
          </a:p>
          <a:p>
            <a:pPr algn="ctr"/>
            <a:endParaRPr lang="en-US" sz="2800">
              <a:solidFill>
                <a:schemeClr val="tx1">
                  <a:lumMod val="65000"/>
                  <a:lumOff val="35000"/>
                </a:schemeClr>
              </a:solidFill>
            </a:endParaRPr>
          </a:p>
          <a:p>
            <a:endParaRPr lang="en-US"/>
          </a:p>
          <a:p>
            <a:pPr algn="ctr"/>
            <a:endParaRPr lang="en-US" dirty="0"/>
          </a:p>
        </p:txBody>
      </p:sp>
    </p:spTree>
    <p:extLst>
      <p:ext uri="{BB962C8B-B14F-4D97-AF65-F5344CB8AC3E}">
        <p14:creationId xmlns:p14="http://schemas.microsoft.com/office/powerpoint/2010/main" val="2617456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niable Signs You're Finally All Grown Up | HuffPost Australia Life">
            <a:extLst>
              <a:ext uri="{FF2B5EF4-FFF2-40B4-BE49-F238E27FC236}">
                <a16:creationId xmlns:a16="http://schemas.microsoft.com/office/drawing/2014/main" id="{063934C6-2BD9-4EAE-9BC6-0F43EBC73C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223"/>
          <a:stretch/>
        </p:blipFill>
        <p:spPr bwMode="auto">
          <a:xfrm>
            <a:off x="1241450" y="2721836"/>
            <a:ext cx="7471794" cy="31333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94F9165-7C9F-49A9-A5DC-A193FD4147E1}"/>
              </a:ext>
            </a:extLst>
          </p:cNvPr>
          <p:cNvSpPr>
            <a:spLocks noGrp="1"/>
          </p:cNvSpPr>
          <p:nvPr>
            <p:ph type="title"/>
          </p:nvPr>
        </p:nvSpPr>
        <p:spPr/>
        <p:txBody>
          <a:bodyPr>
            <a:normAutofit/>
          </a:bodyPr>
          <a:lstStyle/>
          <a:p>
            <a:r>
              <a:rPr lang="en-US" sz="3200" dirty="0"/>
              <a:t>Normal Anxiety Evolves with Age</a:t>
            </a:r>
          </a:p>
        </p:txBody>
      </p:sp>
      <p:sp>
        <p:nvSpPr>
          <p:cNvPr id="2" name="Slide Number Placeholder 1">
            <a:extLst>
              <a:ext uri="{FF2B5EF4-FFF2-40B4-BE49-F238E27FC236}">
                <a16:creationId xmlns:a16="http://schemas.microsoft.com/office/drawing/2014/main" id="{60789A28-D0D0-413D-8EE2-F2F667535DA9}"/>
              </a:ext>
            </a:extLst>
          </p:cNvPr>
          <p:cNvSpPr>
            <a:spLocks noGrp="1"/>
          </p:cNvSpPr>
          <p:nvPr>
            <p:ph type="sldNum" sz="quarter" idx="12"/>
          </p:nvPr>
        </p:nvSpPr>
        <p:spPr/>
        <p:txBody>
          <a:bodyPr/>
          <a:lstStyle/>
          <a:p>
            <a:fld id="{C02A5225-8D37-BA47-A180-7BD7248AF82A}" type="slidenum">
              <a:rPr lang="en-US" smtClean="0"/>
              <a:t>7</a:t>
            </a:fld>
            <a:endParaRPr lang="en-US"/>
          </a:p>
        </p:txBody>
      </p:sp>
      <p:sp>
        <p:nvSpPr>
          <p:cNvPr id="13" name="Arrow: Down 12">
            <a:extLst>
              <a:ext uri="{FF2B5EF4-FFF2-40B4-BE49-F238E27FC236}">
                <a16:creationId xmlns:a16="http://schemas.microsoft.com/office/drawing/2014/main" id="{BD59A5CB-9DC5-40B8-ABC9-A0572DD5C51C}"/>
              </a:ext>
            </a:extLst>
          </p:cNvPr>
          <p:cNvSpPr/>
          <p:nvPr/>
        </p:nvSpPr>
        <p:spPr>
          <a:xfrm>
            <a:off x="309255" y="2721836"/>
            <a:ext cx="2489711" cy="20458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Stranger anxiety</a:t>
            </a:r>
          </a:p>
        </p:txBody>
      </p:sp>
      <p:pic>
        <p:nvPicPr>
          <p:cNvPr id="4" name="Picture 3">
            <a:extLst>
              <a:ext uri="{FF2B5EF4-FFF2-40B4-BE49-F238E27FC236}">
                <a16:creationId xmlns:a16="http://schemas.microsoft.com/office/drawing/2014/main" id="{C539A655-7F24-4178-A23A-28903360F256}"/>
              </a:ext>
            </a:extLst>
          </p:cNvPr>
          <p:cNvPicPr>
            <a:picLocks noChangeAspect="1"/>
          </p:cNvPicPr>
          <p:nvPr/>
        </p:nvPicPr>
        <p:blipFill>
          <a:blip r:embed="rId4"/>
          <a:stretch>
            <a:fillRect/>
          </a:stretch>
        </p:blipFill>
        <p:spPr>
          <a:xfrm>
            <a:off x="9485908" y="1411670"/>
            <a:ext cx="2396837" cy="4295384"/>
          </a:xfrm>
          <a:prstGeom prst="rect">
            <a:avLst/>
          </a:prstGeom>
        </p:spPr>
      </p:pic>
    </p:spTree>
    <p:extLst>
      <p:ext uri="{BB962C8B-B14F-4D97-AF65-F5344CB8AC3E}">
        <p14:creationId xmlns:p14="http://schemas.microsoft.com/office/powerpoint/2010/main" val="375664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niable Signs You're Finally All Grown Up | HuffPost Australia Life">
            <a:extLst>
              <a:ext uri="{FF2B5EF4-FFF2-40B4-BE49-F238E27FC236}">
                <a16:creationId xmlns:a16="http://schemas.microsoft.com/office/drawing/2014/main" id="{063934C6-2BD9-4EAE-9BC6-0F43EBC73C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223"/>
          <a:stretch/>
        </p:blipFill>
        <p:spPr bwMode="auto">
          <a:xfrm>
            <a:off x="1241450" y="2721836"/>
            <a:ext cx="7471794" cy="31333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94F9165-7C9F-49A9-A5DC-A193FD4147E1}"/>
              </a:ext>
            </a:extLst>
          </p:cNvPr>
          <p:cNvSpPr>
            <a:spLocks noGrp="1"/>
          </p:cNvSpPr>
          <p:nvPr>
            <p:ph type="title"/>
          </p:nvPr>
        </p:nvSpPr>
        <p:spPr/>
        <p:txBody>
          <a:bodyPr>
            <a:normAutofit/>
          </a:bodyPr>
          <a:lstStyle/>
          <a:p>
            <a:r>
              <a:rPr lang="en-US" sz="3200" dirty="0"/>
              <a:t>Normal Anxiety Evolves with Age</a:t>
            </a:r>
          </a:p>
        </p:txBody>
      </p:sp>
      <p:sp>
        <p:nvSpPr>
          <p:cNvPr id="2" name="Slide Number Placeholder 1">
            <a:extLst>
              <a:ext uri="{FF2B5EF4-FFF2-40B4-BE49-F238E27FC236}">
                <a16:creationId xmlns:a16="http://schemas.microsoft.com/office/drawing/2014/main" id="{60789A28-D0D0-413D-8EE2-F2F667535DA9}"/>
              </a:ext>
            </a:extLst>
          </p:cNvPr>
          <p:cNvSpPr>
            <a:spLocks noGrp="1"/>
          </p:cNvSpPr>
          <p:nvPr>
            <p:ph type="sldNum" sz="quarter" idx="12"/>
          </p:nvPr>
        </p:nvSpPr>
        <p:spPr/>
        <p:txBody>
          <a:bodyPr/>
          <a:lstStyle/>
          <a:p>
            <a:fld id="{C02A5225-8D37-BA47-A180-7BD7248AF82A}" type="slidenum">
              <a:rPr lang="en-US" smtClean="0"/>
              <a:t>8</a:t>
            </a:fld>
            <a:endParaRPr lang="en-US"/>
          </a:p>
        </p:txBody>
      </p:sp>
      <p:sp>
        <p:nvSpPr>
          <p:cNvPr id="13" name="Arrow: Down 12">
            <a:extLst>
              <a:ext uri="{FF2B5EF4-FFF2-40B4-BE49-F238E27FC236}">
                <a16:creationId xmlns:a16="http://schemas.microsoft.com/office/drawing/2014/main" id="{BD59A5CB-9DC5-40B8-ABC9-A0572DD5C51C}"/>
              </a:ext>
            </a:extLst>
          </p:cNvPr>
          <p:cNvSpPr/>
          <p:nvPr/>
        </p:nvSpPr>
        <p:spPr>
          <a:xfrm>
            <a:off x="2365808" y="1928913"/>
            <a:ext cx="2489711" cy="20458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Separation anxiety</a:t>
            </a:r>
          </a:p>
        </p:txBody>
      </p:sp>
      <p:pic>
        <p:nvPicPr>
          <p:cNvPr id="4" name="Picture 3">
            <a:extLst>
              <a:ext uri="{FF2B5EF4-FFF2-40B4-BE49-F238E27FC236}">
                <a16:creationId xmlns:a16="http://schemas.microsoft.com/office/drawing/2014/main" id="{C0147072-9BC1-4766-9BC8-5C8A0504FC43}"/>
              </a:ext>
            </a:extLst>
          </p:cNvPr>
          <p:cNvPicPr>
            <a:picLocks noChangeAspect="1"/>
          </p:cNvPicPr>
          <p:nvPr/>
        </p:nvPicPr>
        <p:blipFill>
          <a:blip r:embed="rId4"/>
          <a:stretch>
            <a:fillRect/>
          </a:stretch>
        </p:blipFill>
        <p:spPr>
          <a:xfrm>
            <a:off x="9438333" y="1458244"/>
            <a:ext cx="2407546" cy="4262437"/>
          </a:xfrm>
          <a:prstGeom prst="rect">
            <a:avLst/>
          </a:prstGeom>
        </p:spPr>
      </p:pic>
    </p:spTree>
    <p:extLst>
      <p:ext uri="{BB962C8B-B14F-4D97-AF65-F5344CB8AC3E}">
        <p14:creationId xmlns:p14="http://schemas.microsoft.com/office/powerpoint/2010/main" val="65797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niable Signs You're Finally All Grown Up | HuffPost Australia Life">
            <a:extLst>
              <a:ext uri="{FF2B5EF4-FFF2-40B4-BE49-F238E27FC236}">
                <a16:creationId xmlns:a16="http://schemas.microsoft.com/office/drawing/2014/main" id="{063934C6-2BD9-4EAE-9BC6-0F43EBC73C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223"/>
          <a:stretch/>
        </p:blipFill>
        <p:spPr bwMode="auto">
          <a:xfrm>
            <a:off x="1241450" y="2721836"/>
            <a:ext cx="7471794" cy="31333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94F9165-7C9F-49A9-A5DC-A193FD4147E1}"/>
              </a:ext>
            </a:extLst>
          </p:cNvPr>
          <p:cNvSpPr>
            <a:spLocks noGrp="1"/>
          </p:cNvSpPr>
          <p:nvPr>
            <p:ph type="title"/>
          </p:nvPr>
        </p:nvSpPr>
        <p:spPr/>
        <p:txBody>
          <a:bodyPr>
            <a:normAutofit/>
          </a:bodyPr>
          <a:lstStyle/>
          <a:p>
            <a:r>
              <a:rPr lang="en-US" sz="3200" dirty="0"/>
              <a:t>Normal Anxiety Evolves with Age</a:t>
            </a:r>
          </a:p>
        </p:txBody>
      </p:sp>
      <p:sp>
        <p:nvSpPr>
          <p:cNvPr id="2" name="Slide Number Placeholder 1">
            <a:extLst>
              <a:ext uri="{FF2B5EF4-FFF2-40B4-BE49-F238E27FC236}">
                <a16:creationId xmlns:a16="http://schemas.microsoft.com/office/drawing/2014/main" id="{60789A28-D0D0-413D-8EE2-F2F667535DA9}"/>
              </a:ext>
            </a:extLst>
          </p:cNvPr>
          <p:cNvSpPr>
            <a:spLocks noGrp="1"/>
          </p:cNvSpPr>
          <p:nvPr>
            <p:ph type="sldNum" sz="quarter" idx="12"/>
          </p:nvPr>
        </p:nvSpPr>
        <p:spPr/>
        <p:txBody>
          <a:bodyPr/>
          <a:lstStyle/>
          <a:p>
            <a:fld id="{C02A5225-8D37-BA47-A180-7BD7248AF82A}" type="slidenum">
              <a:rPr lang="en-US" smtClean="0"/>
              <a:t>9</a:t>
            </a:fld>
            <a:endParaRPr lang="en-US"/>
          </a:p>
        </p:txBody>
      </p:sp>
      <p:sp>
        <p:nvSpPr>
          <p:cNvPr id="13" name="Arrow: Down 12">
            <a:extLst>
              <a:ext uri="{FF2B5EF4-FFF2-40B4-BE49-F238E27FC236}">
                <a16:creationId xmlns:a16="http://schemas.microsoft.com/office/drawing/2014/main" id="{BD59A5CB-9DC5-40B8-ABC9-A0572DD5C51C}"/>
              </a:ext>
            </a:extLst>
          </p:cNvPr>
          <p:cNvSpPr/>
          <p:nvPr/>
        </p:nvSpPr>
        <p:spPr>
          <a:xfrm>
            <a:off x="3610664" y="1482345"/>
            <a:ext cx="2489711" cy="20458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Fear of supernatural creatures</a:t>
            </a:r>
          </a:p>
        </p:txBody>
      </p:sp>
    </p:spTree>
    <p:extLst>
      <p:ext uri="{BB962C8B-B14F-4D97-AF65-F5344CB8AC3E}">
        <p14:creationId xmlns:p14="http://schemas.microsoft.com/office/powerpoint/2010/main" val="23078026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ame">
  <a:themeElements>
    <a:clrScheme name="BHIPP">
      <a:dk1>
        <a:srgbClr val="000000"/>
      </a:dk1>
      <a:lt1>
        <a:srgbClr val="FFFFFF"/>
      </a:lt1>
      <a:dk2>
        <a:srgbClr val="FFFFFF"/>
      </a:dk2>
      <a:lt2>
        <a:srgbClr val="FFC000"/>
      </a:lt2>
      <a:accent1>
        <a:srgbClr val="C00000"/>
      </a:accent1>
      <a:accent2>
        <a:srgbClr val="C00000"/>
      </a:accent2>
      <a:accent3>
        <a:srgbClr val="000000"/>
      </a:accent3>
      <a:accent4>
        <a:srgbClr val="A5A5A5"/>
      </a:accent4>
      <a:accent5>
        <a:srgbClr val="BF9000"/>
      </a:accent5>
      <a:accent6>
        <a:srgbClr val="95D284"/>
      </a:accent6>
      <a:hlink>
        <a:srgbClr val="FF4040"/>
      </a:hlink>
      <a:folHlink>
        <a:srgbClr val="FFC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HIPP Slide Template 2021 option 1" id="{02DD8833-47D6-4953-856C-E2F3A7E4478D}" vid="{96AD90CE-774B-4C32-8549-F98C039EA589}"/>
    </a:ext>
  </a:extLst>
</a:theme>
</file>

<file path=ppt/theme/theme3.xml><?xml version="1.0" encoding="utf-8"?>
<a:theme xmlns:a="http://schemas.openxmlformats.org/drawingml/2006/main" name="1_Frame">
  <a:themeElements>
    <a:clrScheme name="BHIPP">
      <a:dk1>
        <a:srgbClr val="000000"/>
      </a:dk1>
      <a:lt1>
        <a:srgbClr val="FFFFFF"/>
      </a:lt1>
      <a:dk2>
        <a:srgbClr val="FFFFFF"/>
      </a:dk2>
      <a:lt2>
        <a:srgbClr val="FFC000"/>
      </a:lt2>
      <a:accent1>
        <a:srgbClr val="C00000"/>
      </a:accent1>
      <a:accent2>
        <a:srgbClr val="C00000"/>
      </a:accent2>
      <a:accent3>
        <a:srgbClr val="000000"/>
      </a:accent3>
      <a:accent4>
        <a:srgbClr val="A5A5A5"/>
      </a:accent4>
      <a:accent5>
        <a:srgbClr val="BF9000"/>
      </a:accent5>
      <a:accent6>
        <a:srgbClr val="95D284"/>
      </a:accent6>
      <a:hlink>
        <a:srgbClr val="FF4040"/>
      </a:hlink>
      <a:folHlink>
        <a:srgbClr val="FFC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HIPP Slide Template 2021 option 1" id="{02DD8833-47D6-4953-856C-E2F3A7E4478D}" vid="{96AD90CE-774B-4C32-8549-F98C039EA58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AC9C000E8CC442838E60EA5B7FB1EA" ma:contentTypeVersion="14" ma:contentTypeDescription="Create a new document." ma:contentTypeScope="" ma:versionID="1f97693bd2941dcd0546deaef1eb48c1">
  <xsd:schema xmlns:xsd="http://www.w3.org/2001/XMLSchema" xmlns:xs="http://www.w3.org/2001/XMLSchema" xmlns:p="http://schemas.microsoft.com/office/2006/metadata/properties" xmlns:ns3="9162b81d-776b-4368-8a84-d6b6bd0e809d" xmlns:ns4="9ae31d4b-8339-4813-9215-9bb7c1d27d86" targetNamespace="http://schemas.microsoft.com/office/2006/metadata/properties" ma:root="true" ma:fieldsID="27e7883298c27254eafbda5afd921fd2" ns3:_="" ns4:_="">
    <xsd:import namespace="9162b81d-776b-4368-8a84-d6b6bd0e809d"/>
    <xsd:import namespace="9ae31d4b-8339-4813-9215-9bb7c1d27d8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62b81d-776b-4368-8a84-d6b6bd0e80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e31d4b-8339-4813-9215-9bb7c1d27d8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BFBB17-8F1C-492F-9184-E96CB886E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62b81d-776b-4368-8a84-d6b6bd0e809d"/>
    <ds:schemaRef ds:uri="9ae31d4b-8339-4813-9215-9bb7c1d27d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32142B-E651-466F-852D-69555F00C781}">
  <ds:schemaRefs>
    <ds:schemaRef ds:uri="http://schemas.microsoft.com/sharepoint/v3/contenttype/forms"/>
  </ds:schemaRefs>
</ds:datastoreItem>
</file>

<file path=customXml/itemProps3.xml><?xml version="1.0" encoding="utf-8"?>
<ds:datastoreItem xmlns:ds="http://schemas.openxmlformats.org/officeDocument/2006/customXml" ds:itemID="{B3F9A4F9-436A-46B7-AE4C-492833760AF7}">
  <ds:schemaRefs>
    <ds:schemaRef ds:uri="http://www.w3.org/XML/1998/namespace"/>
    <ds:schemaRef ds:uri="9162b81d-776b-4368-8a84-d6b6bd0e809d"/>
    <ds:schemaRef ds:uri="9ae31d4b-8339-4813-9215-9bb7c1d27d86"/>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1200</TotalTime>
  <Words>3439</Words>
  <Application>Microsoft Office PowerPoint</Application>
  <PresentationFormat>Widescreen</PresentationFormat>
  <Paragraphs>509</Paragraphs>
  <Slides>65</Slides>
  <Notes>58</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65</vt:i4>
      </vt:variant>
    </vt:vector>
  </HeadingPairs>
  <TitlesOfParts>
    <vt:vector size="77" baseType="lpstr">
      <vt:lpstr>14</vt:lpstr>
      <vt:lpstr>Arial</vt:lpstr>
      <vt:lpstr>Calibri</vt:lpstr>
      <vt:lpstr>Calibri Light</vt:lpstr>
      <vt:lpstr>Cambria</vt:lpstr>
      <vt:lpstr>Corbel</vt:lpstr>
      <vt:lpstr>Times New Roman</vt:lpstr>
      <vt:lpstr>Wingdings</vt:lpstr>
      <vt:lpstr>Wingdings 2</vt:lpstr>
      <vt:lpstr>1_Office Theme</vt:lpstr>
      <vt:lpstr>Frame</vt:lpstr>
      <vt:lpstr>1_Frame</vt:lpstr>
      <vt:lpstr>PowerPoint Presentation</vt:lpstr>
      <vt:lpstr>Learning Objectives</vt:lpstr>
      <vt:lpstr>Calls to BHIPP </vt:lpstr>
      <vt:lpstr>Childhood Anxiety: Developmental Lens</vt:lpstr>
      <vt:lpstr>Anxiety disorders --  Background</vt:lpstr>
      <vt:lpstr>Fear/Anxiety: Adaptive vs. Excessive</vt:lpstr>
      <vt:lpstr>Normal Anxiety Evolves with Age</vt:lpstr>
      <vt:lpstr>Normal Anxiety Evolves with Age</vt:lpstr>
      <vt:lpstr>Normal Anxiety Evolves with Age</vt:lpstr>
      <vt:lpstr>Normal Anxiety Evolves with Age</vt:lpstr>
      <vt:lpstr>Normal Anxiety Evolves with Age</vt:lpstr>
      <vt:lpstr>PowerPoint Presentation</vt:lpstr>
      <vt:lpstr>PowerPoint Presentation</vt:lpstr>
      <vt:lpstr>ANXIETY DISORDERS -- Background </vt:lpstr>
      <vt:lpstr>Childhood Anxiety Disorders Are Common</vt:lpstr>
      <vt:lpstr>DSM-5 Anxiety Disorders</vt:lpstr>
      <vt:lpstr>Anxiety Disorders in Children &amp; Adolescents</vt:lpstr>
      <vt:lpstr>Anxiety Disorders in Children &amp; Adolescents</vt:lpstr>
      <vt:lpstr>Core Symptoms of Anxiety </vt:lpstr>
      <vt:lpstr>Symptoms of Anxiety</vt:lpstr>
      <vt:lpstr>Physical Presentations</vt:lpstr>
      <vt:lpstr>Symptoms of Anxiety</vt:lpstr>
      <vt:lpstr>Thoughts</vt:lpstr>
      <vt:lpstr>Distraction: external vs. internal</vt:lpstr>
      <vt:lpstr>Symptoms of Anxiety</vt:lpstr>
      <vt:lpstr>Behaviors</vt:lpstr>
      <vt:lpstr>Assessment</vt:lpstr>
      <vt:lpstr>Assessment</vt:lpstr>
      <vt:lpstr>Getting an Account</vt:lpstr>
      <vt:lpstr>PowerPoint Presentation</vt:lpstr>
      <vt:lpstr>Use of Questionnaires</vt:lpstr>
      <vt:lpstr>Screener: SCARED</vt:lpstr>
      <vt:lpstr>Screener: GAD-7</vt:lpstr>
      <vt:lpstr>Screen for Anxiety: Pediatric Symptom Checklist-17 (PSC-17)</vt:lpstr>
      <vt:lpstr>PowerPoint Presentation</vt:lpstr>
      <vt:lpstr>Evidence-Based Treatment</vt:lpstr>
      <vt:lpstr>Treating Childhood Anxiety Improves Outcomes</vt:lpstr>
      <vt:lpstr>Anxiety Severity</vt:lpstr>
      <vt:lpstr>Anxiety Severity</vt:lpstr>
      <vt:lpstr>General Principles of Treatment</vt:lpstr>
      <vt:lpstr>Psychoeducation</vt:lpstr>
      <vt:lpstr>Back to Basics</vt:lpstr>
      <vt:lpstr>Treating Anxiety</vt:lpstr>
      <vt:lpstr>Empirical Evidence Summary Cognitive Behavioral Therapy</vt:lpstr>
      <vt:lpstr>Treatment: Psychotherapeutic Interventions</vt:lpstr>
      <vt:lpstr>Exposure Therapy for Anxiety</vt:lpstr>
      <vt:lpstr>Inhibitory Learning Theory</vt:lpstr>
      <vt:lpstr>Elements of Inhibitory Learning (or how to optimize exposure therapy!)</vt:lpstr>
      <vt:lpstr>Cognitive Behavioral Therapy (CBT)</vt:lpstr>
      <vt:lpstr>PowerPoint Presentation</vt:lpstr>
      <vt:lpstr>CBT for Anxiety Components</vt:lpstr>
      <vt:lpstr>Behavioral experiments using the scientific method</vt:lpstr>
      <vt:lpstr>CBT for Anxiety Components – Hierarchy and Exposures</vt:lpstr>
      <vt:lpstr>CBT for Anxiety Components – Cognitive Strategies</vt:lpstr>
      <vt:lpstr>CBT for Anxiety Components – Relaxation Strategies</vt:lpstr>
      <vt:lpstr>CBT Recap: Optimize Exposures via Inhibitory Learning…</vt:lpstr>
      <vt:lpstr>Course of CBT for Anxiety</vt:lpstr>
      <vt:lpstr>Possible CBT Flow for Anxiety</vt:lpstr>
      <vt:lpstr>Becky Case</vt:lpstr>
      <vt:lpstr>Diagnostic Impression/Screening </vt:lpstr>
      <vt:lpstr>Therapy and Management </vt:lpstr>
      <vt:lpstr>Medications </vt:lpstr>
      <vt:lpstr>Summary </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Childhood Anxiety</dc:title>
  <dc:creator>Edwards, Sarah</dc:creator>
  <cp:lastModifiedBy>Rebecca Ferro</cp:lastModifiedBy>
  <cp:revision>13</cp:revision>
  <cp:lastPrinted>2021-03-09T16:41:10Z</cp:lastPrinted>
  <dcterms:created xsi:type="dcterms:W3CDTF">2021-03-09T16:18:22Z</dcterms:created>
  <dcterms:modified xsi:type="dcterms:W3CDTF">2021-10-18T15:05:26Z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0x010100EFAC9C000E8CC442838E60EA5B7FB1EA</vt:lpwstr>
  </property>
</Properties>
</file>