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97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0000"/>
    <a:srgbClr val="264162"/>
    <a:srgbClr val="FFD96E"/>
    <a:srgbClr val="D93230"/>
    <a:srgbClr val="152043"/>
    <a:srgbClr val="CED84A"/>
    <a:srgbClr val="3C669A"/>
    <a:srgbClr val="4B7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56" autoAdjust="0"/>
    <p:restoredTop sz="99215" autoAdjust="0"/>
  </p:normalViewPr>
  <p:slideViewPr>
    <p:cSldViewPr snapToGrid="0" snapToObjects="1">
      <p:cViewPr varScale="1">
        <p:scale>
          <a:sx n="14" d="100"/>
          <a:sy n="14" d="100"/>
        </p:scale>
        <p:origin x="1164" y="44"/>
      </p:cViewPr>
      <p:guideLst>
        <p:guide orient="horz" pos="10368"/>
        <p:guide pos="971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D340C-BDE4-E54E-B734-EE1F2C47AC1E}" type="datetimeFigureOut">
              <a:rPr lang="en-US" smtClean="0"/>
              <a:t>5/13/2021</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1765A-9E3A-104A-BCE9-BF2BBD62A2EE}" type="slidenum">
              <a:rPr lang="en-US" smtClean="0"/>
              <a:t>‹#›</a:t>
            </a:fld>
            <a:endParaRPr lang="en-US"/>
          </a:p>
        </p:txBody>
      </p:sp>
    </p:spTree>
    <p:extLst>
      <p:ext uri="{BB962C8B-B14F-4D97-AF65-F5344CB8AC3E}">
        <p14:creationId xmlns:p14="http://schemas.microsoft.com/office/powerpoint/2010/main" val="16019786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a:t>Click to edit Master title style</a:t>
            </a:r>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060079" indent="0" algn="ctr">
              <a:buNone/>
              <a:defRPr>
                <a:solidFill>
                  <a:schemeClr val="tx1">
                    <a:tint val="75000"/>
                  </a:schemeClr>
                </a:solidFill>
              </a:defRPr>
            </a:lvl2pPr>
            <a:lvl3pPr marL="4120159" indent="0" algn="ctr">
              <a:buNone/>
              <a:defRPr>
                <a:solidFill>
                  <a:schemeClr val="tx1">
                    <a:tint val="75000"/>
                  </a:schemeClr>
                </a:solidFill>
              </a:defRPr>
            </a:lvl3pPr>
            <a:lvl4pPr marL="6180238" indent="0" algn="ctr">
              <a:buNone/>
              <a:defRPr>
                <a:solidFill>
                  <a:schemeClr val="tx1">
                    <a:tint val="75000"/>
                  </a:schemeClr>
                </a:solidFill>
              </a:defRPr>
            </a:lvl4pPr>
            <a:lvl5pPr marL="8240317" indent="0" algn="ctr">
              <a:buNone/>
              <a:defRPr>
                <a:solidFill>
                  <a:schemeClr val="tx1">
                    <a:tint val="75000"/>
                  </a:schemeClr>
                </a:solidFill>
              </a:defRPr>
            </a:lvl5pPr>
            <a:lvl6pPr marL="10300397" indent="0" algn="ctr">
              <a:buNone/>
              <a:defRPr>
                <a:solidFill>
                  <a:schemeClr val="tx1">
                    <a:tint val="75000"/>
                  </a:schemeClr>
                </a:solidFill>
              </a:defRPr>
            </a:lvl6pPr>
            <a:lvl7pPr marL="12360477" indent="0" algn="ctr">
              <a:buNone/>
              <a:defRPr>
                <a:solidFill>
                  <a:schemeClr val="tx1">
                    <a:tint val="75000"/>
                  </a:schemeClr>
                </a:solidFill>
              </a:defRPr>
            </a:lvl7pPr>
            <a:lvl8pPr marL="14420556" indent="0" algn="ctr">
              <a:buNone/>
              <a:defRPr>
                <a:solidFill>
                  <a:schemeClr val="tx1">
                    <a:tint val="75000"/>
                  </a:schemeClr>
                </a:solidFill>
              </a:defRPr>
            </a:lvl8pPr>
            <a:lvl9pPr marL="164806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D4C4CA-94A1-834E-A2BA-CE4D58E93A41}"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6334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4C4CA-94A1-834E-A2BA-CE4D58E93A41}"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5059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6324600"/>
            <a:ext cx="64514734"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7" y="6324600"/>
            <a:ext cx="192708527"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4C4CA-94A1-834E-A2BA-CE4D58E93A41}"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3704611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D4C4CA-94A1-834E-A2BA-CE4D58E93A41}"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87720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21153122"/>
            <a:ext cx="43525440" cy="6537960"/>
          </a:xfrm>
        </p:spPr>
        <p:txBody>
          <a:bodyPr anchor="t"/>
          <a:lstStyle>
            <a:lvl1pPr algn="l">
              <a:defRPr sz="17999" b="1" cap="all"/>
            </a:lvl1pPr>
          </a:lstStyle>
          <a:p>
            <a:r>
              <a:rPr lang="en-US"/>
              <a:t>Click to edit Master title style</a:t>
            </a:r>
          </a:p>
        </p:txBody>
      </p:sp>
      <p:sp>
        <p:nvSpPr>
          <p:cNvPr id="3" name="Text Placeholder 2"/>
          <p:cNvSpPr>
            <a:spLocks noGrp="1"/>
          </p:cNvSpPr>
          <p:nvPr>
            <p:ph type="body" idx="1"/>
          </p:nvPr>
        </p:nvSpPr>
        <p:spPr>
          <a:xfrm>
            <a:off x="4044954" y="13952225"/>
            <a:ext cx="43525440" cy="7200898"/>
          </a:xfrm>
        </p:spPr>
        <p:txBody>
          <a:bodyPr anchor="b"/>
          <a:lstStyle>
            <a:lvl1pPr marL="0" indent="0">
              <a:buNone/>
              <a:defRPr sz="9000">
                <a:solidFill>
                  <a:schemeClr val="tx1">
                    <a:tint val="75000"/>
                  </a:schemeClr>
                </a:solidFill>
              </a:defRPr>
            </a:lvl1pPr>
            <a:lvl2pPr marL="2060079" indent="0">
              <a:buNone/>
              <a:defRPr sz="8142">
                <a:solidFill>
                  <a:schemeClr val="tx1">
                    <a:tint val="75000"/>
                  </a:schemeClr>
                </a:solidFill>
              </a:defRPr>
            </a:lvl2pPr>
            <a:lvl3pPr marL="4120159" indent="0">
              <a:buNone/>
              <a:defRPr sz="7200">
                <a:solidFill>
                  <a:schemeClr val="tx1">
                    <a:tint val="75000"/>
                  </a:schemeClr>
                </a:solidFill>
              </a:defRPr>
            </a:lvl3pPr>
            <a:lvl4pPr marL="6180238" indent="0">
              <a:buNone/>
              <a:defRPr sz="6343">
                <a:solidFill>
                  <a:schemeClr val="tx1">
                    <a:tint val="75000"/>
                  </a:schemeClr>
                </a:solidFill>
              </a:defRPr>
            </a:lvl4pPr>
            <a:lvl5pPr marL="8240317" indent="0">
              <a:buNone/>
              <a:defRPr sz="6343">
                <a:solidFill>
                  <a:schemeClr val="tx1">
                    <a:tint val="75000"/>
                  </a:schemeClr>
                </a:solidFill>
              </a:defRPr>
            </a:lvl5pPr>
            <a:lvl6pPr marL="10300397" indent="0">
              <a:buNone/>
              <a:defRPr sz="6343">
                <a:solidFill>
                  <a:schemeClr val="tx1">
                    <a:tint val="75000"/>
                  </a:schemeClr>
                </a:solidFill>
              </a:defRPr>
            </a:lvl6pPr>
            <a:lvl7pPr marL="12360477" indent="0">
              <a:buNone/>
              <a:defRPr sz="6343">
                <a:solidFill>
                  <a:schemeClr val="tx1">
                    <a:tint val="75000"/>
                  </a:schemeClr>
                </a:solidFill>
              </a:defRPr>
            </a:lvl7pPr>
            <a:lvl8pPr marL="14420556" indent="0">
              <a:buNone/>
              <a:defRPr sz="6343">
                <a:solidFill>
                  <a:schemeClr val="tx1">
                    <a:tint val="75000"/>
                  </a:schemeClr>
                </a:solidFill>
              </a:defRPr>
            </a:lvl8pPr>
            <a:lvl9pPr marL="16480635" indent="0">
              <a:buNone/>
              <a:defRPr sz="63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4C4CA-94A1-834E-A2BA-CE4D58E93A41}"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80063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4" y="36865560"/>
            <a:ext cx="128611627" cy="104279702"/>
          </a:xfrm>
        </p:spPr>
        <p:txBody>
          <a:bodyPr/>
          <a:lstStyle>
            <a:lvl1pPr>
              <a:defRPr sz="12599"/>
            </a:lvl1pPr>
            <a:lvl2pPr>
              <a:defRPr sz="10799"/>
            </a:lvl2pPr>
            <a:lvl3pPr>
              <a:defRPr sz="9000"/>
            </a:lvl3pPr>
            <a:lvl4pPr>
              <a:defRPr sz="8142"/>
            </a:lvl4pPr>
            <a:lvl5pPr>
              <a:defRPr sz="8142"/>
            </a:lvl5pPr>
            <a:lvl6pPr>
              <a:defRPr sz="8142"/>
            </a:lvl6pPr>
            <a:lvl7pPr>
              <a:defRPr sz="8142"/>
            </a:lvl7pPr>
            <a:lvl8pPr>
              <a:defRPr sz="8142"/>
            </a:lvl8pPr>
            <a:lvl9pPr>
              <a:defRPr sz="81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4" y="36865560"/>
            <a:ext cx="128611634" cy="104279702"/>
          </a:xfrm>
        </p:spPr>
        <p:txBody>
          <a:bodyPr/>
          <a:lstStyle>
            <a:lvl1pPr>
              <a:defRPr sz="12599"/>
            </a:lvl1pPr>
            <a:lvl2pPr>
              <a:defRPr sz="10799"/>
            </a:lvl2pPr>
            <a:lvl3pPr>
              <a:defRPr sz="9000"/>
            </a:lvl3pPr>
            <a:lvl4pPr>
              <a:defRPr sz="8142"/>
            </a:lvl4pPr>
            <a:lvl5pPr>
              <a:defRPr sz="8142"/>
            </a:lvl5pPr>
            <a:lvl6pPr>
              <a:defRPr sz="8142"/>
            </a:lvl6pPr>
            <a:lvl7pPr>
              <a:defRPr sz="8142"/>
            </a:lvl7pPr>
            <a:lvl8pPr>
              <a:defRPr sz="8142"/>
            </a:lvl8pPr>
            <a:lvl9pPr>
              <a:defRPr sz="814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D4C4CA-94A1-834E-A2BA-CE4D58E93A41}"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23994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2"/>
            <a:ext cx="4608576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7368542"/>
            <a:ext cx="22625054" cy="3070858"/>
          </a:xfrm>
        </p:spPr>
        <p:txBody>
          <a:bodyPr anchor="b"/>
          <a:lstStyle>
            <a:lvl1pPr marL="0" indent="0">
              <a:buNone/>
              <a:defRPr sz="10799" b="1"/>
            </a:lvl1pPr>
            <a:lvl2pPr marL="2060079" indent="0">
              <a:buNone/>
              <a:defRPr sz="9000" b="1"/>
            </a:lvl2pPr>
            <a:lvl3pPr marL="4120159" indent="0">
              <a:buNone/>
              <a:defRPr sz="8142" b="1"/>
            </a:lvl3pPr>
            <a:lvl4pPr marL="6180238" indent="0">
              <a:buNone/>
              <a:defRPr sz="7200" b="1"/>
            </a:lvl4pPr>
            <a:lvl5pPr marL="8240317" indent="0">
              <a:buNone/>
              <a:defRPr sz="7200" b="1"/>
            </a:lvl5pPr>
            <a:lvl6pPr marL="10300397" indent="0">
              <a:buNone/>
              <a:defRPr sz="7200" b="1"/>
            </a:lvl6pPr>
            <a:lvl7pPr marL="12360477" indent="0">
              <a:buNone/>
              <a:defRPr sz="7200" b="1"/>
            </a:lvl7pPr>
            <a:lvl8pPr marL="14420556" indent="0">
              <a:buNone/>
              <a:defRPr sz="7200" b="1"/>
            </a:lvl8pPr>
            <a:lvl9pPr marL="16480635" indent="0">
              <a:buNone/>
              <a:defRPr sz="7200" b="1"/>
            </a:lvl9pPr>
          </a:lstStyle>
          <a:p>
            <a:pPr lvl="0"/>
            <a:r>
              <a:rPr lang="en-US"/>
              <a:t>Click to edit Master text styles</a:t>
            </a:r>
          </a:p>
        </p:txBody>
      </p:sp>
      <p:sp>
        <p:nvSpPr>
          <p:cNvPr id="4" name="Content Placeholder 3"/>
          <p:cNvSpPr>
            <a:spLocks noGrp="1"/>
          </p:cNvSpPr>
          <p:nvPr>
            <p:ph sz="half" idx="2"/>
          </p:nvPr>
        </p:nvSpPr>
        <p:spPr>
          <a:xfrm>
            <a:off x="2560320" y="10439400"/>
            <a:ext cx="22625054" cy="18966182"/>
          </a:xfrm>
        </p:spPr>
        <p:txBody>
          <a:bodyPr/>
          <a:lstStyle>
            <a:lvl1pPr>
              <a:defRPr sz="10799"/>
            </a:lvl1pPr>
            <a:lvl2pPr>
              <a:defRPr sz="9000"/>
            </a:lvl2pPr>
            <a:lvl3pPr>
              <a:defRPr sz="8142"/>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4" y="7368542"/>
            <a:ext cx="22633940" cy="3070858"/>
          </a:xfrm>
        </p:spPr>
        <p:txBody>
          <a:bodyPr anchor="b"/>
          <a:lstStyle>
            <a:lvl1pPr marL="0" indent="0">
              <a:buNone/>
              <a:defRPr sz="10799" b="1"/>
            </a:lvl1pPr>
            <a:lvl2pPr marL="2060079" indent="0">
              <a:buNone/>
              <a:defRPr sz="9000" b="1"/>
            </a:lvl2pPr>
            <a:lvl3pPr marL="4120159" indent="0">
              <a:buNone/>
              <a:defRPr sz="8142" b="1"/>
            </a:lvl3pPr>
            <a:lvl4pPr marL="6180238" indent="0">
              <a:buNone/>
              <a:defRPr sz="7200" b="1"/>
            </a:lvl4pPr>
            <a:lvl5pPr marL="8240317" indent="0">
              <a:buNone/>
              <a:defRPr sz="7200" b="1"/>
            </a:lvl5pPr>
            <a:lvl6pPr marL="10300397" indent="0">
              <a:buNone/>
              <a:defRPr sz="7200" b="1"/>
            </a:lvl6pPr>
            <a:lvl7pPr marL="12360477" indent="0">
              <a:buNone/>
              <a:defRPr sz="7200" b="1"/>
            </a:lvl7pPr>
            <a:lvl8pPr marL="14420556" indent="0">
              <a:buNone/>
              <a:defRPr sz="7200" b="1"/>
            </a:lvl8pPr>
            <a:lvl9pPr marL="16480635"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6012144" y="10439400"/>
            <a:ext cx="22633940" cy="18966182"/>
          </a:xfrm>
        </p:spPr>
        <p:txBody>
          <a:bodyPr/>
          <a:lstStyle>
            <a:lvl1pPr>
              <a:defRPr sz="10799"/>
            </a:lvl1pPr>
            <a:lvl2pPr>
              <a:defRPr sz="9000"/>
            </a:lvl2pPr>
            <a:lvl3pPr>
              <a:defRPr sz="8142"/>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D4C4CA-94A1-834E-A2BA-CE4D58E93A41}" type="datetimeFigureOut">
              <a:rPr lang="en-US" smtClean="0"/>
              <a:t>5/13/2021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57243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D4C4CA-94A1-834E-A2BA-CE4D58E93A41}" type="datetimeFigureOut">
              <a:rPr lang="en-US" smtClean="0"/>
              <a:t>5/13/2021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94878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4C4CA-94A1-834E-A2BA-CE4D58E93A41}" type="datetimeFigureOut">
              <a:rPr lang="en-US" smtClean="0"/>
              <a:t>5/13/2021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14977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310640"/>
            <a:ext cx="16846554" cy="5577840"/>
          </a:xfrm>
        </p:spPr>
        <p:txBody>
          <a:bodyPr anchor="b"/>
          <a:lstStyle>
            <a:lvl1pPr algn="l">
              <a:defRPr sz="9000" b="1"/>
            </a:lvl1pPr>
          </a:lstStyle>
          <a:p>
            <a:r>
              <a:rPr lang="en-US"/>
              <a:t>Click to edit Master title style</a:t>
            </a:r>
          </a:p>
        </p:txBody>
      </p:sp>
      <p:sp>
        <p:nvSpPr>
          <p:cNvPr id="3" name="Content Placeholder 2"/>
          <p:cNvSpPr>
            <a:spLocks noGrp="1"/>
          </p:cNvSpPr>
          <p:nvPr>
            <p:ph idx="1"/>
          </p:nvPr>
        </p:nvSpPr>
        <p:spPr>
          <a:xfrm>
            <a:off x="20020280" y="1310643"/>
            <a:ext cx="28625800" cy="28094942"/>
          </a:xfrm>
        </p:spPr>
        <p:txBody>
          <a:bodyPr/>
          <a:lstStyle>
            <a:lvl1pPr>
              <a:defRPr sz="14399"/>
            </a:lvl1pPr>
            <a:lvl2pPr>
              <a:defRPr sz="12599"/>
            </a:lvl2pPr>
            <a:lvl3pPr>
              <a:defRPr sz="10799"/>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6888483"/>
            <a:ext cx="16846554" cy="22517102"/>
          </a:xfrm>
        </p:spPr>
        <p:txBody>
          <a:bodyPr/>
          <a:lstStyle>
            <a:lvl1pPr marL="0" indent="0">
              <a:buNone/>
              <a:defRPr sz="6343"/>
            </a:lvl1pPr>
            <a:lvl2pPr marL="2060079" indent="0">
              <a:buNone/>
              <a:defRPr sz="5400"/>
            </a:lvl2pPr>
            <a:lvl3pPr marL="4120159" indent="0">
              <a:buNone/>
              <a:defRPr sz="4543"/>
            </a:lvl3pPr>
            <a:lvl4pPr marL="6180238" indent="0">
              <a:buNone/>
              <a:defRPr sz="4028"/>
            </a:lvl4pPr>
            <a:lvl5pPr marL="8240317" indent="0">
              <a:buNone/>
              <a:defRPr sz="4028"/>
            </a:lvl5pPr>
            <a:lvl6pPr marL="10300397" indent="0">
              <a:buNone/>
              <a:defRPr sz="4028"/>
            </a:lvl6pPr>
            <a:lvl7pPr marL="12360477" indent="0">
              <a:buNone/>
              <a:defRPr sz="4028"/>
            </a:lvl7pPr>
            <a:lvl8pPr marL="14420556" indent="0">
              <a:buNone/>
              <a:defRPr sz="4028"/>
            </a:lvl8pPr>
            <a:lvl9pPr marL="16480635" indent="0">
              <a:buNone/>
              <a:defRPr sz="4028"/>
            </a:lvl9pPr>
          </a:lstStyle>
          <a:p>
            <a:pPr lvl="0"/>
            <a:r>
              <a:rPr lang="en-US"/>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1435646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4" y="23042880"/>
            <a:ext cx="30723840" cy="2720342"/>
          </a:xfrm>
        </p:spPr>
        <p:txBody>
          <a:bodyPr anchor="b"/>
          <a:lstStyle>
            <a:lvl1pPr algn="l">
              <a:defRPr sz="9000" b="1"/>
            </a:lvl1pPr>
          </a:lstStyle>
          <a:p>
            <a:r>
              <a:rPr lang="en-US"/>
              <a:t>Click to edit Master title style</a:t>
            </a:r>
          </a:p>
        </p:txBody>
      </p:sp>
      <p:sp>
        <p:nvSpPr>
          <p:cNvPr id="3" name="Picture Placeholder 2"/>
          <p:cNvSpPr>
            <a:spLocks noGrp="1"/>
          </p:cNvSpPr>
          <p:nvPr>
            <p:ph type="pic" idx="1"/>
          </p:nvPr>
        </p:nvSpPr>
        <p:spPr>
          <a:xfrm>
            <a:off x="10036814" y="2941320"/>
            <a:ext cx="30723840" cy="19751040"/>
          </a:xfrm>
        </p:spPr>
        <p:txBody>
          <a:bodyPr/>
          <a:lstStyle>
            <a:lvl1pPr marL="0" indent="0">
              <a:buNone/>
              <a:defRPr sz="14399"/>
            </a:lvl1pPr>
            <a:lvl2pPr marL="2060079" indent="0">
              <a:buNone/>
              <a:defRPr sz="12599"/>
            </a:lvl2pPr>
            <a:lvl3pPr marL="4120159" indent="0">
              <a:buNone/>
              <a:defRPr sz="10799"/>
            </a:lvl3pPr>
            <a:lvl4pPr marL="6180238" indent="0">
              <a:buNone/>
              <a:defRPr sz="9000"/>
            </a:lvl4pPr>
            <a:lvl5pPr marL="8240317" indent="0">
              <a:buNone/>
              <a:defRPr sz="9000"/>
            </a:lvl5pPr>
            <a:lvl6pPr marL="10300397" indent="0">
              <a:buNone/>
              <a:defRPr sz="9000"/>
            </a:lvl6pPr>
            <a:lvl7pPr marL="12360477" indent="0">
              <a:buNone/>
              <a:defRPr sz="9000"/>
            </a:lvl7pPr>
            <a:lvl8pPr marL="14420556" indent="0">
              <a:buNone/>
              <a:defRPr sz="9000"/>
            </a:lvl8pPr>
            <a:lvl9pPr marL="16480635" indent="0">
              <a:buNone/>
              <a:defRPr sz="9000"/>
            </a:lvl9pPr>
          </a:lstStyle>
          <a:p>
            <a:r>
              <a:rPr lang="en-US"/>
              <a:t>Click icon to add picture</a:t>
            </a:r>
          </a:p>
        </p:txBody>
      </p:sp>
      <p:sp>
        <p:nvSpPr>
          <p:cNvPr id="4" name="Text Placeholder 3"/>
          <p:cNvSpPr>
            <a:spLocks noGrp="1"/>
          </p:cNvSpPr>
          <p:nvPr>
            <p:ph type="body" sz="half" idx="2"/>
          </p:nvPr>
        </p:nvSpPr>
        <p:spPr>
          <a:xfrm>
            <a:off x="10036814" y="25763222"/>
            <a:ext cx="30723840" cy="3863338"/>
          </a:xfrm>
        </p:spPr>
        <p:txBody>
          <a:bodyPr/>
          <a:lstStyle>
            <a:lvl1pPr marL="0" indent="0">
              <a:buNone/>
              <a:defRPr sz="6343"/>
            </a:lvl1pPr>
            <a:lvl2pPr marL="2060079" indent="0">
              <a:buNone/>
              <a:defRPr sz="5400"/>
            </a:lvl2pPr>
            <a:lvl3pPr marL="4120159" indent="0">
              <a:buNone/>
              <a:defRPr sz="4543"/>
            </a:lvl3pPr>
            <a:lvl4pPr marL="6180238" indent="0">
              <a:buNone/>
              <a:defRPr sz="4028"/>
            </a:lvl4pPr>
            <a:lvl5pPr marL="8240317" indent="0">
              <a:buNone/>
              <a:defRPr sz="4028"/>
            </a:lvl5pPr>
            <a:lvl6pPr marL="10300397" indent="0">
              <a:buNone/>
              <a:defRPr sz="4028"/>
            </a:lvl6pPr>
            <a:lvl7pPr marL="12360477" indent="0">
              <a:buNone/>
              <a:defRPr sz="4028"/>
            </a:lvl7pPr>
            <a:lvl8pPr marL="14420556" indent="0">
              <a:buNone/>
              <a:defRPr sz="4028"/>
            </a:lvl8pPr>
            <a:lvl9pPr marL="16480635" indent="0">
              <a:buNone/>
              <a:defRPr sz="4028"/>
            </a:lvl9pPr>
          </a:lstStyle>
          <a:p>
            <a:pPr lvl="0"/>
            <a:r>
              <a:rPr lang="en-US"/>
              <a:t>Click to edit Master text styles</a:t>
            </a:r>
          </a:p>
        </p:txBody>
      </p:sp>
      <p:sp>
        <p:nvSpPr>
          <p:cNvPr id="5" name="Date Placeholder 4"/>
          <p:cNvSpPr>
            <a:spLocks noGrp="1"/>
          </p:cNvSpPr>
          <p:nvPr>
            <p:ph type="dt" sz="half" idx="10"/>
          </p:nvPr>
        </p:nvSpPr>
        <p:spPr/>
        <p:txBody>
          <a:bodyPr/>
          <a:lstStyle/>
          <a:p>
            <a:fld id="{85D4C4CA-94A1-834E-A2BA-CE4D58E93A41}"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B06D-23CD-0545-AB49-68006C960DF0}" type="slidenum">
              <a:rPr lang="en-US" smtClean="0"/>
              <a:t>‹#›</a:t>
            </a:fld>
            <a:endParaRPr lang="en-US"/>
          </a:p>
        </p:txBody>
      </p:sp>
    </p:spTree>
    <p:extLst>
      <p:ext uri="{BB962C8B-B14F-4D97-AF65-F5344CB8AC3E}">
        <p14:creationId xmlns:p14="http://schemas.microsoft.com/office/powerpoint/2010/main" val="97376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480709" tIns="240355" rIns="480709" bIns="240355" rtlCol="0" anchor="ctr">
            <a:normAutofit/>
          </a:bodyPr>
          <a:lstStyle/>
          <a:p>
            <a:r>
              <a:rPr lang="en-US"/>
              <a:t>Click to edit Master title style</a:t>
            </a:r>
          </a:p>
        </p:txBody>
      </p:sp>
      <p:sp>
        <p:nvSpPr>
          <p:cNvPr id="3" name="Text Placeholder 2"/>
          <p:cNvSpPr>
            <a:spLocks noGrp="1"/>
          </p:cNvSpPr>
          <p:nvPr>
            <p:ph type="body" idx="1"/>
          </p:nvPr>
        </p:nvSpPr>
        <p:spPr>
          <a:xfrm>
            <a:off x="2560320" y="7680963"/>
            <a:ext cx="46085760" cy="21724622"/>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0510482"/>
            <a:ext cx="11948160" cy="1752600"/>
          </a:xfrm>
          <a:prstGeom prst="rect">
            <a:avLst/>
          </a:prstGeom>
        </p:spPr>
        <p:txBody>
          <a:bodyPr vert="horz" lIns="480709" tIns="240355" rIns="480709" bIns="240355" rtlCol="0" anchor="ctr"/>
          <a:lstStyle>
            <a:lvl1pPr algn="l">
              <a:defRPr sz="5400">
                <a:solidFill>
                  <a:schemeClr val="tx1">
                    <a:tint val="75000"/>
                  </a:schemeClr>
                </a:solidFill>
              </a:defRPr>
            </a:lvl1pPr>
          </a:lstStyle>
          <a:p>
            <a:fld id="{85D4C4CA-94A1-834E-A2BA-CE4D58E93A41}" type="datetimeFigureOut">
              <a:rPr lang="en-US" smtClean="0"/>
              <a:t>5/13/2021</a:t>
            </a:fld>
            <a:endParaRPr lang="en-US"/>
          </a:p>
        </p:txBody>
      </p:sp>
      <p:sp>
        <p:nvSpPr>
          <p:cNvPr id="5" name="Footer Placeholder 4"/>
          <p:cNvSpPr>
            <a:spLocks noGrp="1"/>
          </p:cNvSpPr>
          <p:nvPr>
            <p:ph type="ftr" sz="quarter" idx="3"/>
          </p:nvPr>
        </p:nvSpPr>
        <p:spPr>
          <a:xfrm>
            <a:off x="17495520" y="30510482"/>
            <a:ext cx="16215360" cy="1752600"/>
          </a:xfrm>
          <a:prstGeom prst="rect">
            <a:avLst/>
          </a:prstGeom>
        </p:spPr>
        <p:txBody>
          <a:bodyPr vert="horz" lIns="480709" tIns="240355" rIns="480709" bIns="240355"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0510482"/>
            <a:ext cx="11948160" cy="1752600"/>
          </a:xfrm>
          <a:prstGeom prst="rect">
            <a:avLst/>
          </a:prstGeom>
        </p:spPr>
        <p:txBody>
          <a:bodyPr vert="horz" lIns="480709" tIns="240355" rIns="480709" bIns="240355" rtlCol="0" anchor="ctr"/>
          <a:lstStyle>
            <a:lvl1pPr algn="r">
              <a:defRPr sz="5400">
                <a:solidFill>
                  <a:schemeClr val="tx1">
                    <a:tint val="75000"/>
                  </a:schemeClr>
                </a:solidFill>
              </a:defRPr>
            </a:lvl1pPr>
          </a:lstStyle>
          <a:p>
            <a:fld id="{D76FB06D-23CD-0545-AB49-68006C960DF0}" type="slidenum">
              <a:rPr lang="en-US" smtClean="0"/>
              <a:t>‹#›</a:t>
            </a:fld>
            <a:endParaRPr lang="en-US"/>
          </a:p>
        </p:txBody>
      </p:sp>
    </p:spTree>
    <p:extLst>
      <p:ext uri="{BB962C8B-B14F-4D97-AF65-F5344CB8AC3E}">
        <p14:creationId xmlns:p14="http://schemas.microsoft.com/office/powerpoint/2010/main" val="416178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60079" rtl="0" eaLnBrk="1" latinLnBrk="0" hangingPunct="1">
        <a:spcBef>
          <a:spcPct val="0"/>
        </a:spcBef>
        <a:buNone/>
        <a:defRPr sz="19799" kern="1200">
          <a:solidFill>
            <a:schemeClr val="tx1"/>
          </a:solidFill>
          <a:latin typeface="+mj-lt"/>
          <a:ea typeface="+mj-ea"/>
          <a:cs typeface="+mj-cs"/>
        </a:defRPr>
      </a:lvl1pPr>
    </p:titleStyle>
    <p:bodyStyle>
      <a:lvl1pPr marL="1545060" indent="-1545060" algn="l" defTabSz="2060079" rtl="0" eaLnBrk="1" latinLnBrk="0" hangingPunct="1">
        <a:spcBef>
          <a:spcPct val="20000"/>
        </a:spcBef>
        <a:buFont typeface="Arial"/>
        <a:buChar char="•"/>
        <a:defRPr sz="14399" kern="1200">
          <a:solidFill>
            <a:schemeClr val="tx1"/>
          </a:solidFill>
          <a:latin typeface="+mn-lt"/>
          <a:ea typeface="+mn-ea"/>
          <a:cs typeface="+mn-cs"/>
        </a:defRPr>
      </a:lvl1pPr>
      <a:lvl2pPr marL="3347629" indent="-1287549" algn="l" defTabSz="2060079" rtl="0" eaLnBrk="1" latinLnBrk="0" hangingPunct="1">
        <a:spcBef>
          <a:spcPct val="20000"/>
        </a:spcBef>
        <a:buFont typeface="Arial"/>
        <a:buChar char="–"/>
        <a:defRPr sz="12599" kern="1200">
          <a:solidFill>
            <a:schemeClr val="tx1"/>
          </a:solidFill>
          <a:latin typeface="+mn-lt"/>
          <a:ea typeface="+mn-ea"/>
          <a:cs typeface="+mn-cs"/>
        </a:defRPr>
      </a:lvl2pPr>
      <a:lvl3pPr marL="5150198" indent="-1030040" algn="l" defTabSz="2060079" rtl="0" eaLnBrk="1" latinLnBrk="0" hangingPunct="1">
        <a:spcBef>
          <a:spcPct val="20000"/>
        </a:spcBef>
        <a:buFont typeface="Arial"/>
        <a:buChar char="•"/>
        <a:defRPr sz="10799" kern="1200">
          <a:solidFill>
            <a:schemeClr val="tx1"/>
          </a:solidFill>
          <a:latin typeface="+mn-lt"/>
          <a:ea typeface="+mn-ea"/>
          <a:cs typeface="+mn-cs"/>
        </a:defRPr>
      </a:lvl3pPr>
      <a:lvl4pPr marL="7210277" indent="-1030040" algn="l" defTabSz="2060079" rtl="0" eaLnBrk="1" latinLnBrk="0" hangingPunct="1">
        <a:spcBef>
          <a:spcPct val="20000"/>
        </a:spcBef>
        <a:buFont typeface="Arial"/>
        <a:buChar char="–"/>
        <a:defRPr sz="9000" kern="1200">
          <a:solidFill>
            <a:schemeClr val="tx1"/>
          </a:solidFill>
          <a:latin typeface="+mn-lt"/>
          <a:ea typeface="+mn-ea"/>
          <a:cs typeface="+mn-cs"/>
        </a:defRPr>
      </a:lvl4pPr>
      <a:lvl5pPr marL="9270358" indent="-1030040" algn="l" defTabSz="2060079" rtl="0" eaLnBrk="1" latinLnBrk="0" hangingPunct="1">
        <a:spcBef>
          <a:spcPct val="20000"/>
        </a:spcBef>
        <a:buFont typeface="Arial"/>
        <a:buChar char="»"/>
        <a:defRPr sz="9000" kern="1200">
          <a:solidFill>
            <a:schemeClr val="tx1"/>
          </a:solidFill>
          <a:latin typeface="+mn-lt"/>
          <a:ea typeface="+mn-ea"/>
          <a:cs typeface="+mn-cs"/>
        </a:defRPr>
      </a:lvl5pPr>
      <a:lvl6pPr marL="11330437" indent="-1030040" algn="l" defTabSz="2060079" rtl="0" eaLnBrk="1" latinLnBrk="0" hangingPunct="1">
        <a:spcBef>
          <a:spcPct val="20000"/>
        </a:spcBef>
        <a:buFont typeface="Arial"/>
        <a:buChar char="•"/>
        <a:defRPr sz="9000" kern="1200">
          <a:solidFill>
            <a:schemeClr val="tx1"/>
          </a:solidFill>
          <a:latin typeface="+mn-lt"/>
          <a:ea typeface="+mn-ea"/>
          <a:cs typeface="+mn-cs"/>
        </a:defRPr>
      </a:lvl6pPr>
      <a:lvl7pPr marL="13390516" indent="-1030040" algn="l" defTabSz="2060079" rtl="0" eaLnBrk="1" latinLnBrk="0" hangingPunct="1">
        <a:spcBef>
          <a:spcPct val="20000"/>
        </a:spcBef>
        <a:buFont typeface="Arial"/>
        <a:buChar char="•"/>
        <a:defRPr sz="9000" kern="1200">
          <a:solidFill>
            <a:schemeClr val="tx1"/>
          </a:solidFill>
          <a:latin typeface="+mn-lt"/>
          <a:ea typeface="+mn-ea"/>
          <a:cs typeface="+mn-cs"/>
        </a:defRPr>
      </a:lvl7pPr>
      <a:lvl8pPr marL="15450595" indent="-1030040" algn="l" defTabSz="2060079" rtl="0" eaLnBrk="1" latinLnBrk="0" hangingPunct="1">
        <a:spcBef>
          <a:spcPct val="20000"/>
        </a:spcBef>
        <a:buFont typeface="Arial"/>
        <a:buChar char="•"/>
        <a:defRPr sz="9000" kern="1200">
          <a:solidFill>
            <a:schemeClr val="tx1"/>
          </a:solidFill>
          <a:latin typeface="+mn-lt"/>
          <a:ea typeface="+mn-ea"/>
          <a:cs typeface="+mn-cs"/>
        </a:defRPr>
      </a:lvl8pPr>
      <a:lvl9pPr marL="17510675" indent="-1030040" algn="l" defTabSz="2060079"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60079" rtl="0" eaLnBrk="1" latinLnBrk="0" hangingPunct="1">
        <a:defRPr sz="8142" kern="1200">
          <a:solidFill>
            <a:schemeClr val="tx1"/>
          </a:solidFill>
          <a:latin typeface="+mn-lt"/>
          <a:ea typeface="+mn-ea"/>
          <a:cs typeface="+mn-cs"/>
        </a:defRPr>
      </a:lvl1pPr>
      <a:lvl2pPr marL="2060079" algn="l" defTabSz="2060079" rtl="0" eaLnBrk="1" latinLnBrk="0" hangingPunct="1">
        <a:defRPr sz="8142" kern="1200">
          <a:solidFill>
            <a:schemeClr val="tx1"/>
          </a:solidFill>
          <a:latin typeface="+mn-lt"/>
          <a:ea typeface="+mn-ea"/>
          <a:cs typeface="+mn-cs"/>
        </a:defRPr>
      </a:lvl2pPr>
      <a:lvl3pPr marL="4120159" algn="l" defTabSz="2060079" rtl="0" eaLnBrk="1" latinLnBrk="0" hangingPunct="1">
        <a:defRPr sz="8142" kern="1200">
          <a:solidFill>
            <a:schemeClr val="tx1"/>
          </a:solidFill>
          <a:latin typeface="+mn-lt"/>
          <a:ea typeface="+mn-ea"/>
          <a:cs typeface="+mn-cs"/>
        </a:defRPr>
      </a:lvl3pPr>
      <a:lvl4pPr marL="6180238" algn="l" defTabSz="2060079" rtl="0" eaLnBrk="1" latinLnBrk="0" hangingPunct="1">
        <a:defRPr sz="8142" kern="1200">
          <a:solidFill>
            <a:schemeClr val="tx1"/>
          </a:solidFill>
          <a:latin typeface="+mn-lt"/>
          <a:ea typeface="+mn-ea"/>
          <a:cs typeface="+mn-cs"/>
        </a:defRPr>
      </a:lvl4pPr>
      <a:lvl5pPr marL="8240317" algn="l" defTabSz="2060079" rtl="0" eaLnBrk="1" latinLnBrk="0" hangingPunct="1">
        <a:defRPr sz="8142" kern="1200">
          <a:solidFill>
            <a:schemeClr val="tx1"/>
          </a:solidFill>
          <a:latin typeface="+mn-lt"/>
          <a:ea typeface="+mn-ea"/>
          <a:cs typeface="+mn-cs"/>
        </a:defRPr>
      </a:lvl5pPr>
      <a:lvl6pPr marL="10300397" algn="l" defTabSz="2060079" rtl="0" eaLnBrk="1" latinLnBrk="0" hangingPunct="1">
        <a:defRPr sz="8142" kern="1200">
          <a:solidFill>
            <a:schemeClr val="tx1"/>
          </a:solidFill>
          <a:latin typeface="+mn-lt"/>
          <a:ea typeface="+mn-ea"/>
          <a:cs typeface="+mn-cs"/>
        </a:defRPr>
      </a:lvl6pPr>
      <a:lvl7pPr marL="12360477" algn="l" defTabSz="2060079" rtl="0" eaLnBrk="1" latinLnBrk="0" hangingPunct="1">
        <a:defRPr sz="8142" kern="1200">
          <a:solidFill>
            <a:schemeClr val="tx1"/>
          </a:solidFill>
          <a:latin typeface="+mn-lt"/>
          <a:ea typeface="+mn-ea"/>
          <a:cs typeface="+mn-cs"/>
        </a:defRPr>
      </a:lvl7pPr>
      <a:lvl8pPr marL="14420556" algn="l" defTabSz="2060079" rtl="0" eaLnBrk="1" latinLnBrk="0" hangingPunct="1">
        <a:defRPr sz="8142" kern="1200">
          <a:solidFill>
            <a:schemeClr val="tx1"/>
          </a:solidFill>
          <a:latin typeface="+mn-lt"/>
          <a:ea typeface="+mn-ea"/>
          <a:cs typeface="+mn-cs"/>
        </a:defRPr>
      </a:lvl8pPr>
      <a:lvl9pPr marL="16480635" algn="l" defTabSz="2060079" rtl="0" eaLnBrk="1" latinLnBrk="0" hangingPunct="1">
        <a:defRPr sz="81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cotton@som.umaryland.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p:cNvSpPr txBox="1">
            <a:spLocks/>
          </p:cNvSpPr>
          <p:nvPr/>
        </p:nvSpPr>
        <p:spPr>
          <a:xfrm>
            <a:off x="12612063" y="3517595"/>
            <a:ext cx="25897874" cy="1049184"/>
          </a:xfrm>
          <a:prstGeom prst="rect">
            <a:avLst/>
          </a:prstGeom>
        </p:spPr>
        <p:txBody>
          <a:bodyPr vert="horz" wrap="square" lIns="412036" tIns="206019" rIns="412036" bIns="206019" rtlCol="0" anchor="ctr">
            <a:spAutoFit/>
          </a:bodyPr>
          <a:lstStyle>
            <a:defPPr>
              <a:defRPr lang="en-US"/>
            </a:defPPr>
            <a:lvl1pPr marL="0" algn="r" defTabSz="2403546" rtl="0" eaLnBrk="1" latinLnBrk="0" hangingPunct="1">
              <a:defRPr sz="6300" kern="1200">
                <a:solidFill>
                  <a:schemeClr val="tx1">
                    <a:tint val="75000"/>
                  </a:schemeClr>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a:lstStyle>
          <a:p>
            <a:pPr algn="ctr"/>
            <a:r>
              <a:rPr lang="en-US" sz="4114" dirty="0">
                <a:solidFill>
                  <a:srgbClr val="FFFFFF"/>
                </a:solidFill>
              </a:rPr>
              <a:t>Caroline Warren, MSN, RN, CHES</a:t>
            </a:r>
            <a:r>
              <a:rPr lang="en-US" sz="4114" baseline="30000" dirty="0">
                <a:solidFill>
                  <a:srgbClr val="FFFFFF"/>
                </a:solidFill>
              </a:rPr>
              <a:t>1</a:t>
            </a:r>
            <a:r>
              <a:rPr lang="en-US" sz="4114" dirty="0">
                <a:solidFill>
                  <a:srgbClr val="FFFFFF"/>
                </a:solidFill>
              </a:rPr>
              <a:t>, Diana Lyn Baptiste, DNP, MN, RN</a:t>
            </a:r>
            <a:r>
              <a:rPr lang="en-US" sz="4114" baseline="30000" dirty="0">
                <a:solidFill>
                  <a:srgbClr val="FFFFFF"/>
                </a:solidFill>
              </a:rPr>
              <a:t>2</a:t>
            </a:r>
            <a:r>
              <a:rPr lang="en-US" sz="4114" dirty="0">
                <a:solidFill>
                  <a:srgbClr val="FFFFFF"/>
                </a:solidFill>
              </a:rPr>
              <a:t>, Rebecca Wright, PhD, BSc (Hons), RN</a:t>
            </a:r>
            <a:r>
              <a:rPr lang="en-US" sz="4114" baseline="30000" dirty="0">
                <a:solidFill>
                  <a:srgbClr val="FFFFFF"/>
                </a:solidFill>
              </a:rPr>
              <a:t>2</a:t>
            </a:r>
            <a:endParaRPr lang="en-US" sz="4114" dirty="0">
              <a:solidFill>
                <a:srgbClr val="FFFFFF"/>
              </a:solidFill>
            </a:endParaRPr>
          </a:p>
        </p:txBody>
      </p:sp>
      <p:sp>
        <p:nvSpPr>
          <p:cNvPr id="9" name="TextBox 8"/>
          <p:cNvSpPr txBox="1"/>
          <p:nvPr/>
        </p:nvSpPr>
        <p:spPr>
          <a:xfrm>
            <a:off x="7733682" y="4803358"/>
            <a:ext cx="35654639" cy="1163883"/>
          </a:xfrm>
          <a:prstGeom prst="rect">
            <a:avLst/>
          </a:prstGeom>
          <a:noFill/>
        </p:spPr>
        <p:txBody>
          <a:bodyPr wrap="square" rtlCol="0">
            <a:spAutoFit/>
          </a:bodyPr>
          <a:lstStyle/>
          <a:p>
            <a:pPr algn="ctr"/>
            <a:r>
              <a:rPr lang="en-US" sz="3600" baseline="30000" dirty="0">
                <a:solidFill>
                  <a:srgbClr val="FFFFFF"/>
                </a:solidFill>
              </a:rPr>
              <a:t>1</a:t>
            </a:r>
            <a:r>
              <a:rPr lang="en-US" sz="3343" dirty="0">
                <a:solidFill>
                  <a:srgbClr val="FFFFFF"/>
                </a:solidFill>
              </a:rPr>
              <a:t>Department of Emergency Medicine, The Johns Hopkins Hospital, Baltimore, MD; </a:t>
            </a:r>
          </a:p>
          <a:p>
            <a:pPr algn="ctr"/>
            <a:r>
              <a:rPr lang="en-US" sz="3600" baseline="30000" dirty="0">
                <a:solidFill>
                  <a:srgbClr val="FFFFFF"/>
                </a:solidFill>
              </a:rPr>
              <a:t>2</a:t>
            </a:r>
            <a:r>
              <a:rPr lang="en-US" sz="3343" dirty="0">
                <a:solidFill>
                  <a:srgbClr val="FFFFFF"/>
                </a:solidFill>
              </a:rPr>
              <a:t>Johns Hopkins University School of Nursing, Baltimore, MD, USA</a:t>
            </a:r>
            <a:endParaRPr lang="en-US" sz="3086" dirty="0">
              <a:solidFill>
                <a:srgbClr val="FFFFFF"/>
              </a:solidFill>
            </a:endParaRPr>
          </a:p>
        </p:txBody>
      </p:sp>
      <p:sp>
        <p:nvSpPr>
          <p:cNvPr id="23" name="Rectangle 2"/>
          <p:cNvSpPr txBox="1">
            <a:spLocks noChangeArrowheads="1"/>
          </p:cNvSpPr>
          <p:nvPr/>
        </p:nvSpPr>
        <p:spPr bwMode="auto">
          <a:xfrm>
            <a:off x="-22544" y="0"/>
            <a:ext cx="51206400" cy="4763950"/>
          </a:xfrm>
          <a:prstGeom prst="rect">
            <a:avLst/>
          </a:prstGeom>
          <a:solidFill>
            <a:srgbClr val="C00000"/>
          </a:solidFill>
          <a:ln w="9525" cap="flat" cmpd="sng" algn="ctr">
            <a:solidFill>
              <a:srgbClr val="551C80"/>
            </a:solidFill>
            <a:prstDash val="solid"/>
            <a:headEnd/>
            <a:tailEnd/>
          </a:ln>
          <a:extLst>
            <a:ext uri="{FAA26D3D-D897-4be2-8F04-BA451C77F1D7}">
              <ma14:placeholderFlag xmlns="" xmlns:ma14="http://schemas.microsoft.com/office/mac/drawingml/2011/main" xmlns:mv="urn:schemas-microsoft-com:mac:vml" xmlns:mc="http://schemas.openxmlformats.org/markup-compatibility/2006" val="1"/>
            </a:ext>
          </a:extLst>
        </p:spPr>
        <p:style>
          <a:lnRef idx="1">
            <a:schemeClr val="accent2"/>
          </a:lnRef>
          <a:fillRef idx="3">
            <a:schemeClr val="accent2"/>
          </a:fillRef>
          <a:effectRef idx="2">
            <a:schemeClr val="accent2"/>
          </a:effectRef>
          <a:fontRef idx="minor">
            <a:schemeClr val="lt1"/>
          </a:fontRef>
        </p:style>
        <p:txBody>
          <a:bodyPr vert="horz" wrap="square" lIns="557338" tIns="278670" rIns="557338" bIns="278670" numCol="1" anchor="ctr" anchorCtr="0" compatLnSpc="1">
            <a:prstTxWarp prst="textNoShape">
              <a:avLst/>
            </a:prstTxWarp>
          </a:bodyPr>
          <a:lstStyle/>
          <a:p>
            <a:pPr marL="4441825" algn="ctr" defTabSz="5573899" fontAlgn="base">
              <a:spcBef>
                <a:spcPct val="0"/>
              </a:spcBef>
              <a:spcAft>
                <a:spcPct val="0"/>
              </a:spcAft>
              <a:defRPr/>
            </a:pPr>
            <a:r>
              <a:rPr lang="en-US" dirty="0"/>
              <a:t>Characteristics of Providers Using a Child Psychiatry Access Program in Maryland</a:t>
            </a:r>
            <a:br>
              <a:rPr lang="en-US" sz="10667" b="1" kern="0" dirty="0">
                <a:solidFill>
                  <a:schemeClr val="bg1"/>
                </a:solidFill>
              </a:rPr>
            </a:br>
            <a:r>
              <a:rPr lang="en-US" sz="6600" b="1" kern="0" dirty="0">
                <a:solidFill>
                  <a:schemeClr val="bg1"/>
                </a:solidFill>
              </a:rPr>
              <a:t>Aronica Cotton MD, Amie Bettencourt PhD, Mark A. Riddle MD, &amp; Shauna P. Reinblatt MD, DFAACAP </a:t>
            </a:r>
          </a:p>
          <a:p>
            <a:pPr marL="4441825" algn="ctr" defTabSz="5573899" fontAlgn="base">
              <a:spcBef>
                <a:spcPct val="0"/>
              </a:spcBef>
              <a:spcAft>
                <a:spcPct val="0"/>
              </a:spcAft>
              <a:defRPr/>
            </a:pPr>
            <a:r>
              <a:rPr lang="en-US" sz="6600" b="1" kern="0" dirty="0">
                <a:solidFill>
                  <a:schemeClr val="bg1"/>
                </a:solidFill>
              </a:rPr>
              <a:t>Maryland-Behavioral Health Integration in Pediatric Primary Care (MD-BHIPP)</a:t>
            </a:r>
            <a:br>
              <a:rPr lang="en-US" sz="4400" b="1" kern="0" dirty="0">
                <a:solidFill>
                  <a:schemeClr val="bg1"/>
                </a:solidFill>
              </a:rPr>
            </a:br>
            <a:endParaRPr lang="en-US" sz="4800" i="1" kern="0" dirty="0">
              <a:solidFill>
                <a:schemeClr val="bg1"/>
              </a:solidFill>
            </a:endParaRPr>
          </a:p>
        </p:txBody>
      </p:sp>
      <p:grpSp>
        <p:nvGrpSpPr>
          <p:cNvPr id="24" name="Group 23"/>
          <p:cNvGrpSpPr/>
          <p:nvPr/>
        </p:nvGrpSpPr>
        <p:grpSpPr>
          <a:xfrm>
            <a:off x="242929" y="4887554"/>
            <a:ext cx="13839684" cy="8690651"/>
            <a:chOff x="-2879209" y="5667963"/>
            <a:chExt cx="13839684" cy="8324269"/>
          </a:xfrm>
        </p:grpSpPr>
        <p:sp>
          <p:nvSpPr>
            <p:cNvPr id="25" name="Rectangle 167"/>
            <p:cNvSpPr>
              <a:spLocks noChangeArrowheads="1"/>
            </p:cNvSpPr>
            <p:nvPr/>
          </p:nvSpPr>
          <p:spPr bwMode="auto">
            <a:xfrm>
              <a:off x="-2879209" y="5667963"/>
              <a:ext cx="13743432" cy="963436"/>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headEnd/>
              <a:tailEnd/>
            </a:ln>
          </p:spPr>
          <p:style>
            <a:lnRef idx="1">
              <a:schemeClr val="accent4"/>
            </a:lnRef>
            <a:fillRef idx="2">
              <a:schemeClr val="accent4"/>
            </a:fillRef>
            <a:effectRef idx="1">
              <a:schemeClr val="accent4"/>
            </a:effectRef>
            <a:fontRef idx="minor">
              <a:schemeClr val="dk1"/>
            </a:fontRef>
          </p:style>
          <p:txBody>
            <a:bodyPr wrap="none" lIns="203200" tIns="101600" rIns="203200" bIns="101600" anchor="ctr"/>
            <a:lstStyle/>
            <a:p>
              <a:pPr algn="ctr" defTabSz="5573899">
                <a:defRPr/>
              </a:pPr>
              <a:r>
                <a:rPr lang="en-US" sz="9000" dirty="0">
                  <a:latin typeface="Arial" charset="0"/>
                  <a:ea typeface="ＭＳ Ｐゴシック" charset="0"/>
                </a:rPr>
                <a:t>Background</a:t>
              </a:r>
            </a:p>
          </p:txBody>
        </p:sp>
        <p:sp>
          <p:nvSpPr>
            <p:cNvPr id="26" name="TextBox 25"/>
            <p:cNvSpPr txBox="1"/>
            <p:nvPr/>
          </p:nvSpPr>
          <p:spPr>
            <a:xfrm>
              <a:off x="-2694287" y="6533760"/>
              <a:ext cx="13654762" cy="7458472"/>
            </a:xfrm>
            <a:prstGeom prst="rect">
              <a:avLst/>
            </a:prstGeom>
            <a:noFill/>
          </p:spPr>
          <p:txBody>
            <a:bodyPr wrap="square" rtlCol="0">
              <a:spAutoFit/>
            </a:bodyPr>
            <a:lstStyle/>
            <a:p>
              <a:r>
                <a:rPr lang="en-US" sz="5000" dirty="0"/>
                <a:t>Despite a significant increase in outpatient visits for diagnosis and treatment of mental health disorders among youth (</a:t>
              </a:r>
              <a:r>
                <a:rPr lang="en-US" sz="5000" dirty="0" err="1"/>
                <a:t>Olfson</a:t>
              </a:r>
              <a:r>
                <a:rPr lang="en-US" sz="5000" dirty="0"/>
                <a:t>, 2014),there is a growing gap between the need for and availability of pediatric mental health services(MHS) (Thomas, 2016). Child Psychiatry Access Programs (CPAP), like the Maryland Behavioral Health Integration in Pediatric Primary Care(MD-BHIPP) program have shown promise in increasing access to MHS (</a:t>
              </a:r>
              <a:r>
                <a:rPr lang="en-US" sz="5000" dirty="0" err="1"/>
                <a:t>Sarvet</a:t>
              </a:r>
              <a:r>
                <a:rPr lang="en-US" sz="5000" dirty="0"/>
                <a:t>, 2010, Harrison, 2016).</a:t>
              </a:r>
            </a:p>
          </p:txBody>
        </p:sp>
      </p:grpSp>
      <p:grpSp>
        <p:nvGrpSpPr>
          <p:cNvPr id="27" name="Group 26"/>
          <p:cNvGrpSpPr/>
          <p:nvPr/>
        </p:nvGrpSpPr>
        <p:grpSpPr>
          <a:xfrm>
            <a:off x="247774" y="13418663"/>
            <a:ext cx="13859428" cy="3388901"/>
            <a:chOff x="-2877648" y="13142547"/>
            <a:chExt cx="13611267" cy="3200504"/>
          </a:xfrm>
        </p:grpSpPr>
        <p:sp>
          <p:nvSpPr>
            <p:cNvPr id="28" name="Rectangle 167"/>
            <p:cNvSpPr>
              <a:spLocks noChangeArrowheads="1"/>
            </p:cNvSpPr>
            <p:nvPr/>
          </p:nvSpPr>
          <p:spPr bwMode="auto">
            <a:xfrm>
              <a:off x="-2767094" y="13142547"/>
              <a:ext cx="13500713" cy="949923"/>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headEnd/>
              <a:tailEnd/>
            </a:ln>
          </p:spPr>
          <p:style>
            <a:lnRef idx="1">
              <a:schemeClr val="accent4"/>
            </a:lnRef>
            <a:fillRef idx="2">
              <a:schemeClr val="accent4"/>
            </a:fillRef>
            <a:effectRef idx="1">
              <a:schemeClr val="accent4"/>
            </a:effectRef>
            <a:fontRef idx="minor">
              <a:schemeClr val="dk1"/>
            </a:fontRef>
          </p:style>
          <p:txBody>
            <a:bodyPr wrap="none" lIns="203200" tIns="101600" rIns="203200" bIns="101600" anchor="ctr"/>
            <a:lstStyle/>
            <a:p>
              <a:pPr algn="ctr" defTabSz="5573899">
                <a:defRPr/>
              </a:pPr>
              <a:r>
                <a:rPr lang="en-US" sz="9000" dirty="0">
                  <a:latin typeface="Arial" charset="0"/>
                  <a:ea typeface="ＭＳ Ｐゴシック" charset="0"/>
                </a:rPr>
                <a:t>Purpose</a:t>
              </a:r>
            </a:p>
          </p:txBody>
        </p:sp>
        <p:sp>
          <p:nvSpPr>
            <p:cNvPr id="29" name="TextBox 28"/>
            <p:cNvSpPr txBox="1"/>
            <p:nvPr/>
          </p:nvSpPr>
          <p:spPr>
            <a:xfrm>
              <a:off x="-2877648" y="14075853"/>
              <a:ext cx="13500713" cy="2267198"/>
            </a:xfrm>
            <a:prstGeom prst="rect">
              <a:avLst/>
            </a:prstGeom>
            <a:noFill/>
          </p:spPr>
          <p:txBody>
            <a:bodyPr wrap="square" rtlCol="0">
              <a:spAutoFit/>
            </a:bodyPr>
            <a:lstStyle/>
            <a:p>
              <a:r>
                <a:rPr lang="en-US" sz="5000" dirty="0"/>
                <a:t>The purpose of this study is to describe the types of primary care clinicians(PCCs) that call BHIPP and to examine patterns of their use of BHIPP services.</a:t>
              </a:r>
            </a:p>
          </p:txBody>
        </p:sp>
      </p:grpSp>
      <p:grpSp>
        <p:nvGrpSpPr>
          <p:cNvPr id="37" name="Group 36"/>
          <p:cNvGrpSpPr/>
          <p:nvPr/>
        </p:nvGrpSpPr>
        <p:grpSpPr>
          <a:xfrm>
            <a:off x="251200" y="16763494"/>
            <a:ext cx="13743432" cy="12411532"/>
            <a:chOff x="-2822718" y="18822289"/>
            <a:chExt cx="13743432" cy="12144036"/>
          </a:xfrm>
        </p:grpSpPr>
        <p:sp>
          <p:nvSpPr>
            <p:cNvPr id="39" name="Rectangle 167"/>
            <p:cNvSpPr>
              <a:spLocks noChangeArrowheads="1"/>
            </p:cNvSpPr>
            <p:nvPr/>
          </p:nvSpPr>
          <p:spPr bwMode="auto">
            <a:xfrm>
              <a:off x="-2822718" y="18822289"/>
              <a:ext cx="13743432" cy="984162"/>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headEnd/>
              <a:tailEnd/>
            </a:ln>
          </p:spPr>
          <p:style>
            <a:lnRef idx="1">
              <a:schemeClr val="accent4"/>
            </a:lnRef>
            <a:fillRef idx="2">
              <a:schemeClr val="accent4"/>
            </a:fillRef>
            <a:effectRef idx="1">
              <a:schemeClr val="accent4"/>
            </a:effectRef>
            <a:fontRef idx="minor">
              <a:schemeClr val="dk1"/>
            </a:fontRef>
          </p:style>
          <p:txBody>
            <a:bodyPr wrap="none" lIns="203200" tIns="101600" rIns="203200" bIns="101600" anchor="ctr"/>
            <a:lstStyle/>
            <a:p>
              <a:pPr algn="ctr" defTabSz="5573899">
                <a:defRPr/>
              </a:pPr>
              <a:r>
                <a:rPr lang="en-US" sz="9000" dirty="0">
                  <a:latin typeface="Arial" charset="0"/>
                  <a:ea typeface="ＭＳ Ｐゴシック" charset="0"/>
                </a:rPr>
                <a:t>Methods</a:t>
              </a:r>
            </a:p>
          </p:txBody>
        </p:sp>
        <p:sp>
          <p:nvSpPr>
            <p:cNvPr id="40" name="TextBox 39"/>
            <p:cNvSpPr txBox="1"/>
            <p:nvPr/>
          </p:nvSpPr>
          <p:spPr>
            <a:xfrm>
              <a:off x="-2822426" y="19718623"/>
              <a:ext cx="13659158" cy="11247702"/>
            </a:xfrm>
            <a:prstGeom prst="rect">
              <a:avLst/>
            </a:prstGeom>
            <a:noFill/>
          </p:spPr>
          <p:txBody>
            <a:bodyPr wrap="square" rtlCol="0">
              <a:spAutoFit/>
            </a:bodyPr>
            <a:lstStyle/>
            <a:p>
              <a:r>
                <a:rPr lang="en-US" sz="4900" dirty="0"/>
                <a:t>Data on N= 678 PCCs who called BHIPP between 2012-2019 were examined. The following measures were used:</a:t>
              </a:r>
            </a:p>
            <a:p>
              <a:pPr marL="274320" indent="-274320">
                <a:buFont typeface="Arial" panose="020B0604020202020204" pitchFamily="34" charset="0"/>
                <a:buChar char="•"/>
              </a:pPr>
              <a:r>
                <a:rPr lang="en-US" sz="4900" dirty="0"/>
                <a:t>PCC demographics (i.e., gender, race/ethnicity) </a:t>
              </a:r>
            </a:p>
            <a:p>
              <a:pPr marL="274320" indent="-274320">
                <a:buFont typeface="Arial" panose="020B0604020202020204" pitchFamily="34" charset="0"/>
                <a:buChar char="•"/>
              </a:pPr>
              <a:r>
                <a:rPr lang="en-US" sz="4900" dirty="0"/>
                <a:t>PCC type (e.g., MD, NP, etc.)</a:t>
              </a:r>
            </a:p>
            <a:p>
              <a:pPr marL="274320" indent="-274320">
                <a:buFont typeface="Arial" panose="020B0604020202020204" pitchFamily="34" charset="0"/>
                <a:buChar char="•"/>
              </a:pPr>
              <a:r>
                <a:rPr lang="en-US" sz="4900" dirty="0"/>
                <a:t>PCC primary specialty</a:t>
              </a:r>
            </a:p>
            <a:p>
              <a:pPr marL="274320" indent="-274320">
                <a:buFont typeface="Arial" panose="020B0604020202020204" pitchFamily="34" charset="0"/>
                <a:buChar char="•"/>
              </a:pPr>
              <a:r>
                <a:rPr lang="en-US" sz="4900" dirty="0"/>
                <a:t>Location of primary care practice</a:t>
              </a:r>
            </a:p>
            <a:p>
              <a:pPr marL="274320" indent="-274320">
                <a:buFont typeface="Arial" panose="020B0604020202020204" pitchFamily="34" charset="0"/>
                <a:buChar char="•"/>
              </a:pPr>
              <a:r>
                <a:rPr lang="en-US" sz="4900" dirty="0"/>
                <a:t>Reason for calling BHIPP (e.g., clinical consultation)</a:t>
              </a:r>
            </a:p>
            <a:p>
              <a:endParaRPr lang="en-US" sz="600" dirty="0"/>
            </a:p>
            <a:p>
              <a:r>
                <a:rPr lang="en-US" sz="4900" dirty="0"/>
                <a:t>Descriptive statistics were used to compare call frequency by PCC characteristics. Longitudinal latent class analysis using call reason across a PCCs first 5 calls as class indicators was conducted to identify subgroups of PCC’s distinguished by call reason. Logistic regression was used to examine class differences on PCC characteristics.</a:t>
              </a:r>
            </a:p>
          </p:txBody>
        </p:sp>
      </p:grpSp>
      <p:sp>
        <p:nvSpPr>
          <p:cNvPr id="47" name="Rectangle 164"/>
          <p:cNvSpPr>
            <a:spLocks noChangeArrowheads="1"/>
          </p:cNvSpPr>
          <p:nvPr/>
        </p:nvSpPr>
        <p:spPr bwMode="auto">
          <a:xfrm>
            <a:off x="14299287" y="4887554"/>
            <a:ext cx="36484560" cy="100584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headEnd/>
            <a:tailEnd/>
          </a:ln>
        </p:spPr>
        <p:style>
          <a:lnRef idx="1">
            <a:schemeClr val="accent4"/>
          </a:lnRef>
          <a:fillRef idx="2">
            <a:schemeClr val="accent4"/>
          </a:fillRef>
          <a:effectRef idx="1">
            <a:schemeClr val="accent4"/>
          </a:effectRef>
          <a:fontRef idx="minor">
            <a:schemeClr val="dk1"/>
          </a:fontRef>
        </p:style>
        <p:txBody>
          <a:bodyPr wrap="none" lIns="203200" tIns="101600" rIns="203200" bIns="101600" anchor="ctr"/>
          <a:lstStyle/>
          <a:p>
            <a:pPr algn="ctr" defTabSz="5573899">
              <a:defRPr/>
            </a:pPr>
            <a:r>
              <a:rPr lang="en-US" sz="9000" dirty="0">
                <a:latin typeface="Arial" charset="0"/>
                <a:ea typeface="ＭＳ Ｐゴシック" charset="0"/>
              </a:rPr>
              <a:t>Results</a:t>
            </a:r>
          </a:p>
        </p:txBody>
      </p:sp>
      <p:sp>
        <p:nvSpPr>
          <p:cNvPr id="19" name="Rectangle 167"/>
          <p:cNvSpPr>
            <a:spLocks noChangeArrowheads="1"/>
          </p:cNvSpPr>
          <p:nvPr/>
        </p:nvSpPr>
        <p:spPr bwMode="auto">
          <a:xfrm>
            <a:off x="291055" y="29039510"/>
            <a:ext cx="50566320" cy="100584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a:headEnd/>
            <a:tailEnd/>
          </a:ln>
        </p:spPr>
        <p:style>
          <a:lnRef idx="1">
            <a:schemeClr val="accent4"/>
          </a:lnRef>
          <a:fillRef idx="2">
            <a:schemeClr val="accent4"/>
          </a:fillRef>
          <a:effectRef idx="1">
            <a:schemeClr val="accent4"/>
          </a:effectRef>
          <a:fontRef idx="minor">
            <a:schemeClr val="dk1"/>
          </a:fontRef>
        </p:style>
        <p:txBody>
          <a:bodyPr wrap="none" lIns="203200" tIns="101600" rIns="203200" bIns="101600" anchor="ctr"/>
          <a:lstStyle/>
          <a:p>
            <a:pPr algn="ctr" defTabSz="5573899">
              <a:defRPr/>
            </a:pPr>
            <a:r>
              <a:rPr lang="en-US" sz="9000" dirty="0">
                <a:latin typeface="Arial" charset="0"/>
                <a:ea typeface="ＭＳ Ｐゴシック" charset="0"/>
              </a:rPr>
              <a:t>Conclusions</a:t>
            </a:r>
          </a:p>
        </p:txBody>
      </p:sp>
      <p:sp>
        <p:nvSpPr>
          <p:cNvPr id="3" name="TextBox 2"/>
          <p:cNvSpPr txBox="1"/>
          <p:nvPr/>
        </p:nvSpPr>
        <p:spPr>
          <a:xfrm>
            <a:off x="363491" y="30008452"/>
            <a:ext cx="50763395" cy="2743200"/>
          </a:xfrm>
          <a:prstGeom prst="rect">
            <a:avLst/>
          </a:prstGeom>
          <a:noFill/>
        </p:spPr>
        <p:txBody>
          <a:bodyPr wrap="square" rtlCol="0">
            <a:spAutoFit/>
          </a:bodyPr>
          <a:lstStyle/>
          <a:p>
            <a:r>
              <a:rPr lang="en-US" sz="5000" dirty="0"/>
              <a:t>PCCs who call BHIPP are demographically similar to PCCs across the state of Maryland. There are important differences between PCCs who call BHIPP frequently and those who do not. PCCs in rural areas are more likely to call BHIPP for clinical consultation while those in urban/suburban areas are more likely to call for resources/referrals. More research is needed to understand how interactions with CPAP services contribute to PCCs practice change.</a:t>
            </a:r>
          </a:p>
          <a:p>
            <a:r>
              <a:rPr lang="en-US" sz="3600" dirty="0"/>
              <a:t>Address email correspondence regarding this poster to </a:t>
            </a:r>
            <a:r>
              <a:rPr lang="en-US" sz="3600" dirty="0">
                <a:hlinkClick r:id="rId2"/>
              </a:rPr>
              <a:t>acotton@som.umaryland.edu</a:t>
            </a:r>
            <a:r>
              <a:rPr lang="en-US" sz="3600" dirty="0"/>
              <a:t> or abetten3@jhu.edu.</a:t>
            </a:r>
          </a:p>
        </p:txBody>
      </p:sp>
      <p:graphicFrame>
        <p:nvGraphicFramePr>
          <p:cNvPr id="2" name="Table 1"/>
          <p:cNvGraphicFramePr>
            <a:graphicFrameLocks noGrp="1"/>
          </p:cNvGraphicFramePr>
          <p:nvPr>
            <p:extLst>
              <p:ext uri="{D42A27DB-BD31-4B8C-83A1-F6EECF244321}">
                <p14:modId xmlns:p14="http://schemas.microsoft.com/office/powerpoint/2010/main" val="507254524"/>
              </p:ext>
            </p:extLst>
          </p:nvPr>
        </p:nvGraphicFramePr>
        <p:xfrm>
          <a:off x="14391856" y="6079435"/>
          <a:ext cx="17015796" cy="22783800"/>
        </p:xfrm>
        <a:graphic>
          <a:graphicData uri="http://schemas.openxmlformats.org/drawingml/2006/table">
            <a:tbl>
              <a:tblPr firstRow="1" firstCol="1" bandRow="1">
                <a:tableStyleId>{9DCAF9ED-07DC-4A11-8D7F-57B35C25682E}</a:tableStyleId>
              </a:tblPr>
              <a:tblGrid>
                <a:gridCol w="7804240">
                  <a:extLst>
                    <a:ext uri="{9D8B030D-6E8A-4147-A177-3AD203B41FA5}">
                      <a16:colId xmlns:a16="http://schemas.microsoft.com/office/drawing/2014/main" val="2375498673"/>
                    </a:ext>
                  </a:extLst>
                </a:gridCol>
                <a:gridCol w="3652610">
                  <a:extLst>
                    <a:ext uri="{9D8B030D-6E8A-4147-A177-3AD203B41FA5}">
                      <a16:colId xmlns:a16="http://schemas.microsoft.com/office/drawing/2014/main" val="2491069630"/>
                    </a:ext>
                  </a:extLst>
                </a:gridCol>
                <a:gridCol w="3525185">
                  <a:extLst>
                    <a:ext uri="{9D8B030D-6E8A-4147-A177-3AD203B41FA5}">
                      <a16:colId xmlns:a16="http://schemas.microsoft.com/office/drawing/2014/main" val="2402444087"/>
                    </a:ext>
                  </a:extLst>
                </a:gridCol>
                <a:gridCol w="2033761">
                  <a:extLst>
                    <a:ext uri="{9D8B030D-6E8A-4147-A177-3AD203B41FA5}">
                      <a16:colId xmlns:a16="http://schemas.microsoft.com/office/drawing/2014/main" val="66564271"/>
                    </a:ext>
                  </a:extLst>
                </a:gridCol>
              </a:tblGrid>
              <a:tr h="658364">
                <a:tc gridSpan="4">
                  <a:txBody>
                    <a:bodyPr/>
                    <a:lstStyle/>
                    <a:p>
                      <a:pPr marL="0" marR="0" lvl="0" indent="0" algn="l" defTabSz="2060079" rtl="0" eaLnBrk="1" fontAlgn="auto" latinLnBrk="0" hangingPunct="1">
                        <a:lnSpc>
                          <a:spcPct val="100000"/>
                        </a:lnSpc>
                        <a:spcBef>
                          <a:spcPts val="0"/>
                        </a:spcBef>
                        <a:spcAft>
                          <a:spcPts val="0"/>
                        </a:spcAft>
                        <a:buClrTx/>
                        <a:buSzTx/>
                        <a:buFontTx/>
                        <a:buNone/>
                        <a:tabLst/>
                        <a:defRPr/>
                      </a:pPr>
                      <a:r>
                        <a:rPr lang="en-US" sz="4400" b="1" kern="1200" dirty="0">
                          <a:solidFill>
                            <a:schemeClr val="lt1"/>
                          </a:solidFill>
                          <a:effectLst/>
                          <a:latin typeface="+mn-lt"/>
                          <a:ea typeface="+mn-ea"/>
                          <a:cs typeface="+mn-cs"/>
                        </a:rPr>
                        <a:t>Table 1. Characteristics of PCCs Who Called BHIPP by Call</a:t>
                      </a:r>
                      <a:r>
                        <a:rPr lang="en-US" sz="4400" b="1" kern="1200" baseline="0" dirty="0">
                          <a:solidFill>
                            <a:schemeClr val="lt1"/>
                          </a:solidFill>
                          <a:effectLst/>
                          <a:latin typeface="+mn-lt"/>
                          <a:ea typeface="+mn-ea"/>
                          <a:cs typeface="+mn-cs"/>
                        </a:rPr>
                        <a:t> Frequency</a:t>
                      </a:r>
                      <a:endParaRPr lang="en-US" sz="4400" dirty="0">
                        <a:effectLst/>
                        <a:latin typeface="Times New Roman" panose="02020603050405020304" pitchFamily="18" charset="0"/>
                        <a:ea typeface="Times New Roman" panose="02020603050405020304" pitchFamily="18" charset="0"/>
                      </a:endParaRPr>
                    </a:p>
                  </a:txBody>
                  <a:tcPr marL="0" marR="0" marT="0" marB="0" anchor="ctr"/>
                </a:tc>
                <a:tc hMerge="1">
                  <a:txBody>
                    <a:bodyPr/>
                    <a:lstStyle/>
                    <a:p>
                      <a:pPr marL="0" marR="0" algn="ctr">
                        <a:spcBef>
                          <a:spcPts val="0"/>
                        </a:spcBef>
                        <a:spcAft>
                          <a:spcPts val="0"/>
                        </a:spcAft>
                      </a:pPr>
                      <a:endParaRPr lang="en-US" sz="4000">
                        <a:effectLst/>
                        <a:latin typeface="Times New Roman" panose="02020603050405020304" pitchFamily="18" charset="0"/>
                        <a:ea typeface="Times New Roman" panose="02020603050405020304" pitchFamily="18" charset="0"/>
                      </a:endParaRPr>
                    </a:p>
                  </a:txBody>
                  <a:tcPr marL="18288" marR="18415" marT="0" marB="0" anchor="ctr"/>
                </a:tc>
                <a:tc hMerge="1">
                  <a:txBody>
                    <a:bodyPr/>
                    <a:lstStyle/>
                    <a:p>
                      <a:pPr marL="0" marR="0" algn="ctr">
                        <a:spcBef>
                          <a:spcPts val="0"/>
                        </a:spcBef>
                        <a:spcAft>
                          <a:spcPts val="0"/>
                        </a:spcAft>
                      </a:pPr>
                      <a:endParaRPr lang="en-US" sz="4000">
                        <a:effectLst/>
                        <a:latin typeface="Times New Roman" panose="02020603050405020304" pitchFamily="18" charset="0"/>
                        <a:ea typeface="Times New Roman" panose="02020603050405020304" pitchFamily="18" charset="0"/>
                      </a:endParaRPr>
                    </a:p>
                  </a:txBody>
                  <a:tcPr marL="18288" marR="18415" marT="0" marB="0" anchor="ctr"/>
                </a:tc>
                <a:tc hMerge="1">
                  <a:txBody>
                    <a:bodyPr/>
                    <a:lstStyle/>
                    <a:p>
                      <a:pPr marL="0" marR="0" algn="ctr">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txBody>
                  <a:tcPr marL="18288" marR="18415" marT="0" marB="0" anchor="ctr"/>
                </a:tc>
                <a:extLst>
                  <a:ext uri="{0D108BD9-81ED-4DB2-BD59-A6C34878D82A}">
                    <a16:rowId xmlns:a16="http://schemas.microsoft.com/office/drawing/2014/main" val="1487976328"/>
                  </a:ext>
                </a:extLst>
              </a:tr>
              <a:tr h="1930204">
                <a:tc>
                  <a:txBody>
                    <a:bodyPr/>
                    <a:lstStyle/>
                    <a:p>
                      <a:pPr marL="0" marR="0" algn="l">
                        <a:spcBef>
                          <a:spcPts val="0"/>
                        </a:spcBef>
                        <a:spcAft>
                          <a:spcPts val="0"/>
                        </a:spcAft>
                      </a:pPr>
                      <a:r>
                        <a:rPr lang="en-US" sz="4300" dirty="0">
                          <a:effectLst/>
                        </a:rPr>
                        <a:t>Provider Characteristics (N=678)</a:t>
                      </a:r>
                      <a:endParaRPr lang="en-US" sz="4300" dirty="0">
                        <a:effectLst/>
                        <a:latin typeface="Times New Roman" panose="02020603050405020304" pitchFamily="18" charset="0"/>
                        <a:ea typeface="Times New Roman" panose="02020603050405020304" pitchFamily="18" charset="0"/>
                      </a:endParaRPr>
                    </a:p>
                  </a:txBody>
                  <a:tcPr marL="0" marR="0" marT="0" marB="0" anchor="ctr">
                    <a:solidFill>
                      <a:schemeClr val="accent2">
                        <a:lumMod val="60000"/>
                        <a:lumOff val="40000"/>
                      </a:schemeClr>
                    </a:solidFill>
                  </a:tcPr>
                </a:tc>
                <a:tc>
                  <a:txBody>
                    <a:bodyPr/>
                    <a:lstStyle/>
                    <a:p>
                      <a:pPr marL="0" marR="0" algn="ctr">
                        <a:spcBef>
                          <a:spcPts val="0"/>
                        </a:spcBef>
                        <a:spcAft>
                          <a:spcPts val="0"/>
                        </a:spcAft>
                      </a:pPr>
                      <a:r>
                        <a:rPr lang="en-US" sz="4300" b="1" dirty="0">
                          <a:effectLst/>
                        </a:rPr>
                        <a:t>Low/Medium Volume Callers</a:t>
                      </a:r>
                    </a:p>
                    <a:p>
                      <a:pPr marL="0" marR="0" algn="ctr">
                        <a:spcBef>
                          <a:spcPts val="0"/>
                        </a:spcBef>
                        <a:spcAft>
                          <a:spcPts val="0"/>
                        </a:spcAft>
                      </a:pPr>
                      <a:r>
                        <a:rPr lang="en-US" sz="4300" b="1" dirty="0">
                          <a:effectLst/>
                        </a:rPr>
                        <a:t>(N=506)</a:t>
                      </a:r>
                      <a:endParaRPr lang="en-US" sz="4300" b="1" dirty="0">
                        <a:effectLst/>
                        <a:latin typeface="Times New Roman" panose="02020603050405020304" pitchFamily="18" charset="0"/>
                        <a:ea typeface="Times New Roman" panose="02020603050405020304" pitchFamily="18" charset="0"/>
                      </a:endParaRPr>
                    </a:p>
                  </a:txBody>
                  <a:tcPr marL="0" marR="0" marT="0" marB="0" anchor="ctr">
                    <a:solidFill>
                      <a:schemeClr val="accent2">
                        <a:lumMod val="60000"/>
                        <a:lumOff val="40000"/>
                      </a:schemeClr>
                    </a:solidFill>
                  </a:tcPr>
                </a:tc>
                <a:tc>
                  <a:txBody>
                    <a:bodyPr/>
                    <a:lstStyle/>
                    <a:p>
                      <a:pPr marL="0" marR="0" algn="ctr">
                        <a:spcBef>
                          <a:spcPts val="0"/>
                        </a:spcBef>
                        <a:spcAft>
                          <a:spcPts val="0"/>
                        </a:spcAft>
                      </a:pPr>
                      <a:r>
                        <a:rPr lang="en-US" sz="4300" b="1" dirty="0">
                          <a:effectLst/>
                        </a:rPr>
                        <a:t>High Volume Callers</a:t>
                      </a:r>
                    </a:p>
                    <a:p>
                      <a:pPr marL="0" marR="0" algn="ctr">
                        <a:spcBef>
                          <a:spcPts val="0"/>
                        </a:spcBef>
                        <a:spcAft>
                          <a:spcPts val="0"/>
                        </a:spcAft>
                      </a:pPr>
                      <a:r>
                        <a:rPr lang="en-US" sz="4300" b="1" dirty="0">
                          <a:effectLst/>
                        </a:rPr>
                        <a:t>(N=172)</a:t>
                      </a:r>
                      <a:endParaRPr lang="en-US" sz="4300" b="1" dirty="0">
                        <a:effectLst/>
                        <a:latin typeface="Times New Roman" panose="02020603050405020304" pitchFamily="18" charset="0"/>
                        <a:ea typeface="Times New Roman" panose="02020603050405020304" pitchFamily="18" charset="0"/>
                      </a:endParaRPr>
                    </a:p>
                  </a:txBody>
                  <a:tcPr marL="0" marR="0" marT="0" marB="0" anchor="ctr">
                    <a:solidFill>
                      <a:schemeClr val="accent2">
                        <a:lumMod val="60000"/>
                        <a:lumOff val="40000"/>
                      </a:schemeClr>
                    </a:solidFill>
                  </a:tcPr>
                </a:tc>
                <a:tc>
                  <a:txBody>
                    <a:bodyPr/>
                    <a:lstStyle/>
                    <a:p>
                      <a:pPr marL="0" marR="0" algn="ctr">
                        <a:spcBef>
                          <a:spcPts val="0"/>
                        </a:spcBef>
                        <a:spcAft>
                          <a:spcPts val="0"/>
                        </a:spcAft>
                      </a:pPr>
                      <a:r>
                        <a:rPr lang="en-US" sz="4300" b="1" dirty="0">
                          <a:effectLst/>
                        </a:rPr>
                        <a:t>Chi Square</a:t>
                      </a:r>
                      <a:endParaRPr lang="en-US" sz="4300" b="1" dirty="0">
                        <a:effectLst/>
                        <a:latin typeface="Times New Roman" panose="02020603050405020304" pitchFamily="18" charset="0"/>
                        <a:ea typeface="Times New Roman" panose="02020603050405020304" pitchFamily="18" charset="0"/>
                      </a:endParaRPr>
                    </a:p>
                  </a:txBody>
                  <a:tcPr marL="0" marR="0" marT="0" marB="0" anchor="ctr">
                    <a:solidFill>
                      <a:schemeClr val="accent2">
                        <a:lumMod val="60000"/>
                        <a:lumOff val="40000"/>
                      </a:schemeClr>
                    </a:solidFill>
                  </a:tcPr>
                </a:tc>
                <a:extLst>
                  <a:ext uri="{0D108BD9-81ED-4DB2-BD59-A6C34878D82A}">
                    <a16:rowId xmlns:a16="http://schemas.microsoft.com/office/drawing/2014/main" val="2275425843"/>
                  </a:ext>
                </a:extLst>
              </a:tr>
              <a:tr h="643401">
                <a:tc>
                  <a:txBody>
                    <a:bodyPr/>
                    <a:lstStyle/>
                    <a:p>
                      <a:pPr marL="0" marR="0" algn="l">
                        <a:spcBef>
                          <a:spcPts val="0"/>
                        </a:spcBef>
                        <a:spcAft>
                          <a:spcPts val="0"/>
                        </a:spcAft>
                      </a:pPr>
                      <a:r>
                        <a:rPr lang="en-US" sz="4300" dirty="0">
                          <a:effectLst/>
                        </a:rPr>
                        <a:t>All Providers Calling BHIPP</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74.6%</a:t>
                      </a:r>
                      <a:endParaRPr lang="en-US" sz="43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25.4%</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44532176"/>
                  </a:ext>
                </a:extLst>
              </a:tr>
              <a:tr h="643401">
                <a:tc>
                  <a:txBody>
                    <a:bodyPr/>
                    <a:lstStyle/>
                    <a:p>
                      <a:pPr marL="0" marR="0" algn="l">
                        <a:spcBef>
                          <a:spcPts val="0"/>
                        </a:spcBef>
                        <a:spcAft>
                          <a:spcPts val="0"/>
                        </a:spcAft>
                      </a:pPr>
                      <a:r>
                        <a:rPr lang="en-US" sz="4300" dirty="0">
                          <a:effectLst/>
                        </a:rPr>
                        <a:t>Average years in practice</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13.76(10.85)</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13.73(10.31)</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636549747"/>
                  </a:ext>
                </a:extLst>
              </a:tr>
              <a:tr h="643401">
                <a:tc>
                  <a:txBody>
                    <a:bodyPr/>
                    <a:lstStyle/>
                    <a:p>
                      <a:pPr marL="0" marR="0" algn="l">
                        <a:spcBef>
                          <a:spcPts val="0"/>
                        </a:spcBef>
                        <a:spcAft>
                          <a:spcPts val="0"/>
                        </a:spcAft>
                      </a:pPr>
                      <a:r>
                        <a:rPr lang="en-US" sz="4300" i="1" dirty="0">
                          <a:effectLst/>
                        </a:rPr>
                        <a:t>Provider Type </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15.41*</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59527683"/>
                  </a:ext>
                </a:extLst>
              </a:tr>
              <a:tr h="643401">
                <a:tc>
                  <a:txBody>
                    <a:bodyPr/>
                    <a:lstStyle/>
                    <a:p>
                      <a:pPr marL="182880" marR="0" algn="l">
                        <a:spcBef>
                          <a:spcPts val="0"/>
                        </a:spcBef>
                        <a:spcAft>
                          <a:spcPts val="0"/>
                        </a:spcAft>
                      </a:pPr>
                      <a:r>
                        <a:rPr lang="en-US" sz="4300" b="0" dirty="0">
                          <a:effectLst/>
                        </a:rPr>
                        <a:t>MD/DO</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322(63.6%)</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135(78.5%)</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37988959"/>
                  </a:ext>
                </a:extLst>
              </a:tr>
              <a:tr h="643401">
                <a:tc>
                  <a:txBody>
                    <a:bodyPr/>
                    <a:lstStyle/>
                    <a:p>
                      <a:pPr marL="182880" marR="0" algn="l">
                        <a:spcBef>
                          <a:spcPts val="0"/>
                        </a:spcBef>
                        <a:spcAft>
                          <a:spcPts val="0"/>
                        </a:spcAft>
                      </a:pPr>
                      <a:r>
                        <a:rPr lang="en-US" sz="4300" b="0" dirty="0">
                          <a:effectLst/>
                        </a:rPr>
                        <a:t>NP</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122(24.1%)</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30(17.4%)</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91225496"/>
                  </a:ext>
                </a:extLst>
              </a:tr>
              <a:tr h="643401">
                <a:tc>
                  <a:txBody>
                    <a:bodyPr/>
                    <a:lstStyle/>
                    <a:p>
                      <a:pPr marL="182880" marR="0" algn="l">
                        <a:spcBef>
                          <a:spcPts val="0"/>
                        </a:spcBef>
                        <a:spcAft>
                          <a:spcPts val="0"/>
                        </a:spcAft>
                      </a:pPr>
                      <a:r>
                        <a:rPr lang="en-US" sz="4300" b="0" dirty="0">
                          <a:effectLst/>
                        </a:rPr>
                        <a:t>PA</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16(3.2%)</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1(0.6%)</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74822"/>
                  </a:ext>
                </a:extLst>
              </a:tr>
              <a:tr h="643401">
                <a:tc>
                  <a:txBody>
                    <a:bodyPr/>
                    <a:lstStyle/>
                    <a:p>
                      <a:pPr marL="182880" marR="0" algn="l">
                        <a:spcBef>
                          <a:spcPts val="0"/>
                        </a:spcBef>
                        <a:spcAft>
                          <a:spcPts val="0"/>
                        </a:spcAft>
                      </a:pPr>
                      <a:r>
                        <a:rPr lang="en-US" sz="4300" b="0" dirty="0">
                          <a:effectLst/>
                        </a:rPr>
                        <a:t>Other (RN, SW, PhD)</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46(9.1%)</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6(3.5%)</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26179076"/>
                  </a:ext>
                </a:extLst>
              </a:tr>
              <a:tr h="643401">
                <a:tc>
                  <a:txBody>
                    <a:bodyPr/>
                    <a:lstStyle/>
                    <a:p>
                      <a:pPr marL="0" marR="0" algn="l">
                        <a:spcBef>
                          <a:spcPts val="0"/>
                        </a:spcBef>
                        <a:spcAft>
                          <a:spcPts val="0"/>
                        </a:spcAft>
                      </a:pPr>
                      <a:r>
                        <a:rPr lang="en-US" sz="4300" i="1" dirty="0">
                          <a:effectLst/>
                        </a:rPr>
                        <a:t>Provider Specialty</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19.25**</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67698689"/>
                  </a:ext>
                </a:extLst>
              </a:tr>
              <a:tr h="643401">
                <a:tc>
                  <a:txBody>
                    <a:bodyPr/>
                    <a:lstStyle/>
                    <a:p>
                      <a:pPr marL="182880" marR="0" algn="l">
                        <a:spcBef>
                          <a:spcPts val="0"/>
                        </a:spcBef>
                        <a:spcAft>
                          <a:spcPts val="0"/>
                        </a:spcAft>
                      </a:pPr>
                      <a:r>
                        <a:rPr lang="en-US" sz="4300" b="0" dirty="0">
                          <a:effectLst/>
                        </a:rPr>
                        <a:t>Pediatrician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364(71.9%)</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152(88.9%)</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8528"/>
                  </a:ext>
                </a:extLst>
              </a:tr>
              <a:tr h="643401">
                <a:tc>
                  <a:txBody>
                    <a:bodyPr/>
                    <a:lstStyle/>
                    <a:p>
                      <a:pPr marL="182880" marR="0" algn="l">
                        <a:spcBef>
                          <a:spcPts val="0"/>
                        </a:spcBef>
                        <a:spcAft>
                          <a:spcPts val="0"/>
                        </a:spcAft>
                      </a:pPr>
                      <a:r>
                        <a:rPr lang="en-US" sz="4300" b="0" dirty="0">
                          <a:effectLst/>
                        </a:rPr>
                        <a:t>Family Practice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62(12.3%)</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9(5.3%)</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45809297"/>
                  </a:ext>
                </a:extLst>
              </a:tr>
              <a:tr h="643401">
                <a:tc>
                  <a:txBody>
                    <a:bodyPr/>
                    <a:lstStyle/>
                    <a:p>
                      <a:pPr marL="182880" marR="0" algn="l">
                        <a:spcBef>
                          <a:spcPts val="0"/>
                        </a:spcBef>
                        <a:spcAft>
                          <a:spcPts val="0"/>
                        </a:spcAft>
                      </a:pPr>
                      <a:r>
                        <a:rPr lang="en-US" sz="4300" b="0" dirty="0">
                          <a:effectLst/>
                        </a:rPr>
                        <a:t>Other (e.g., Internal Medicine)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76(15.0%)</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10(5.8%)</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831086408"/>
                  </a:ext>
                </a:extLst>
              </a:tr>
              <a:tr h="643401">
                <a:tc>
                  <a:txBody>
                    <a:bodyPr/>
                    <a:lstStyle/>
                    <a:p>
                      <a:pPr marL="182880" marR="0" algn="l">
                        <a:spcBef>
                          <a:spcPts val="0"/>
                        </a:spcBef>
                        <a:spcAft>
                          <a:spcPts val="0"/>
                        </a:spcAft>
                      </a:pPr>
                      <a:r>
                        <a:rPr lang="en-US" sz="4300" b="0" dirty="0">
                          <a:effectLst/>
                        </a:rPr>
                        <a:t>Unknown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4(0.8%)</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1(0.6%)</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0600950"/>
                  </a:ext>
                </a:extLst>
              </a:tr>
              <a:tr h="643401">
                <a:tc>
                  <a:txBody>
                    <a:bodyPr/>
                    <a:lstStyle/>
                    <a:p>
                      <a:pPr marL="0" marR="0" algn="l">
                        <a:spcBef>
                          <a:spcPts val="0"/>
                        </a:spcBef>
                        <a:spcAft>
                          <a:spcPts val="0"/>
                        </a:spcAft>
                      </a:pPr>
                      <a:r>
                        <a:rPr lang="en-US" sz="4300" i="1" dirty="0" err="1">
                          <a:effectLst/>
                        </a:rPr>
                        <a:t>Urbanicity</a:t>
                      </a:r>
                      <a:r>
                        <a:rPr lang="en-US" sz="4300" i="1" dirty="0">
                          <a:effectLst/>
                        </a:rPr>
                        <a:t> of Practice</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0.92</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39299491"/>
                  </a:ext>
                </a:extLst>
              </a:tr>
              <a:tr h="643401">
                <a:tc>
                  <a:txBody>
                    <a:bodyPr/>
                    <a:lstStyle/>
                    <a:p>
                      <a:pPr marL="182880" marR="0" algn="l">
                        <a:spcBef>
                          <a:spcPts val="0"/>
                        </a:spcBef>
                        <a:spcAft>
                          <a:spcPts val="0"/>
                        </a:spcAft>
                      </a:pPr>
                      <a:r>
                        <a:rPr lang="en-US" sz="4300" b="0" dirty="0">
                          <a:effectLst/>
                        </a:rPr>
                        <a:t>Urban/suburban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444(88.1%)</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153(89.0%)</a:t>
                      </a:r>
                      <a:endParaRPr lang="en-US" sz="43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37103200"/>
                  </a:ext>
                </a:extLst>
              </a:tr>
              <a:tr h="643401">
                <a:tc>
                  <a:txBody>
                    <a:bodyPr/>
                    <a:lstStyle/>
                    <a:p>
                      <a:pPr marL="182880" marR="0" algn="l">
                        <a:spcBef>
                          <a:spcPts val="0"/>
                        </a:spcBef>
                        <a:spcAft>
                          <a:spcPts val="0"/>
                        </a:spcAft>
                      </a:pPr>
                      <a:r>
                        <a:rPr lang="en-US" sz="4300" b="0" dirty="0">
                          <a:effectLst/>
                        </a:rPr>
                        <a:t>Rural/semi-rural</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60(11.9%)</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19(11.0%)</a:t>
                      </a:r>
                      <a:endParaRPr lang="en-US" sz="43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34292338"/>
                  </a:ext>
                </a:extLst>
              </a:tr>
              <a:tr h="643401">
                <a:tc>
                  <a:txBody>
                    <a:bodyPr/>
                    <a:lstStyle/>
                    <a:p>
                      <a:pPr marL="0" marR="0" algn="l">
                        <a:spcBef>
                          <a:spcPts val="0"/>
                        </a:spcBef>
                        <a:spcAft>
                          <a:spcPts val="0"/>
                        </a:spcAft>
                      </a:pPr>
                      <a:r>
                        <a:rPr lang="en-US" sz="4300" i="1" dirty="0">
                          <a:effectLst/>
                        </a:rPr>
                        <a:t>Insurance Accepted</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 </a:t>
                      </a:r>
                      <a:endParaRPr lang="en-US" sz="43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4784602"/>
                  </a:ext>
                </a:extLst>
              </a:tr>
              <a:tr h="643401">
                <a:tc>
                  <a:txBody>
                    <a:bodyPr/>
                    <a:lstStyle/>
                    <a:p>
                      <a:pPr marL="182880" marR="0" algn="l">
                        <a:spcBef>
                          <a:spcPts val="0"/>
                        </a:spcBef>
                        <a:spcAft>
                          <a:spcPts val="0"/>
                        </a:spcAft>
                      </a:pPr>
                      <a:r>
                        <a:rPr lang="en-US" sz="4300" b="0" dirty="0">
                          <a:effectLst/>
                        </a:rPr>
                        <a:t>Uninsured</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143(28.3%)</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70(40.7%)</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9.22*</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1604469"/>
                  </a:ext>
                </a:extLst>
              </a:tr>
              <a:tr h="643401">
                <a:tc>
                  <a:txBody>
                    <a:bodyPr/>
                    <a:lstStyle/>
                    <a:p>
                      <a:pPr marL="182880" marR="0" algn="l">
                        <a:spcBef>
                          <a:spcPts val="0"/>
                        </a:spcBef>
                        <a:spcAft>
                          <a:spcPts val="0"/>
                        </a:spcAft>
                      </a:pPr>
                      <a:r>
                        <a:rPr lang="en-US" sz="4300" b="0" dirty="0">
                          <a:effectLst/>
                        </a:rPr>
                        <a:t>Sliding scale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67(13.2%)</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18(10.5%)</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0.90</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3658553"/>
                  </a:ext>
                </a:extLst>
              </a:tr>
              <a:tr h="643401">
                <a:tc>
                  <a:txBody>
                    <a:bodyPr/>
                    <a:lstStyle/>
                    <a:p>
                      <a:pPr marL="182880" marR="0" algn="l">
                        <a:spcBef>
                          <a:spcPts val="0"/>
                        </a:spcBef>
                        <a:spcAft>
                          <a:spcPts val="0"/>
                        </a:spcAft>
                      </a:pPr>
                      <a:r>
                        <a:rPr lang="en-US" sz="4300" b="0" dirty="0">
                          <a:effectLst/>
                        </a:rPr>
                        <a:t>Public</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232(45.8%)</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a:effectLst/>
                        </a:rPr>
                        <a:t>120(69.8%)</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29.42**</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84287606"/>
                  </a:ext>
                </a:extLst>
              </a:tr>
              <a:tr h="643401">
                <a:tc>
                  <a:txBody>
                    <a:bodyPr/>
                    <a:lstStyle/>
                    <a:p>
                      <a:pPr marL="182880" marR="0" algn="l">
                        <a:spcBef>
                          <a:spcPts val="0"/>
                        </a:spcBef>
                        <a:spcAft>
                          <a:spcPts val="0"/>
                        </a:spcAft>
                      </a:pPr>
                      <a:r>
                        <a:rPr lang="en-US" sz="4300" b="0" dirty="0">
                          <a:effectLst/>
                        </a:rPr>
                        <a:t>Private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236(46.6%)</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128(74.4%)</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39.84**</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619547259"/>
                  </a:ext>
                </a:extLst>
              </a:tr>
              <a:tr h="643401">
                <a:tc>
                  <a:txBody>
                    <a:bodyPr/>
                    <a:lstStyle/>
                    <a:p>
                      <a:pPr marL="0" marR="0" algn="l">
                        <a:spcBef>
                          <a:spcPts val="0"/>
                        </a:spcBef>
                        <a:spcAft>
                          <a:spcPts val="0"/>
                        </a:spcAft>
                      </a:pPr>
                      <a:r>
                        <a:rPr lang="en-US" sz="4300" i="1" dirty="0">
                          <a:effectLst/>
                        </a:rPr>
                        <a:t>Provider Sex</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32.42**</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87698141"/>
                  </a:ext>
                </a:extLst>
              </a:tr>
              <a:tr h="643401">
                <a:tc>
                  <a:txBody>
                    <a:bodyPr/>
                    <a:lstStyle/>
                    <a:p>
                      <a:pPr marL="182880" marR="0" algn="l">
                        <a:spcBef>
                          <a:spcPts val="0"/>
                        </a:spcBef>
                        <a:spcAft>
                          <a:spcPts val="0"/>
                        </a:spcAft>
                      </a:pPr>
                      <a:r>
                        <a:rPr lang="en-US" sz="4300" b="0" dirty="0">
                          <a:effectLst/>
                        </a:rPr>
                        <a:t>Male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56(11.1%)</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24(14.0%)</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2787397"/>
                  </a:ext>
                </a:extLst>
              </a:tr>
              <a:tr h="643401">
                <a:tc>
                  <a:txBody>
                    <a:bodyPr/>
                    <a:lstStyle/>
                    <a:p>
                      <a:pPr marL="182880" marR="0" algn="l">
                        <a:spcBef>
                          <a:spcPts val="0"/>
                        </a:spcBef>
                        <a:spcAft>
                          <a:spcPts val="0"/>
                        </a:spcAft>
                      </a:pPr>
                      <a:r>
                        <a:rPr lang="en-US" sz="4300" b="0" dirty="0">
                          <a:effectLst/>
                        </a:rPr>
                        <a:t>Female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205(40.5%)</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107(62.2%)</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02195047"/>
                  </a:ext>
                </a:extLst>
              </a:tr>
              <a:tr h="643401">
                <a:tc>
                  <a:txBody>
                    <a:bodyPr/>
                    <a:lstStyle/>
                    <a:p>
                      <a:pPr marL="182880" marR="0" algn="l">
                        <a:spcBef>
                          <a:spcPts val="0"/>
                        </a:spcBef>
                        <a:spcAft>
                          <a:spcPts val="0"/>
                        </a:spcAft>
                      </a:pPr>
                      <a:r>
                        <a:rPr lang="en-US" sz="4300" b="0" dirty="0">
                          <a:effectLst/>
                        </a:rPr>
                        <a:t>Unknown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245(48.4%)</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41(23.8%)</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19193546"/>
                  </a:ext>
                </a:extLst>
              </a:tr>
              <a:tr h="643401">
                <a:tc>
                  <a:txBody>
                    <a:bodyPr/>
                    <a:lstStyle/>
                    <a:p>
                      <a:pPr marL="0" marR="0" algn="l">
                        <a:spcBef>
                          <a:spcPts val="0"/>
                        </a:spcBef>
                        <a:spcAft>
                          <a:spcPts val="0"/>
                        </a:spcAft>
                      </a:pPr>
                      <a:r>
                        <a:rPr lang="en-US" sz="4300" i="1" dirty="0">
                          <a:effectLst/>
                        </a:rPr>
                        <a:t>Provider race/ethnicity</a:t>
                      </a:r>
                      <a:endParaRPr lang="en-US" sz="4300" i="1"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38.14**</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337235565"/>
                  </a:ext>
                </a:extLst>
              </a:tr>
              <a:tr h="643401">
                <a:tc>
                  <a:txBody>
                    <a:bodyPr/>
                    <a:lstStyle/>
                    <a:p>
                      <a:pPr marL="182880" marR="0" algn="l">
                        <a:spcBef>
                          <a:spcPts val="0"/>
                        </a:spcBef>
                        <a:spcAft>
                          <a:spcPts val="0"/>
                        </a:spcAft>
                      </a:pPr>
                      <a:r>
                        <a:rPr lang="en-US" sz="4300" b="0" dirty="0">
                          <a:effectLst/>
                        </a:rPr>
                        <a:t>African American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28(5.5%)</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13(7.6%)</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83728807"/>
                  </a:ext>
                </a:extLst>
              </a:tr>
              <a:tr h="643401">
                <a:tc>
                  <a:txBody>
                    <a:bodyPr/>
                    <a:lstStyle/>
                    <a:p>
                      <a:pPr marL="182880" marR="0" algn="l">
                        <a:spcBef>
                          <a:spcPts val="0"/>
                        </a:spcBef>
                        <a:spcAft>
                          <a:spcPts val="0"/>
                        </a:spcAft>
                      </a:pPr>
                      <a:r>
                        <a:rPr lang="en-US" sz="4300" b="0" dirty="0">
                          <a:effectLst/>
                        </a:rPr>
                        <a:t>Asian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30(5.9%)</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19(11.0%)</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223651"/>
                  </a:ext>
                </a:extLst>
              </a:tr>
              <a:tr h="643401">
                <a:tc>
                  <a:txBody>
                    <a:bodyPr/>
                    <a:lstStyle/>
                    <a:p>
                      <a:pPr marL="182880" marR="0" algn="l">
                        <a:spcBef>
                          <a:spcPts val="0"/>
                        </a:spcBef>
                        <a:spcAft>
                          <a:spcPts val="0"/>
                        </a:spcAft>
                      </a:pPr>
                      <a:r>
                        <a:rPr lang="en-US" sz="4300" b="0" dirty="0">
                          <a:effectLst/>
                        </a:rPr>
                        <a:t>White</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dirty="0">
                          <a:effectLst/>
                        </a:rPr>
                        <a:t>151(29.8%)</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84(48.8%)</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03509754"/>
                  </a:ext>
                </a:extLst>
              </a:tr>
              <a:tr h="643401">
                <a:tc>
                  <a:txBody>
                    <a:bodyPr/>
                    <a:lstStyle/>
                    <a:p>
                      <a:pPr marL="182880" marR="0" algn="l">
                        <a:spcBef>
                          <a:spcPts val="0"/>
                        </a:spcBef>
                        <a:spcAft>
                          <a:spcPts val="0"/>
                        </a:spcAft>
                      </a:pPr>
                      <a:r>
                        <a:rPr lang="en-US" sz="4300" b="0" dirty="0">
                          <a:effectLst/>
                        </a:rPr>
                        <a:t>Other</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17(3.4%)</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7(4.1%)</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5638142"/>
                  </a:ext>
                </a:extLst>
              </a:tr>
              <a:tr h="643401">
                <a:tc>
                  <a:txBody>
                    <a:bodyPr/>
                    <a:lstStyle/>
                    <a:p>
                      <a:pPr marL="182880" marR="0" algn="l">
                        <a:spcBef>
                          <a:spcPts val="0"/>
                        </a:spcBef>
                        <a:spcAft>
                          <a:spcPts val="0"/>
                        </a:spcAft>
                      </a:pPr>
                      <a:r>
                        <a:rPr lang="en-US" sz="4300" b="0" dirty="0">
                          <a:effectLst/>
                        </a:rPr>
                        <a:t>Unknown</a:t>
                      </a:r>
                      <a:endParaRPr lang="en-US" sz="4300" b="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4300">
                          <a:effectLst/>
                        </a:rPr>
                        <a:t>280(55.3%)</a:t>
                      </a:r>
                      <a:endParaRPr lang="en-US" sz="430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49(28.5%)</a:t>
                      </a:r>
                      <a:endParaRPr lang="en-US" sz="43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marL="0" marR="0" algn="ctr">
                        <a:spcBef>
                          <a:spcPts val="0"/>
                        </a:spcBef>
                        <a:spcAft>
                          <a:spcPts val="0"/>
                        </a:spcAft>
                      </a:pPr>
                      <a:r>
                        <a:rPr lang="en-US" sz="4300" dirty="0">
                          <a:effectLst/>
                        </a:rPr>
                        <a:t> </a:t>
                      </a:r>
                      <a:endParaRPr lang="en-US" sz="43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25510032"/>
                  </a:ext>
                </a:extLst>
              </a:tr>
              <a:tr h="459644">
                <a:tc gridSpan="4">
                  <a:txBody>
                    <a:bodyPr/>
                    <a:lstStyle/>
                    <a:p>
                      <a:pPr marL="0" marR="0" algn="l">
                        <a:spcBef>
                          <a:spcPts val="0"/>
                        </a:spcBef>
                        <a:spcAft>
                          <a:spcPts val="0"/>
                        </a:spcAft>
                      </a:pPr>
                      <a:r>
                        <a:rPr lang="en-US" sz="3200" b="0" dirty="0">
                          <a:effectLst/>
                        </a:rPr>
                        <a:t>Notes. Low/Medium volume callers = 1-4 calls, High volume callers&gt;=5 calls. *p&lt;.05; **p&lt;.001</a:t>
                      </a:r>
                      <a:endParaRPr lang="en-US" sz="3200" b="0" dirty="0">
                        <a:effectLst/>
                        <a:latin typeface="Times New Roman" panose="02020603050405020304" pitchFamily="18" charset="0"/>
                        <a:ea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520493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509598791"/>
              </p:ext>
            </p:extLst>
          </p:nvPr>
        </p:nvGraphicFramePr>
        <p:xfrm>
          <a:off x="31924488" y="6079435"/>
          <a:ext cx="18884350" cy="6260725"/>
        </p:xfrm>
        <a:graphic>
          <a:graphicData uri="http://schemas.openxmlformats.org/drawingml/2006/table">
            <a:tbl>
              <a:tblPr firstRow="1" firstCol="1" bandRow="1">
                <a:tableStyleId>{9DCAF9ED-07DC-4A11-8D7F-57B35C25682E}</a:tableStyleId>
              </a:tblPr>
              <a:tblGrid>
                <a:gridCol w="5287618">
                  <a:extLst>
                    <a:ext uri="{9D8B030D-6E8A-4147-A177-3AD203B41FA5}">
                      <a16:colId xmlns:a16="http://schemas.microsoft.com/office/drawing/2014/main" val="1613156037"/>
                    </a:ext>
                  </a:extLst>
                </a:gridCol>
                <a:gridCol w="5644112">
                  <a:extLst>
                    <a:ext uri="{9D8B030D-6E8A-4147-A177-3AD203B41FA5}">
                      <a16:colId xmlns:a16="http://schemas.microsoft.com/office/drawing/2014/main" val="2618067312"/>
                    </a:ext>
                  </a:extLst>
                </a:gridCol>
                <a:gridCol w="5644112">
                  <a:extLst>
                    <a:ext uri="{9D8B030D-6E8A-4147-A177-3AD203B41FA5}">
                      <a16:colId xmlns:a16="http://schemas.microsoft.com/office/drawing/2014/main" val="2073295462"/>
                    </a:ext>
                  </a:extLst>
                </a:gridCol>
                <a:gridCol w="2308508">
                  <a:extLst>
                    <a:ext uri="{9D8B030D-6E8A-4147-A177-3AD203B41FA5}">
                      <a16:colId xmlns:a16="http://schemas.microsoft.com/office/drawing/2014/main" val="1596527100"/>
                    </a:ext>
                  </a:extLst>
                </a:gridCol>
              </a:tblGrid>
              <a:tr h="629614">
                <a:tc gridSpan="4">
                  <a:txBody>
                    <a:bodyPr/>
                    <a:lstStyle/>
                    <a:p>
                      <a:pPr marL="0" marR="0" algn="l">
                        <a:spcBef>
                          <a:spcPts val="0"/>
                        </a:spcBef>
                        <a:spcAft>
                          <a:spcPts val="0"/>
                        </a:spcAft>
                      </a:pPr>
                      <a:r>
                        <a:rPr lang="en-US" sz="4400" b="1" kern="1200" dirty="0">
                          <a:solidFill>
                            <a:schemeClr val="lt1"/>
                          </a:solidFill>
                          <a:effectLst/>
                          <a:latin typeface="+mn-lt"/>
                          <a:ea typeface="+mn-ea"/>
                          <a:cs typeface="+mn-cs"/>
                        </a:rPr>
                        <a:t>Table 2. Comparisons of Call Reason by Type of Caller</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txBody>
                  <a:tcPr marL="45720" marR="18415" marT="0" marB="0"/>
                </a:tc>
                <a:extLst>
                  <a:ext uri="{0D108BD9-81ED-4DB2-BD59-A6C34878D82A}">
                    <a16:rowId xmlns:a16="http://schemas.microsoft.com/office/drawing/2014/main" val="940185057"/>
                  </a:ext>
                </a:extLst>
              </a:tr>
              <a:tr h="864572">
                <a:tc>
                  <a:txBody>
                    <a:bodyPr/>
                    <a:lstStyle/>
                    <a:p>
                      <a:pPr marL="0" marR="0" algn="l">
                        <a:spcBef>
                          <a:spcPts val="0"/>
                        </a:spcBef>
                        <a:spcAft>
                          <a:spcPts val="0"/>
                        </a:spcAft>
                      </a:pPr>
                      <a:r>
                        <a:rPr lang="en-US" sz="4400" b="1" dirty="0">
                          <a:effectLst/>
                        </a:rPr>
                        <a:t> </a:t>
                      </a:r>
                      <a:endParaRPr lang="en-US" sz="4400" b="1" dirty="0">
                        <a:effectLst/>
                        <a:latin typeface="Times New Roman" panose="02020603050405020304" pitchFamily="18" charset="0"/>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effectLst/>
                        </a:rPr>
                        <a:t>Low/Medium Volume Callers</a:t>
                      </a:r>
                      <a:endParaRPr lang="en-US" sz="4400" b="1" dirty="0">
                        <a:effectLst/>
                        <a:latin typeface="Times New Roman" panose="02020603050405020304" pitchFamily="18" charset="0"/>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effectLst/>
                        </a:rPr>
                        <a:t>High Volume Callers</a:t>
                      </a:r>
                      <a:endParaRPr lang="en-US" sz="4400" b="1" dirty="0">
                        <a:effectLst/>
                        <a:latin typeface="Times New Roman" panose="02020603050405020304" pitchFamily="18" charset="0"/>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effectLst/>
                        </a:rPr>
                        <a:t>Chi Square</a:t>
                      </a:r>
                      <a:endParaRPr lang="en-US" sz="4400" b="1" dirty="0">
                        <a:effectLst/>
                        <a:latin typeface="Times New Roman" panose="02020603050405020304" pitchFamily="18" charset="0"/>
                        <a:ea typeface="Times New Roman" panose="02020603050405020304" pitchFamily="18" charset="0"/>
                      </a:endParaRPr>
                    </a:p>
                  </a:txBody>
                  <a:tcPr marL="45720" marR="18415" marT="0" marB="0">
                    <a:solidFill>
                      <a:schemeClr val="accent2">
                        <a:lumMod val="60000"/>
                        <a:lumOff val="40000"/>
                      </a:schemeClr>
                    </a:solidFill>
                  </a:tcPr>
                </a:tc>
                <a:extLst>
                  <a:ext uri="{0D108BD9-81ED-4DB2-BD59-A6C34878D82A}">
                    <a16:rowId xmlns:a16="http://schemas.microsoft.com/office/drawing/2014/main" val="1220638419"/>
                  </a:ext>
                </a:extLst>
              </a:tr>
              <a:tr h="751280">
                <a:tc>
                  <a:txBody>
                    <a:bodyPr/>
                    <a:lstStyle/>
                    <a:p>
                      <a:pPr marL="0" marR="0" algn="l">
                        <a:spcBef>
                          <a:spcPts val="0"/>
                        </a:spcBef>
                        <a:spcAft>
                          <a:spcPts val="0"/>
                        </a:spcAft>
                      </a:pPr>
                      <a:r>
                        <a:rPr lang="en-US" sz="4400" b="1" i="1" dirty="0">
                          <a:effectLst/>
                        </a:rPr>
                        <a:t>Call Reason</a:t>
                      </a:r>
                      <a:endParaRPr lang="en-US" sz="4400" b="1" i="1"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 </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 </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rPr>
                        <a:t>47.23**</a:t>
                      </a:r>
                      <a:endParaRPr lang="en-US" sz="4400">
                        <a:effectLst/>
                        <a:latin typeface="Times New Roman" panose="02020603050405020304" pitchFamily="18" charset="0"/>
                        <a:ea typeface="Times New Roman" panose="02020603050405020304" pitchFamily="18" charset="0"/>
                      </a:endParaRPr>
                    </a:p>
                  </a:txBody>
                  <a:tcPr marL="45720" marR="18415" marT="0" marB="0" anchor="ctr"/>
                </a:tc>
                <a:extLst>
                  <a:ext uri="{0D108BD9-81ED-4DB2-BD59-A6C34878D82A}">
                    <a16:rowId xmlns:a16="http://schemas.microsoft.com/office/drawing/2014/main" val="3218149296"/>
                  </a:ext>
                </a:extLst>
              </a:tr>
              <a:tr h="751280">
                <a:tc>
                  <a:txBody>
                    <a:bodyPr/>
                    <a:lstStyle/>
                    <a:p>
                      <a:pPr marL="274320" marR="0" algn="l">
                        <a:spcBef>
                          <a:spcPts val="0"/>
                        </a:spcBef>
                        <a:spcAft>
                          <a:spcPts val="0"/>
                        </a:spcAft>
                      </a:pPr>
                      <a:r>
                        <a:rPr lang="en-US" sz="4400" b="0" dirty="0">
                          <a:effectLst/>
                        </a:rPr>
                        <a:t>Clinical Consultation</a:t>
                      </a:r>
                      <a:endParaRPr lang="en-US" sz="4400" b="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447(49.7%)</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1165(41.4%)</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rPr>
                        <a:t> </a:t>
                      </a:r>
                      <a:endParaRPr lang="en-US" sz="4400">
                        <a:effectLst/>
                        <a:latin typeface="Times New Roman" panose="02020603050405020304" pitchFamily="18" charset="0"/>
                        <a:ea typeface="Times New Roman" panose="02020603050405020304" pitchFamily="18" charset="0"/>
                      </a:endParaRPr>
                    </a:p>
                  </a:txBody>
                  <a:tcPr marL="45720" marR="18415" marT="0" marB="0" anchor="ctr"/>
                </a:tc>
                <a:extLst>
                  <a:ext uri="{0D108BD9-81ED-4DB2-BD59-A6C34878D82A}">
                    <a16:rowId xmlns:a16="http://schemas.microsoft.com/office/drawing/2014/main" val="2560778595"/>
                  </a:ext>
                </a:extLst>
              </a:tr>
              <a:tr h="751280">
                <a:tc>
                  <a:txBody>
                    <a:bodyPr/>
                    <a:lstStyle/>
                    <a:p>
                      <a:pPr marL="274320" marR="0" algn="l">
                        <a:spcBef>
                          <a:spcPts val="0"/>
                        </a:spcBef>
                        <a:spcAft>
                          <a:spcPts val="0"/>
                        </a:spcAft>
                      </a:pPr>
                      <a:r>
                        <a:rPr lang="en-US" sz="4400" b="0">
                          <a:effectLst/>
                        </a:rPr>
                        <a:t>Resource/Referral</a:t>
                      </a:r>
                      <a:endParaRPr lang="en-US" sz="4400" b="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384(42.7%)</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1534(54.6%)</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rPr>
                        <a:t> </a:t>
                      </a:r>
                      <a:endParaRPr lang="en-US" sz="4400">
                        <a:effectLst/>
                        <a:latin typeface="Times New Roman" panose="02020603050405020304" pitchFamily="18" charset="0"/>
                        <a:ea typeface="Times New Roman" panose="02020603050405020304" pitchFamily="18" charset="0"/>
                      </a:endParaRPr>
                    </a:p>
                  </a:txBody>
                  <a:tcPr marL="45720" marR="18415" marT="0" marB="0" anchor="ctr"/>
                </a:tc>
                <a:extLst>
                  <a:ext uri="{0D108BD9-81ED-4DB2-BD59-A6C34878D82A}">
                    <a16:rowId xmlns:a16="http://schemas.microsoft.com/office/drawing/2014/main" val="2348347540"/>
                  </a:ext>
                </a:extLst>
              </a:tr>
              <a:tr h="751280">
                <a:tc>
                  <a:txBody>
                    <a:bodyPr/>
                    <a:lstStyle/>
                    <a:p>
                      <a:pPr marL="274320" marR="0" algn="l">
                        <a:spcBef>
                          <a:spcPts val="0"/>
                        </a:spcBef>
                        <a:spcAft>
                          <a:spcPts val="0"/>
                        </a:spcAft>
                      </a:pPr>
                      <a:r>
                        <a:rPr lang="en-US" sz="4400" b="0" dirty="0">
                          <a:effectLst/>
                        </a:rPr>
                        <a:t>Other</a:t>
                      </a:r>
                      <a:endParaRPr lang="en-US" sz="4400" b="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68(7.6%)</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112(4.0%)</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rPr>
                        <a:t> </a:t>
                      </a:r>
                      <a:endParaRPr lang="en-US" sz="4400" dirty="0">
                        <a:effectLst/>
                        <a:latin typeface="Times New Roman" panose="02020603050405020304" pitchFamily="18" charset="0"/>
                        <a:ea typeface="Times New Roman" panose="02020603050405020304" pitchFamily="18" charset="0"/>
                      </a:endParaRPr>
                    </a:p>
                  </a:txBody>
                  <a:tcPr marL="45720" marR="18415" marT="0" marB="0" anchor="ctr"/>
                </a:tc>
                <a:extLst>
                  <a:ext uri="{0D108BD9-81ED-4DB2-BD59-A6C34878D82A}">
                    <a16:rowId xmlns:a16="http://schemas.microsoft.com/office/drawing/2014/main" val="903637207"/>
                  </a:ext>
                </a:extLst>
              </a:tr>
              <a:tr h="1243925">
                <a:tc gridSpan="4">
                  <a:txBody>
                    <a:bodyPr/>
                    <a:lstStyle/>
                    <a:p>
                      <a:pPr marL="0" marR="0" algn="l">
                        <a:spcBef>
                          <a:spcPts val="0"/>
                        </a:spcBef>
                        <a:spcAft>
                          <a:spcPts val="0"/>
                        </a:spcAft>
                      </a:pPr>
                      <a:r>
                        <a:rPr lang="en-US" sz="3400" b="0" dirty="0">
                          <a:effectLst/>
                        </a:rPr>
                        <a:t>Notes. Comparisons based on N=3,710 calls to BHIPP so individual PCCs are counted multiple times. Other = calls about general information or calls deemed not appropriate. **p&lt;.001</a:t>
                      </a:r>
                      <a:endParaRPr lang="en-US" sz="3400" b="0" dirty="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5708945"/>
                  </a:ext>
                </a:extLst>
              </a:tr>
            </a:tbl>
          </a:graphicData>
        </a:graphic>
      </p:graphicFrame>
      <p:pic>
        <p:nvPicPr>
          <p:cNvPr id="6" name="Picture 5"/>
          <p:cNvPicPr>
            <a:picLocks noChangeAspect="1"/>
          </p:cNvPicPr>
          <p:nvPr/>
        </p:nvPicPr>
        <p:blipFill>
          <a:blip r:embed="rId3"/>
          <a:stretch>
            <a:fillRect/>
          </a:stretch>
        </p:blipFill>
        <p:spPr>
          <a:xfrm>
            <a:off x="31924488" y="12591524"/>
            <a:ext cx="18884348" cy="869211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147766379"/>
              </p:ext>
            </p:extLst>
          </p:nvPr>
        </p:nvGraphicFramePr>
        <p:xfrm>
          <a:off x="31924489" y="21595731"/>
          <a:ext cx="18884348" cy="6426577"/>
        </p:xfrm>
        <a:graphic>
          <a:graphicData uri="http://schemas.openxmlformats.org/drawingml/2006/table">
            <a:tbl>
              <a:tblPr firstRow="1" firstCol="1" bandRow="1">
                <a:tableStyleId>{9DCAF9ED-07DC-4A11-8D7F-57B35C25682E}</a:tableStyleId>
              </a:tblPr>
              <a:tblGrid>
                <a:gridCol w="6400800">
                  <a:extLst>
                    <a:ext uri="{9D8B030D-6E8A-4147-A177-3AD203B41FA5}">
                      <a16:colId xmlns:a16="http://schemas.microsoft.com/office/drawing/2014/main" val="1652156748"/>
                    </a:ext>
                  </a:extLst>
                </a:gridCol>
                <a:gridCol w="3512236">
                  <a:extLst>
                    <a:ext uri="{9D8B030D-6E8A-4147-A177-3AD203B41FA5}">
                      <a16:colId xmlns:a16="http://schemas.microsoft.com/office/drawing/2014/main" val="914634170"/>
                    </a:ext>
                  </a:extLst>
                </a:gridCol>
                <a:gridCol w="3512236">
                  <a:extLst>
                    <a:ext uri="{9D8B030D-6E8A-4147-A177-3AD203B41FA5}">
                      <a16:colId xmlns:a16="http://schemas.microsoft.com/office/drawing/2014/main" val="1547610745"/>
                    </a:ext>
                  </a:extLst>
                </a:gridCol>
                <a:gridCol w="3512236">
                  <a:extLst>
                    <a:ext uri="{9D8B030D-6E8A-4147-A177-3AD203B41FA5}">
                      <a16:colId xmlns:a16="http://schemas.microsoft.com/office/drawing/2014/main" val="2998791954"/>
                    </a:ext>
                  </a:extLst>
                </a:gridCol>
                <a:gridCol w="1946840">
                  <a:extLst>
                    <a:ext uri="{9D8B030D-6E8A-4147-A177-3AD203B41FA5}">
                      <a16:colId xmlns:a16="http://schemas.microsoft.com/office/drawing/2014/main" val="1231759799"/>
                    </a:ext>
                  </a:extLst>
                </a:gridCol>
              </a:tblGrid>
              <a:tr h="429378">
                <a:tc gridSpan="5">
                  <a:txBody>
                    <a:bodyPr/>
                    <a:lstStyle/>
                    <a:p>
                      <a:pPr marL="0" marR="0" algn="l">
                        <a:spcBef>
                          <a:spcPts val="0"/>
                        </a:spcBef>
                        <a:spcAft>
                          <a:spcPts val="0"/>
                        </a:spcAft>
                      </a:pPr>
                      <a:r>
                        <a:rPr lang="en-US" sz="4400" dirty="0">
                          <a:effectLst/>
                          <a:latin typeface="+mn-lt"/>
                          <a:ea typeface="Times New Roman" panose="02020603050405020304" pitchFamily="18" charset="0"/>
                        </a:rPr>
                        <a:t>Table 3. Latent </a:t>
                      </a:r>
                      <a:r>
                        <a:rPr lang="en-US" sz="4400" b="1" i="0" kern="1200" dirty="0">
                          <a:solidFill>
                            <a:schemeClr val="lt1"/>
                          </a:solidFill>
                          <a:effectLst/>
                          <a:latin typeface="+mn-lt"/>
                          <a:ea typeface="+mn-ea"/>
                          <a:cs typeface="+mn-cs"/>
                        </a:rPr>
                        <a:t>Class Differences on Provider Characteristics</a:t>
                      </a:r>
                      <a:endParaRPr lang="en-US" sz="4400" i="0" dirty="0">
                        <a:effectLst/>
                        <a:latin typeface="+mn-lt"/>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a:effectLst/>
                        <a:latin typeface="Times New Roman" panose="02020603050405020304" pitchFamily="18" charset="0"/>
                        <a:ea typeface="Times New Roman" panose="02020603050405020304" pitchFamily="18" charset="0"/>
                      </a:endParaRPr>
                    </a:p>
                  </a:txBody>
                  <a:tcPr marL="45720" marR="18415" marT="0" marB="0" anchor="ctr"/>
                </a:tc>
                <a:tc hMerge="1">
                  <a:txBody>
                    <a:bodyPr/>
                    <a:lstStyle/>
                    <a:p>
                      <a:pPr marL="0" marR="0" algn="ctr">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txBody>
                  <a:tcPr marL="45720" marR="18415" marT="0" marB="0" anchor="ctr"/>
                </a:tc>
                <a:extLst>
                  <a:ext uri="{0D108BD9-81ED-4DB2-BD59-A6C34878D82A}">
                    <a16:rowId xmlns:a16="http://schemas.microsoft.com/office/drawing/2014/main" val="3585985250"/>
                  </a:ext>
                </a:extLst>
              </a:tr>
              <a:tr h="910083">
                <a:tc>
                  <a:txBody>
                    <a:bodyPr/>
                    <a:lstStyle/>
                    <a:p>
                      <a:pPr marL="0" marR="0" algn="l">
                        <a:spcBef>
                          <a:spcPts val="0"/>
                        </a:spcBef>
                        <a:spcAft>
                          <a:spcPts val="0"/>
                        </a:spcAft>
                      </a:pPr>
                      <a:r>
                        <a:rPr lang="en-US" sz="4400" b="1" dirty="0">
                          <a:solidFill>
                            <a:schemeClr val="tx1"/>
                          </a:solidFill>
                          <a:effectLst/>
                          <a:latin typeface="+mn-lt"/>
                        </a:rPr>
                        <a:t>Provider Characteristic</a:t>
                      </a:r>
                      <a:endParaRPr lang="en-US" sz="4400" b="1" dirty="0">
                        <a:solidFill>
                          <a:schemeClr val="tx1"/>
                        </a:solidFill>
                        <a:effectLst/>
                        <a:latin typeface="+mn-lt"/>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solidFill>
                            <a:schemeClr val="tx1"/>
                          </a:solidFill>
                          <a:effectLst/>
                          <a:latin typeface="+mn-lt"/>
                        </a:rPr>
                        <a:t>Estimate</a:t>
                      </a:r>
                      <a:endParaRPr lang="en-US" sz="4400" b="1" dirty="0">
                        <a:solidFill>
                          <a:schemeClr val="tx1"/>
                        </a:solidFill>
                        <a:effectLst/>
                        <a:latin typeface="+mn-lt"/>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solidFill>
                            <a:schemeClr val="tx1"/>
                          </a:solidFill>
                          <a:effectLst/>
                          <a:latin typeface="+mn-lt"/>
                        </a:rPr>
                        <a:t>Std. Error</a:t>
                      </a:r>
                      <a:endParaRPr lang="en-US" sz="4400" b="1" dirty="0">
                        <a:solidFill>
                          <a:schemeClr val="tx1"/>
                        </a:solidFill>
                        <a:effectLst/>
                        <a:latin typeface="+mn-lt"/>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solidFill>
                            <a:schemeClr val="tx1"/>
                          </a:solidFill>
                          <a:effectLst/>
                          <a:latin typeface="+mn-lt"/>
                        </a:rPr>
                        <a:t>Odds Ratio</a:t>
                      </a:r>
                      <a:endParaRPr lang="en-US" sz="4400" b="1" dirty="0">
                        <a:solidFill>
                          <a:schemeClr val="tx1"/>
                        </a:solidFill>
                        <a:effectLst/>
                        <a:latin typeface="+mn-lt"/>
                        <a:ea typeface="Times New Roman" panose="02020603050405020304" pitchFamily="18" charset="0"/>
                      </a:endParaRPr>
                    </a:p>
                  </a:txBody>
                  <a:tcPr marL="45720" marR="18415" marT="0" marB="0" anchor="ctr">
                    <a:solidFill>
                      <a:schemeClr val="accent2">
                        <a:lumMod val="60000"/>
                        <a:lumOff val="40000"/>
                      </a:schemeClr>
                    </a:solidFill>
                  </a:tcPr>
                </a:tc>
                <a:tc>
                  <a:txBody>
                    <a:bodyPr/>
                    <a:lstStyle/>
                    <a:p>
                      <a:pPr marL="0" marR="0" algn="ctr">
                        <a:spcBef>
                          <a:spcPts val="0"/>
                        </a:spcBef>
                        <a:spcAft>
                          <a:spcPts val="0"/>
                        </a:spcAft>
                      </a:pPr>
                      <a:r>
                        <a:rPr lang="en-US" sz="4400" b="1" dirty="0">
                          <a:solidFill>
                            <a:schemeClr val="tx1"/>
                          </a:solidFill>
                          <a:effectLst/>
                          <a:latin typeface="+mn-lt"/>
                        </a:rPr>
                        <a:t>p-value</a:t>
                      </a:r>
                      <a:endParaRPr lang="en-US" sz="4400" b="1" dirty="0">
                        <a:solidFill>
                          <a:schemeClr val="tx1"/>
                        </a:solidFill>
                        <a:effectLst/>
                        <a:latin typeface="+mn-lt"/>
                        <a:ea typeface="Times New Roman" panose="02020603050405020304" pitchFamily="18" charset="0"/>
                      </a:endParaRPr>
                    </a:p>
                  </a:txBody>
                  <a:tcPr marL="45720" marR="18415" marT="0" marB="0" anchor="ctr">
                    <a:solidFill>
                      <a:schemeClr val="accent2">
                        <a:lumMod val="60000"/>
                        <a:lumOff val="40000"/>
                      </a:schemeClr>
                    </a:solidFill>
                  </a:tcPr>
                </a:tc>
                <a:extLst>
                  <a:ext uri="{0D108BD9-81ED-4DB2-BD59-A6C34878D82A}">
                    <a16:rowId xmlns:a16="http://schemas.microsoft.com/office/drawing/2014/main" val="1563930219"/>
                  </a:ext>
                </a:extLst>
              </a:tr>
              <a:tr h="1050596">
                <a:tc>
                  <a:txBody>
                    <a:bodyPr/>
                    <a:lstStyle/>
                    <a:p>
                      <a:pPr marL="0" marR="0" algn="l">
                        <a:spcBef>
                          <a:spcPts val="0"/>
                        </a:spcBef>
                        <a:spcAft>
                          <a:spcPts val="0"/>
                        </a:spcAft>
                      </a:pPr>
                      <a:r>
                        <a:rPr lang="en-US" sz="4400" b="0" dirty="0">
                          <a:effectLst/>
                          <a:latin typeface="+mn-lt"/>
                        </a:rPr>
                        <a:t>PCP is a doctor (MD/DO)</a:t>
                      </a:r>
                      <a:endParaRPr lang="en-US" sz="4400" b="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0.09</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0.21</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1.09</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.68</a:t>
                      </a:r>
                      <a:endParaRPr lang="en-US" sz="4400" dirty="0">
                        <a:effectLst/>
                        <a:latin typeface="+mn-lt"/>
                        <a:ea typeface="Times New Roman" panose="02020603050405020304" pitchFamily="18" charset="0"/>
                      </a:endParaRPr>
                    </a:p>
                  </a:txBody>
                  <a:tcPr marL="45720" marR="18415" marT="0" marB="0" anchor="ctr"/>
                </a:tc>
                <a:extLst>
                  <a:ext uri="{0D108BD9-81ED-4DB2-BD59-A6C34878D82A}">
                    <a16:rowId xmlns:a16="http://schemas.microsoft.com/office/drawing/2014/main" val="86981010"/>
                  </a:ext>
                </a:extLst>
              </a:tr>
              <a:tr h="1050596">
                <a:tc>
                  <a:txBody>
                    <a:bodyPr/>
                    <a:lstStyle/>
                    <a:p>
                      <a:pPr marL="0" marR="0" algn="l">
                        <a:spcBef>
                          <a:spcPts val="0"/>
                        </a:spcBef>
                        <a:spcAft>
                          <a:spcPts val="0"/>
                        </a:spcAft>
                      </a:pPr>
                      <a:r>
                        <a:rPr lang="en-US" sz="4400" b="0" dirty="0">
                          <a:effectLst/>
                          <a:latin typeface="+mn-lt"/>
                        </a:rPr>
                        <a:t>PCP is a pediatrician</a:t>
                      </a:r>
                      <a:endParaRPr lang="en-US" sz="4400" b="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latin typeface="+mn-lt"/>
                        </a:rPr>
                        <a:t>0.34</a:t>
                      </a:r>
                      <a:endParaRPr lang="en-US" sz="440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0.25</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1.40</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.17</a:t>
                      </a:r>
                      <a:endParaRPr lang="en-US" sz="4400" dirty="0">
                        <a:effectLst/>
                        <a:latin typeface="+mn-lt"/>
                        <a:ea typeface="Times New Roman" panose="02020603050405020304" pitchFamily="18" charset="0"/>
                      </a:endParaRPr>
                    </a:p>
                  </a:txBody>
                  <a:tcPr marL="45720" marR="18415" marT="0" marB="0" anchor="ctr"/>
                </a:tc>
                <a:extLst>
                  <a:ext uri="{0D108BD9-81ED-4DB2-BD59-A6C34878D82A}">
                    <a16:rowId xmlns:a16="http://schemas.microsoft.com/office/drawing/2014/main" val="1793506221"/>
                  </a:ext>
                </a:extLst>
              </a:tr>
              <a:tr h="1050596">
                <a:tc>
                  <a:txBody>
                    <a:bodyPr/>
                    <a:lstStyle/>
                    <a:p>
                      <a:pPr marL="0" marR="0" algn="l">
                        <a:spcBef>
                          <a:spcPts val="0"/>
                        </a:spcBef>
                        <a:spcAft>
                          <a:spcPts val="0"/>
                        </a:spcAft>
                      </a:pPr>
                      <a:r>
                        <a:rPr lang="en-US" sz="4400" b="0" dirty="0">
                          <a:effectLst/>
                          <a:latin typeface="+mn-lt"/>
                        </a:rPr>
                        <a:t>PCP in rural/semi-rural area</a:t>
                      </a:r>
                      <a:endParaRPr lang="en-US" sz="4400" b="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latin typeface="+mn-lt"/>
                        </a:rPr>
                        <a:t>1.15</a:t>
                      </a:r>
                      <a:endParaRPr lang="en-US" sz="440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a:effectLst/>
                          <a:latin typeface="+mn-lt"/>
                        </a:rPr>
                        <a:t>0.35</a:t>
                      </a:r>
                      <a:endParaRPr lang="en-US" sz="440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3.14</a:t>
                      </a:r>
                      <a:endParaRPr lang="en-US" sz="4400" dirty="0">
                        <a:effectLst/>
                        <a:latin typeface="+mn-lt"/>
                        <a:ea typeface="Times New Roman" panose="02020603050405020304" pitchFamily="18" charset="0"/>
                      </a:endParaRPr>
                    </a:p>
                  </a:txBody>
                  <a:tcPr marL="45720" marR="18415" marT="0" marB="0" anchor="ctr"/>
                </a:tc>
                <a:tc>
                  <a:txBody>
                    <a:bodyPr/>
                    <a:lstStyle/>
                    <a:p>
                      <a:pPr marL="0" marR="0" algn="ctr">
                        <a:spcBef>
                          <a:spcPts val="0"/>
                        </a:spcBef>
                        <a:spcAft>
                          <a:spcPts val="0"/>
                        </a:spcAft>
                      </a:pPr>
                      <a:r>
                        <a:rPr lang="en-US" sz="4400" dirty="0">
                          <a:effectLst/>
                          <a:latin typeface="+mn-lt"/>
                        </a:rPr>
                        <a:t>.001</a:t>
                      </a:r>
                      <a:endParaRPr lang="en-US" sz="4400" dirty="0">
                        <a:effectLst/>
                        <a:latin typeface="+mn-lt"/>
                        <a:ea typeface="Times New Roman" panose="02020603050405020304" pitchFamily="18" charset="0"/>
                      </a:endParaRPr>
                    </a:p>
                  </a:txBody>
                  <a:tcPr marL="45720" marR="18415" marT="0" marB="0" anchor="ctr"/>
                </a:tc>
                <a:extLst>
                  <a:ext uri="{0D108BD9-81ED-4DB2-BD59-A6C34878D82A}">
                    <a16:rowId xmlns:a16="http://schemas.microsoft.com/office/drawing/2014/main" val="3896889655"/>
                  </a:ext>
                </a:extLst>
              </a:tr>
              <a:tr h="1694146">
                <a:tc gridSpan="5">
                  <a:txBody>
                    <a:bodyPr/>
                    <a:lstStyle/>
                    <a:p>
                      <a:pPr marL="0" marR="0" algn="l">
                        <a:spcBef>
                          <a:spcPts val="0"/>
                        </a:spcBef>
                        <a:spcAft>
                          <a:spcPts val="0"/>
                        </a:spcAft>
                      </a:pPr>
                      <a:r>
                        <a:rPr lang="en-US" sz="3400" b="0" dirty="0">
                          <a:effectLst/>
                          <a:latin typeface="+mn-lt"/>
                        </a:rPr>
                        <a:t>Note.  N = 374 providers who called the BHIPP line at least twice for either clinical consultation or resource/referral. Please note that the reference group for this table is the Referral/Resource class so all estimates are for the consultation class.</a:t>
                      </a:r>
                      <a:endParaRPr lang="en-US" sz="3400" b="0" dirty="0">
                        <a:effectLst/>
                        <a:latin typeface="+mn-lt"/>
                        <a:ea typeface="Times New Roman" panose="02020603050405020304" pitchFamily="18" charset="0"/>
                      </a:endParaRPr>
                    </a:p>
                  </a:txBody>
                  <a:tcPr marL="45720" marR="1841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3699631"/>
                  </a:ext>
                </a:extLst>
              </a:tr>
            </a:tbl>
          </a:graphicData>
        </a:graphic>
      </p:graphicFrame>
      <p:cxnSp>
        <p:nvCxnSpPr>
          <p:cNvPr id="10" name="Straight Connector 9"/>
          <p:cNvCxnSpPr/>
          <p:nvPr/>
        </p:nvCxnSpPr>
        <p:spPr>
          <a:xfrm>
            <a:off x="435332" y="32214007"/>
            <a:ext cx="50017680" cy="0"/>
          </a:xfrm>
          <a:prstGeom prst="line">
            <a:avLst/>
          </a:prstGeom>
        </p:spPr>
        <p:style>
          <a:lnRef idx="2">
            <a:schemeClr val="dk1"/>
          </a:lnRef>
          <a:fillRef idx="0">
            <a:schemeClr val="dk1"/>
          </a:fillRef>
          <a:effectRef idx="1">
            <a:schemeClr val="dk1"/>
          </a:effectRef>
          <a:fontRef idx="minor">
            <a:schemeClr val="tx1"/>
          </a:fontRef>
        </p:style>
      </p:cxnSp>
      <p:pic>
        <p:nvPicPr>
          <p:cNvPr id="30" name="Picture 29">
            <a:extLst>
              <a:ext uri="{FF2B5EF4-FFF2-40B4-BE49-F238E27FC236}">
                <a16:creationId xmlns:a16="http://schemas.microsoft.com/office/drawing/2014/main" id="{1E5A2100-98F0-4BC2-A8AB-8FD5B91969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838" y="-40532"/>
            <a:ext cx="4612660" cy="4709160"/>
          </a:xfrm>
          <a:prstGeom prst="rect">
            <a:avLst/>
          </a:prstGeom>
        </p:spPr>
      </p:pic>
    </p:spTree>
    <p:extLst>
      <p:ext uri="{BB962C8B-B14F-4D97-AF65-F5344CB8AC3E}">
        <p14:creationId xmlns:p14="http://schemas.microsoft.com/office/powerpoint/2010/main" val="1296535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Research_Poster_JHM</Template>
  <TotalTime>1890</TotalTime>
  <Words>900</Words>
  <Application>Microsoft Office PowerPoint</Application>
  <PresentationFormat>Custom</PresentationFormat>
  <Paragraphs>194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 Day</dc:creator>
  <cp:lastModifiedBy>Rebecca Ferro</cp:lastModifiedBy>
  <cp:revision>135</cp:revision>
  <dcterms:created xsi:type="dcterms:W3CDTF">2016-03-29T13:04:51Z</dcterms:created>
  <dcterms:modified xsi:type="dcterms:W3CDTF">2021-05-13T21:08:58Z</dcterms:modified>
</cp:coreProperties>
</file>