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4"/>
  </p:sldMasterIdLst>
  <p:notesMasterIdLst>
    <p:notesMasterId r:id="rId59"/>
  </p:notesMasterIdLst>
  <p:sldIdLst>
    <p:sldId id="362" r:id="rId5"/>
    <p:sldId id="405" r:id="rId6"/>
    <p:sldId id="438" r:id="rId7"/>
    <p:sldId id="439" r:id="rId8"/>
    <p:sldId id="384" r:id="rId9"/>
    <p:sldId id="484" r:id="rId10"/>
    <p:sldId id="477" r:id="rId11"/>
    <p:sldId id="468" r:id="rId12"/>
    <p:sldId id="464" r:id="rId13"/>
    <p:sldId id="469" r:id="rId14"/>
    <p:sldId id="470" r:id="rId15"/>
    <p:sldId id="467" r:id="rId16"/>
    <p:sldId id="472" r:id="rId17"/>
    <p:sldId id="471" r:id="rId18"/>
    <p:sldId id="493" r:id="rId19"/>
    <p:sldId id="485" r:id="rId20"/>
    <p:sldId id="486" r:id="rId21"/>
    <p:sldId id="488" r:id="rId22"/>
    <p:sldId id="489" r:id="rId23"/>
    <p:sldId id="490" r:id="rId24"/>
    <p:sldId id="491" r:id="rId25"/>
    <p:sldId id="473" r:id="rId26"/>
    <p:sldId id="494" r:id="rId27"/>
    <p:sldId id="495" r:id="rId28"/>
    <p:sldId id="496" r:id="rId29"/>
    <p:sldId id="475" r:id="rId30"/>
    <p:sldId id="479" r:id="rId31"/>
    <p:sldId id="523" r:id="rId32"/>
    <p:sldId id="524" r:id="rId33"/>
    <p:sldId id="480" r:id="rId34"/>
    <p:sldId id="481" r:id="rId35"/>
    <p:sldId id="482" r:id="rId36"/>
    <p:sldId id="522" r:id="rId37"/>
    <p:sldId id="476" r:id="rId38"/>
    <p:sldId id="498" r:id="rId39"/>
    <p:sldId id="501" r:id="rId40"/>
    <p:sldId id="502" r:id="rId41"/>
    <p:sldId id="503" r:id="rId42"/>
    <p:sldId id="504" r:id="rId43"/>
    <p:sldId id="505" r:id="rId44"/>
    <p:sldId id="506" r:id="rId45"/>
    <p:sldId id="511" r:id="rId46"/>
    <p:sldId id="512" r:id="rId47"/>
    <p:sldId id="513" r:id="rId48"/>
    <p:sldId id="514" r:id="rId49"/>
    <p:sldId id="515" r:id="rId50"/>
    <p:sldId id="516" r:id="rId51"/>
    <p:sldId id="517" r:id="rId52"/>
    <p:sldId id="518" r:id="rId53"/>
    <p:sldId id="519" r:id="rId54"/>
    <p:sldId id="520" r:id="rId55"/>
    <p:sldId id="525" r:id="rId56"/>
    <p:sldId id="478" r:id="rId57"/>
    <p:sldId id="360"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ie Bettencourt" initials="AB" lastIdx="4" clrIdx="0"/>
  <p:cmAuthor id="2" name="Jami-Lin Williams" initials="JW" lastIdx="2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00" autoAdjust="0"/>
    <p:restoredTop sz="70044" autoAdjust="0"/>
  </p:normalViewPr>
  <p:slideViewPr>
    <p:cSldViewPr snapToGrid="0">
      <p:cViewPr varScale="1">
        <p:scale>
          <a:sx n="80" d="100"/>
          <a:sy n="80" d="100"/>
        </p:scale>
        <p:origin x="1950" y="90"/>
      </p:cViewPr>
      <p:guideLst>
        <p:guide orient="horz" pos="2160"/>
        <p:guide pos="3840"/>
      </p:guideLst>
    </p:cSldViewPr>
  </p:slideViewPr>
  <p:outlineViewPr>
    <p:cViewPr>
      <p:scale>
        <a:sx n="33" d="100"/>
        <a:sy n="33" d="100"/>
      </p:scale>
      <p:origin x="0" y="-6042"/>
    </p:cViewPr>
  </p:outlineViewPr>
  <p:notesTextViewPr>
    <p:cViewPr>
      <p:scale>
        <a:sx n="120" d="100"/>
        <a:sy n="12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JAMA Meta-Analysis of Pediatric Antidepressant Response</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Antidepressant</c:v>
                </c:pt>
              </c:strCache>
            </c:strRef>
          </c:tx>
          <c:spPr>
            <a:solidFill>
              <a:srgbClr val="FFD006"/>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c:spPr>
          <c:invertIfNegative val="0"/>
          <c:dLbls>
            <c:dLbl>
              <c:idx val="0"/>
              <c:tx>
                <c:rich>
                  <a:bodyPr/>
                  <a:lstStyle/>
                  <a:p>
                    <a:fld id="{32ACFADC-E178-4B3F-AC51-72B6C064AC7A}"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9916-42D1-8468-EF11992F1D02}"/>
                </c:ext>
              </c:extLst>
            </c:dLbl>
            <c:dLbl>
              <c:idx val="2"/>
              <c:tx>
                <c:rich>
                  <a:bodyPr/>
                  <a:lstStyle/>
                  <a:p>
                    <a:fld id="{7B1011F0-3C80-4DC2-BB55-3C88B9904AFD}"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9916-42D1-8468-EF11992F1D0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All participants</c:v>
                </c:pt>
                <c:pt idx="1">
                  <c:v>Children</c:v>
                </c:pt>
                <c:pt idx="2">
                  <c:v>Adolescents</c:v>
                </c:pt>
              </c:strCache>
            </c:strRef>
          </c:cat>
          <c:val>
            <c:numRef>
              <c:f>Sheet1!$B$2:$B$4</c:f>
              <c:numCache>
                <c:formatCode>0%</c:formatCode>
                <c:ptCount val="3"/>
                <c:pt idx="0">
                  <c:v>0.61</c:v>
                </c:pt>
                <c:pt idx="1">
                  <c:v>0.65</c:v>
                </c:pt>
                <c:pt idx="2">
                  <c:v>0.62</c:v>
                </c:pt>
              </c:numCache>
            </c:numRef>
          </c:val>
          <c:extLst>
            <c:ext xmlns:c16="http://schemas.microsoft.com/office/drawing/2014/chart" uri="{C3380CC4-5D6E-409C-BE32-E72D297353CC}">
              <c16:uniqueId val="{00000000-9916-42D1-8468-EF11992F1D02}"/>
            </c:ext>
          </c:extLst>
        </c:ser>
        <c:ser>
          <c:idx val="1"/>
          <c:order val="1"/>
          <c:tx>
            <c:strRef>
              <c:f>Sheet1!$C$1</c:f>
              <c:strCache>
                <c:ptCount val="1"/>
                <c:pt idx="0">
                  <c:v>Placebo</c:v>
                </c:pt>
              </c:strCache>
            </c:strRef>
          </c:tx>
          <c:spPr>
            <a:solidFill>
              <a:schemeClr val="accent2">
                <a:shade val="80000"/>
                <a:satMod val="15000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All participants</c:v>
                </c:pt>
                <c:pt idx="1">
                  <c:v>Children</c:v>
                </c:pt>
                <c:pt idx="2">
                  <c:v>Adolescents</c:v>
                </c:pt>
              </c:strCache>
            </c:strRef>
          </c:cat>
          <c:val>
            <c:numRef>
              <c:f>Sheet1!$C$2:$C$4</c:f>
              <c:numCache>
                <c:formatCode>0%</c:formatCode>
                <c:ptCount val="3"/>
                <c:pt idx="0">
                  <c:v>0.5</c:v>
                </c:pt>
                <c:pt idx="1">
                  <c:v>0.57999999999999996</c:v>
                </c:pt>
                <c:pt idx="2">
                  <c:v>0.49</c:v>
                </c:pt>
              </c:numCache>
            </c:numRef>
          </c:val>
          <c:extLst>
            <c:ext xmlns:c16="http://schemas.microsoft.com/office/drawing/2014/chart" uri="{C3380CC4-5D6E-409C-BE32-E72D297353CC}">
              <c16:uniqueId val="{00000001-9916-42D1-8468-EF11992F1D02}"/>
            </c:ext>
          </c:extLst>
        </c:ser>
        <c:dLbls>
          <c:dLblPos val="outEnd"/>
          <c:showLegendKey val="0"/>
          <c:showVal val="1"/>
          <c:showCatName val="0"/>
          <c:showSerName val="0"/>
          <c:showPercent val="0"/>
          <c:showBubbleSize val="0"/>
        </c:dLbls>
        <c:gapWidth val="100"/>
        <c:overlap val="-24"/>
        <c:axId val="-1869122848"/>
        <c:axId val="-1869119456"/>
      </c:barChart>
      <c:catAx>
        <c:axId val="-1869122848"/>
        <c:scaling>
          <c:orientation val="minMax"/>
        </c:scaling>
        <c:delete val="0"/>
        <c:axPos val="b"/>
        <c:title>
          <c:overlay val="0"/>
          <c:spPr>
            <a:noFill/>
            <a:ln>
              <a:noFill/>
            </a:ln>
            <a:effectLst/>
          </c:spPr>
          <c:txPr>
            <a:bodyPr rot="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869119456"/>
        <c:crosses val="autoZero"/>
        <c:auto val="1"/>
        <c:lblAlgn val="ctr"/>
        <c:lblOffset val="100"/>
        <c:noMultiLvlLbl val="0"/>
      </c:catAx>
      <c:valAx>
        <c:axId val="-1869119456"/>
        <c:scaling>
          <c:orientation val="minMax"/>
          <c:max val="1"/>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n-US"/>
                  <a:t>Response Rate</a:t>
                </a:r>
              </a:p>
            </c:rich>
          </c:tx>
          <c:overlay val="0"/>
          <c:spPr>
            <a:noFill/>
            <a:ln>
              <a:noFill/>
            </a:ln>
            <a:effectLst/>
          </c:spPr>
          <c:txPr>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8691228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BE5F71-F015-4BBB-A2DA-9B746064F79C}" type="datetimeFigureOut">
              <a:rPr lang="en-US" smtClean="0"/>
              <a:t>1/20/2022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F27713-1F29-4EDB-A872-FD4C7AE3C741}" type="slidenum">
              <a:rPr lang="en-US" smtClean="0"/>
              <a:t>‹#›</a:t>
            </a:fld>
            <a:endParaRPr lang="en-US"/>
          </a:p>
        </p:txBody>
      </p:sp>
    </p:spTree>
    <p:extLst>
      <p:ext uri="{BB962C8B-B14F-4D97-AF65-F5344CB8AC3E}">
        <p14:creationId xmlns:p14="http://schemas.microsoft.com/office/powerpoint/2010/main" val="257461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medicine.medscape.com/article/2500054-overview#a3"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F27713-1F29-4EDB-A872-FD4C7AE3C741}" type="slidenum">
              <a:rPr lang="en-US" smtClean="0"/>
              <a:t>1</a:t>
            </a:fld>
            <a:endParaRPr lang="en-US"/>
          </a:p>
        </p:txBody>
      </p:sp>
    </p:spTree>
    <p:extLst>
      <p:ext uri="{BB962C8B-B14F-4D97-AF65-F5344CB8AC3E}">
        <p14:creationId xmlns:p14="http://schemas.microsoft.com/office/powerpoint/2010/main" val="32570777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10"/>
          </p:nvPr>
        </p:nvSpPr>
        <p:spPr/>
        <p:txBody>
          <a:bodyPr/>
          <a:lstStyle/>
          <a:p>
            <a:fld id="{84F27713-1F29-4EDB-A872-FD4C7AE3C741}" type="slidenum">
              <a:rPr lang="en-US" smtClean="0"/>
              <a:t>12</a:t>
            </a:fld>
            <a:endParaRPr lang="en-US"/>
          </a:p>
        </p:txBody>
      </p:sp>
    </p:spTree>
    <p:extLst>
      <p:ext uri="{BB962C8B-B14F-4D97-AF65-F5344CB8AC3E}">
        <p14:creationId xmlns:p14="http://schemas.microsoft.com/office/powerpoint/2010/main" val="686116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a:t>
            </a:r>
            <a:r>
              <a:rPr lang="en-US" baseline="0" dirty="0"/>
              <a:t> Riddle</a:t>
            </a:r>
          </a:p>
          <a:p>
            <a:r>
              <a:rPr lang="en-US" dirty="0"/>
              <a:t>Another important thing to consider, particularly in the context of COVID is whether this is really “Depression” or “Demoralization”?</a:t>
            </a:r>
          </a:p>
          <a:p>
            <a:pPr lvl="1"/>
            <a:r>
              <a:rPr lang="en-US" dirty="0"/>
              <a:t>Screening tools can’t really differentiate this</a:t>
            </a:r>
          </a:p>
          <a:p>
            <a:pPr lvl="1"/>
            <a:r>
              <a:rPr lang="en-US" dirty="0"/>
              <a:t>Follow –up questions are needed. </a:t>
            </a:r>
          </a:p>
          <a:p>
            <a:pPr lvl="1"/>
            <a:endParaRPr lang="en-US" dirty="0"/>
          </a:p>
          <a:p>
            <a:pPr lvl="1"/>
            <a:r>
              <a:rPr lang="en-US" dirty="0"/>
              <a:t>Demoralization, defined as persistent inability to cope, associated with feelings of helplessness, hopelessness, subjective incompetence, and diminished self-esteem, tends to be more fleeting and a reaction to circumstance like learning of a serious health problem, being stuck at home and not able to see friends</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Depressive symptoms without anhedonia is likely more like “demoralization” than major depression and MDD has more “core” symptoms to it</a:t>
            </a:r>
          </a:p>
          <a:p>
            <a:pPr lvl="1"/>
            <a:endParaRPr lang="en-US" dirty="0"/>
          </a:p>
          <a:p>
            <a:pPr lvl="1"/>
            <a:r>
              <a:rPr lang="en-US" dirty="0"/>
              <a:t>Demoralization symptoms are one possible explanation for the placebo response of 50% in depression studies.</a:t>
            </a:r>
          </a:p>
          <a:p>
            <a:pPr lvl="1"/>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4F27713-1F29-4EDB-A872-FD4C7AE3C741}" type="slidenum">
              <a:rPr lang="en-US" smtClean="0"/>
              <a:t>13</a:t>
            </a:fld>
            <a:endParaRPr lang="en-US"/>
          </a:p>
        </p:txBody>
      </p:sp>
    </p:spTree>
    <p:extLst>
      <p:ext uri="{BB962C8B-B14F-4D97-AF65-F5344CB8AC3E}">
        <p14:creationId xmlns:p14="http://schemas.microsoft.com/office/powerpoint/2010/main" val="1481293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10"/>
          </p:nvPr>
        </p:nvSpPr>
        <p:spPr/>
        <p:txBody>
          <a:bodyPr/>
          <a:lstStyle/>
          <a:p>
            <a:fld id="{84F27713-1F29-4EDB-A872-FD4C7AE3C741}" type="slidenum">
              <a:rPr lang="en-US" smtClean="0"/>
              <a:t>14</a:t>
            </a:fld>
            <a:endParaRPr lang="en-US"/>
          </a:p>
        </p:txBody>
      </p:sp>
    </p:spTree>
    <p:extLst>
      <p:ext uri="{BB962C8B-B14F-4D97-AF65-F5344CB8AC3E}">
        <p14:creationId xmlns:p14="http://schemas.microsoft.com/office/powerpoint/2010/main" val="16406381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ea typeface="ＭＳ Ｐゴシック"/>
                <a:cs typeface="Calibri"/>
              </a:rPr>
              <a:t>So when to start, the overarching recommendation is that youth should be screened for depression starting at age 12. This is unanimously supported by the Guidelines for Adolescent Depression in Primary Care or GLAD-PC and the US Preventive Services Taskforce or the USPSTF! </a:t>
            </a:r>
          </a:p>
          <a:p>
            <a:r>
              <a:rPr lang="en-US" dirty="0">
                <a:latin typeface="+mn-lt"/>
                <a:ea typeface="ＭＳ Ｐゴシック"/>
                <a:cs typeface="Calibri"/>
              </a:rPr>
              <a:t>The reason for screening starting at age 12, is that the incidence of depression increases significantly at this age. Looking at this bar graph, we can see that the prevalence is less than 2% in ages 6-11, but increases to 6% between ages 12-17. This coincides with the onset of puberty and hormonal changes. And by age 20, the prevalence of depression is 20%, which is the generally accepted prevalence in adults throughout the lifespan. Why does it make sense to start screening in adolescence? Because this is when everything starts to change, puberty begins, high risk behaviors increase, youth begin identifying more with peers than parents, and depression risk increases so it makes sense to start screening regularly at this point........However, there is no specific evidence to guide the recommendation about frequency of screening, but generally annual screening at a minimum is recommended, with screening more regularly depending on how often you are seeing a patient. </a:t>
            </a:r>
            <a:endParaRPr lang="en-US" dirty="0">
              <a:latin typeface="+mn-lt"/>
              <a:cs typeface="Calibri"/>
            </a:endParaRPr>
          </a:p>
        </p:txBody>
      </p:sp>
      <p:sp>
        <p:nvSpPr>
          <p:cNvPr id="4" name="Slide Number Placeholder 3"/>
          <p:cNvSpPr>
            <a:spLocks noGrp="1"/>
          </p:cNvSpPr>
          <p:nvPr>
            <p:ph type="sldNum" sz="quarter" idx="5"/>
          </p:nvPr>
        </p:nvSpPr>
        <p:spPr/>
        <p:txBody>
          <a:bodyPr/>
          <a:lstStyle/>
          <a:p>
            <a:fld id="{84F27713-1F29-4EDB-A872-FD4C7AE3C741}" type="slidenum">
              <a:rPr lang="en-US" smtClean="0"/>
              <a:t>16</a:t>
            </a:fld>
            <a:endParaRPr lang="en-US"/>
          </a:p>
        </p:txBody>
      </p:sp>
    </p:spTree>
    <p:extLst>
      <p:ext uri="{BB962C8B-B14F-4D97-AF65-F5344CB8AC3E}">
        <p14:creationId xmlns:p14="http://schemas.microsoft.com/office/powerpoint/2010/main" val="685019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n-lt"/>
                <a:ea typeface="ＭＳ Ｐゴシック"/>
                <a:cs typeface="Calibri"/>
              </a:rPr>
              <a:t>Now what to use </a:t>
            </a:r>
            <a:r>
              <a:rPr lang="mr-IN" dirty="0">
                <a:latin typeface="+mn-lt"/>
                <a:ea typeface="ＭＳ Ｐゴシック"/>
                <a:cs typeface="Calibri"/>
              </a:rPr>
              <a:t>–</a:t>
            </a:r>
            <a:r>
              <a:rPr lang="en-US" dirty="0">
                <a:latin typeface="+mn-lt"/>
                <a:ea typeface="ＭＳ Ｐゴシック"/>
                <a:cs typeface="Calibri"/>
              </a:rPr>
              <a:t> Same tools for SD as for MDD generally.</a:t>
            </a:r>
            <a:r>
              <a:rPr lang="en-US" baseline="0" dirty="0">
                <a:latin typeface="+mn-lt"/>
                <a:ea typeface="ＭＳ Ｐゴシック"/>
                <a:cs typeface="Calibri"/>
              </a:rPr>
              <a:t> </a:t>
            </a:r>
            <a:endParaRPr lang="en-US" dirty="0">
              <a:latin typeface="+mn-lt"/>
              <a:ea typeface="ＭＳ Ｐゴシック"/>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mn-lt"/>
              <a:ea typeface="ＭＳ Ｐゴシック"/>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n-lt"/>
                <a:ea typeface="ＭＳ Ｐゴシック"/>
                <a:cs typeface="Calibri"/>
              </a:rPr>
              <a:t>There are SO many screeners for different mental health diagnoses, it is really overwhelming and can sometimes be too much. For this reason, I'll focus on just a few that are good to know about, and I will mostly focus on the PHQ-9 which, if you pick one screener, would be the one I’d recommend to use for screening adolescents for depression. Generally, thinking about if there's one screener you want to become familiar with can be helpful, then just use the same one every time…….</a:t>
            </a:r>
            <a:r>
              <a:rPr lang="en-US" dirty="0"/>
              <a:t>I have included links to the screeners I’m going to talk about here. All are freely available. As you know I just said that screening is only recommended for youth 12-18 on an annual basis, but I am going to briefly describe two tools that can be used for younger children if you suspect depression and want more information.</a:t>
            </a:r>
          </a:p>
        </p:txBody>
      </p:sp>
      <p:sp>
        <p:nvSpPr>
          <p:cNvPr id="4" name="Slide Number Placeholder 3"/>
          <p:cNvSpPr>
            <a:spLocks noGrp="1"/>
          </p:cNvSpPr>
          <p:nvPr>
            <p:ph type="sldNum" sz="quarter" idx="5"/>
          </p:nvPr>
        </p:nvSpPr>
        <p:spPr/>
        <p:txBody>
          <a:bodyPr/>
          <a:lstStyle/>
          <a:p>
            <a:fld id="{84F27713-1F29-4EDB-A872-FD4C7AE3C741}" type="slidenum">
              <a:rPr lang="en-US" smtClean="0"/>
              <a:t>17</a:t>
            </a:fld>
            <a:endParaRPr lang="en-US"/>
          </a:p>
        </p:txBody>
      </p:sp>
    </p:spTree>
    <p:extLst>
      <p:ext uri="{BB962C8B-B14F-4D97-AF65-F5344CB8AC3E}">
        <p14:creationId xmlns:p14="http://schemas.microsoft.com/office/powerpoint/2010/main" val="18393627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PHQ-9 is probably one of the most well know depression screening tools. This modified version for teens can be used with ages 11-17. </a:t>
            </a:r>
            <a:r>
              <a:rPr lang="en-US" dirty="0">
                <a:latin typeface="Times"/>
                <a:ea typeface="ＭＳ Ｐゴシック"/>
                <a:cs typeface="Times"/>
              </a:rPr>
              <a:t>Ideally, this could be filled out by the patient while they are waiting in the waiting room for the appointment, or these days, while they are doing the e-check in process. This is recommended by both the GLAD-PC and the USPSTF. It started as 9 questions, but they've added a few more, so now it's 13. But the scoring is based on the first 9. If using a binary cutoff score of 11, the sensitivity is almost 90% and the specificity is 78% when compared with the gold standard DISC-IV for MDD. You can use the scores to indicate level of severity, so higher scores can indicate more severe depression. Another great benefit is that it is available in multiple languages, and if it is positive, you can use the questions to guide your clinical interview with the patient.</a:t>
            </a:r>
            <a:endParaRPr lang="en-US" dirty="0"/>
          </a:p>
        </p:txBody>
      </p:sp>
      <p:sp>
        <p:nvSpPr>
          <p:cNvPr id="4" name="Slide Number Placeholder 3"/>
          <p:cNvSpPr>
            <a:spLocks noGrp="1"/>
          </p:cNvSpPr>
          <p:nvPr>
            <p:ph type="sldNum" sz="quarter" idx="5"/>
          </p:nvPr>
        </p:nvSpPr>
        <p:spPr/>
        <p:txBody>
          <a:bodyPr/>
          <a:lstStyle/>
          <a:p>
            <a:fld id="{84F27713-1F29-4EDB-A872-FD4C7AE3C741}" type="slidenum">
              <a:rPr lang="en-US" smtClean="0"/>
              <a:t>18</a:t>
            </a:fld>
            <a:endParaRPr lang="en-US"/>
          </a:p>
        </p:txBody>
      </p:sp>
    </p:spTree>
    <p:extLst>
      <p:ext uri="{BB962C8B-B14F-4D97-AF65-F5344CB8AC3E}">
        <p14:creationId xmlns:p14="http://schemas.microsoft.com/office/powerpoint/2010/main" val="10748759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what it looks like and I’ve outlined the cut scores for the first 9 items.</a:t>
            </a:r>
          </a:p>
        </p:txBody>
      </p:sp>
      <p:sp>
        <p:nvSpPr>
          <p:cNvPr id="4" name="Slide Number Placeholder 3"/>
          <p:cNvSpPr>
            <a:spLocks noGrp="1"/>
          </p:cNvSpPr>
          <p:nvPr>
            <p:ph type="sldNum" sz="quarter" idx="5"/>
          </p:nvPr>
        </p:nvSpPr>
        <p:spPr/>
        <p:txBody>
          <a:bodyPr/>
          <a:lstStyle/>
          <a:p>
            <a:fld id="{84F27713-1F29-4EDB-A872-FD4C7AE3C741}" type="slidenum">
              <a:rPr lang="en-US" smtClean="0"/>
              <a:t>19</a:t>
            </a:fld>
            <a:endParaRPr lang="en-US"/>
          </a:p>
        </p:txBody>
      </p:sp>
    </p:spTree>
    <p:extLst>
      <p:ext uri="{BB962C8B-B14F-4D97-AF65-F5344CB8AC3E}">
        <p14:creationId xmlns:p14="http://schemas.microsoft.com/office/powerpoint/2010/main" val="4843576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Center for Epidemiological Studies Depression scale for Children or the CES-DC is another validated screening tool for depression. Certainly longer than both the PHQ-2 and PHQ-9 so not as efficient, but has been validated for late childhood age youth. So if you suspect depression in a 8-10 year old and want to learn more about symptoms from the child’s perspective this is a validated tool that I would recommend.</a:t>
            </a:r>
          </a:p>
        </p:txBody>
      </p:sp>
      <p:sp>
        <p:nvSpPr>
          <p:cNvPr id="4" name="Slide Number Placeholder 3"/>
          <p:cNvSpPr>
            <a:spLocks noGrp="1"/>
          </p:cNvSpPr>
          <p:nvPr>
            <p:ph type="sldNum" sz="quarter" idx="5"/>
          </p:nvPr>
        </p:nvSpPr>
        <p:spPr/>
        <p:txBody>
          <a:bodyPr/>
          <a:lstStyle/>
          <a:p>
            <a:fld id="{84F27713-1F29-4EDB-A872-FD4C7AE3C741}" type="slidenum">
              <a:rPr lang="en-US" smtClean="0"/>
              <a:t>20</a:t>
            </a:fld>
            <a:endParaRPr lang="en-US"/>
          </a:p>
        </p:txBody>
      </p:sp>
    </p:spTree>
    <p:extLst>
      <p:ext uri="{BB962C8B-B14F-4D97-AF65-F5344CB8AC3E}">
        <p14:creationId xmlns:p14="http://schemas.microsoft.com/office/powerpoint/2010/main" val="16032652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I wanted to mention the Preschool Feelings Checklist given there is not much available for young kids. As I mentioned previously annual screening for depression should not begin till age 12, but if you have a young child in your office where you suspect depression might be part of the picture, the preschool feelings checklist is a validated and free tool that you can use to learn more about the child’s symptoms from the parents perspective.</a:t>
            </a:r>
          </a:p>
        </p:txBody>
      </p:sp>
      <p:sp>
        <p:nvSpPr>
          <p:cNvPr id="4" name="Slide Number Placeholder 3"/>
          <p:cNvSpPr>
            <a:spLocks noGrp="1"/>
          </p:cNvSpPr>
          <p:nvPr>
            <p:ph type="sldNum" sz="quarter" idx="5"/>
          </p:nvPr>
        </p:nvSpPr>
        <p:spPr/>
        <p:txBody>
          <a:bodyPr/>
          <a:lstStyle/>
          <a:p>
            <a:fld id="{84F27713-1F29-4EDB-A872-FD4C7AE3C741}" type="slidenum">
              <a:rPr lang="en-US" smtClean="0"/>
              <a:t>21</a:t>
            </a:fld>
            <a:endParaRPr lang="en-US"/>
          </a:p>
        </p:txBody>
      </p:sp>
    </p:spTree>
    <p:extLst>
      <p:ext uri="{BB962C8B-B14F-4D97-AF65-F5344CB8AC3E}">
        <p14:creationId xmlns:p14="http://schemas.microsoft.com/office/powerpoint/2010/main" val="7718039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a:t>
            </a:r>
            <a:r>
              <a:rPr lang="en-US" baseline="0" dirty="0"/>
              <a:t> particular screener for SD. However, if you’re getting concerned for depression and it might be seasonal, These would be the questions to ask. Remember there need to be 2 or more seasonal episodes in the last 2 years, but it could go on for longer</a:t>
            </a:r>
            <a:endParaRPr lang="en-US" dirty="0"/>
          </a:p>
          <a:p>
            <a:endParaRPr lang="en-US" dirty="0"/>
          </a:p>
          <a:p>
            <a:endParaRPr lang="en-US" dirty="0"/>
          </a:p>
          <a:p>
            <a:endParaRPr lang="en-US" dirty="0"/>
          </a:p>
          <a:p>
            <a:endParaRPr lang="en-US" dirty="0"/>
          </a:p>
          <a:p>
            <a:r>
              <a:rPr lang="en-US" dirty="0" err="1"/>
              <a:t>Uptodate</a:t>
            </a:r>
            <a:r>
              <a:rPr lang="en-US" dirty="0"/>
              <a:t>:</a:t>
            </a:r>
            <a:r>
              <a:rPr lang="en-US" baseline="0" dirty="0"/>
              <a:t> Seasonal Affective Disorder: Epidemiology, Clinical Features, Assessment, and Diagnosis</a:t>
            </a:r>
            <a:endParaRPr lang="en-US" dirty="0"/>
          </a:p>
        </p:txBody>
      </p:sp>
      <p:sp>
        <p:nvSpPr>
          <p:cNvPr id="4" name="Slide Number Placeholder 3"/>
          <p:cNvSpPr>
            <a:spLocks noGrp="1"/>
          </p:cNvSpPr>
          <p:nvPr>
            <p:ph type="sldNum" sz="quarter" idx="10"/>
          </p:nvPr>
        </p:nvSpPr>
        <p:spPr/>
        <p:txBody>
          <a:bodyPr/>
          <a:lstStyle/>
          <a:p>
            <a:fld id="{84F27713-1F29-4EDB-A872-FD4C7AE3C741}" type="slidenum">
              <a:rPr lang="en-US" smtClean="0"/>
              <a:t>22</a:t>
            </a:fld>
            <a:endParaRPr lang="en-US"/>
          </a:p>
        </p:txBody>
      </p:sp>
    </p:spTree>
    <p:extLst>
      <p:ext uri="{BB962C8B-B14F-4D97-AF65-F5344CB8AC3E}">
        <p14:creationId xmlns:p14="http://schemas.microsoft.com/office/powerpoint/2010/main" val="1393209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r>
              <a:rPr lang="en-US" dirty="0">
                <a:solidFill>
                  <a:schemeClr val="tx1"/>
                </a:solidFill>
              </a:rPr>
              <a:t>Maryland Behavioral Health Integration in Pediatric Primary Care or BHIPP is a Child</a:t>
            </a:r>
            <a:r>
              <a:rPr lang="en-US" baseline="0" dirty="0">
                <a:solidFill>
                  <a:schemeClr val="tx1"/>
                </a:solidFill>
              </a:rPr>
              <a:t> Psychiatry Access Program</a:t>
            </a:r>
            <a:r>
              <a:rPr lang="en-US" dirty="0">
                <a:solidFill>
                  <a:schemeClr val="tx1"/>
                </a:solidFill>
              </a:rPr>
              <a:t> that supports the capacity of primary care providers in Maryland to manage pediatric mental health concerns. We do this, currently, in a number of ways: </a:t>
            </a:r>
          </a:p>
          <a:p>
            <a:pPr marL="228600" indent="-228600" defTabSz="924641">
              <a:buAutoNum type="arabicPeriod"/>
            </a:pPr>
            <a:r>
              <a:rPr lang="en-US" dirty="0">
                <a:solidFill>
                  <a:schemeClr val="tx1"/>
                </a:solidFill>
              </a:rPr>
              <a:t>We offer a free behavioral health telephone consultation service, where PCPs can call to discuss a case with a child and adolescent psychiatrist or to obtain resources and referrals for that case, </a:t>
            </a:r>
          </a:p>
          <a:p>
            <a:pPr marL="228600" indent="-228600" defTabSz="924641">
              <a:buAutoNum type="arabicPeriod"/>
            </a:pPr>
            <a:r>
              <a:rPr lang="en-US" dirty="0">
                <a:solidFill>
                  <a:schemeClr val="tx1"/>
                </a:solidFill>
              </a:rPr>
              <a:t>We offer free education and training events ranging from in-office presentations to monthly CME bearing virtual webinars that we call BHIPP Resilience Breaks to half-day CME events, </a:t>
            </a:r>
          </a:p>
          <a:p>
            <a:pPr marL="228600" indent="-228600" defTabSz="924641">
              <a:buAutoNum type="arabicPeriod"/>
            </a:pPr>
            <a:r>
              <a:rPr lang="en-US" dirty="0">
                <a:solidFill>
                  <a:schemeClr val="tx1"/>
                </a:solidFill>
              </a:rPr>
              <a:t>Through our partnership with Salisbury and Morgan State Universities, we offer co-location of social work interns at select primary care sites in Baltimore City, Frederick and on the lower eastern shore, </a:t>
            </a:r>
          </a:p>
          <a:p>
            <a:pPr marL="228600" indent="-228600" defTabSz="924641">
              <a:buAutoNum type="arabicPeriod"/>
            </a:pPr>
            <a:r>
              <a:rPr lang="en-US" dirty="0">
                <a:solidFill>
                  <a:schemeClr val="tx1"/>
                </a:solidFill>
              </a:rPr>
              <a:t>We also offer longitudinal Web-based educational programming that combines didactics and case-based learning through our Project ECHO, </a:t>
            </a:r>
          </a:p>
          <a:p>
            <a:pPr marL="228600" indent="-228600" defTabSz="924641">
              <a:buAutoNum type="arabicPeriod"/>
            </a:pPr>
            <a:r>
              <a:rPr lang="en-US" dirty="0">
                <a:solidFill>
                  <a:schemeClr val="tx1"/>
                </a:solidFill>
              </a:rPr>
              <a:t>In addition, we offer direct care coordination services for families who have experienced barriers with getting connected to resources in their area</a:t>
            </a:r>
          </a:p>
          <a:p>
            <a:pPr marL="228600" indent="-228600" defTabSz="924641">
              <a:buAutoNum type="arabicPeriod"/>
            </a:pPr>
            <a:r>
              <a:rPr lang="en-US" dirty="0">
                <a:solidFill>
                  <a:schemeClr val="tx1"/>
                </a:solidFill>
              </a:rPr>
              <a:t>And we offer direct </a:t>
            </a:r>
            <a:r>
              <a:rPr lang="en-US" dirty="0" err="1">
                <a:solidFill>
                  <a:schemeClr val="tx1"/>
                </a:solidFill>
              </a:rPr>
              <a:t>telepsychiatry</a:t>
            </a:r>
            <a:r>
              <a:rPr lang="en-US" dirty="0">
                <a:solidFill>
                  <a:schemeClr val="tx1"/>
                </a:solidFill>
              </a:rPr>
              <a:t> and </a:t>
            </a:r>
            <a:r>
              <a:rPr lang="en-US" dirty="0" err="1">
                <a:solidFill>
                  <a:schemeClr val="tx1"/>
                </a:solidFill>
              </a:rPr>
              <a:t>telecounseling</a:t>
            </a:r>
            <a:r>
              <a:rPr lang="en-US" dirty="0">
                <a:solidFill>
                  <a:schemeClr val="tx1"/>
                </a:solidFill>
              </a:rPr>
              <a:t> services on a limited basis.</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F27713-1F29-4EDB-A872-FD4C7AE3C7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56011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dig in to nonpharmacological approaches, I want to highlight findings from a meta analysis on response to anti-depressant treatment. There is a lot of things that happen in these studies that explain the placebo response but the large placebo response is definitely an argument for other types of brief interventions that can be done in the primary care office</a:t>
            </a:r>
          </a:p>
        </p:txBody>
      </p:sp>
      <p:sp>
        <p:nvSpPr>
          <p:cNvPr id="4" name="Slide Number Placeholder 3"/>
          <p:cNvSpPr>
            <a:spLocks noGrp="1"/>
          </p:cNvSpPr>
          <p:nvPr>
            <p:ph type="sldNum" sz="quarter" idx="5"/>
          </p:nvPr>
        </p:nvSpPr>
        <p:spPr/>
        <p:txBody>
          <a:bodyPr/>
          <a:lstStyle/>
          <a:p>
            <a:fld id="{CD9289F7-7B8A-4EEA-A99B-F1171612EA70}" type="slidenum">
              <a:rPr lang="en-US" altLang="en-US" smtClean="0"/>
              <a:pPr/>
              <a:t>24</a:t>
            </a:fld>
            <a:endParaRPr lang="en-US" altLang="en-US"/>
          </a:p>
        </p:txBody>
      </p:sp>
    </p:spTree>
    <p:extLst>
      <p:ext uri="{BB962C8B-B14F-4D97-AF65-F5344CB8AC3E}">
        <p14:creationId xmlns:p14="http://schemas.microsoft.com/office/powerpoint/2010/main" val="13361925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10"/>
          </p:nvPr>
        </p:nvSpPr>
        <p:spPr/>
        <p:txBody>
          <a:bodyPr/>
          <a:lstStyle/>
          <a:p>
            <a:fld id="{84F27713-1F29-4EDB-A872-FD4C7AE3C741}" type="slidenum">
              <a:rPr lang="en-US" smtClean="0"/>
              <a:t>26</a:t>
            </a:fld>
            <a:endParaRPr lang="en-US"/>
          </a:p>
        </p:txBody>
      </p:sp>
    </p:spTree>
    <p:extLst>
      <p:ext uri="{BB962C8B-B14F-4D97-AF65-F5344CB8AC3E}">
        <p14:creationId xmlns:p14="http://schemas.microsoft.com/office/powerpoint/2010/main" val="685066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Stick to routines.</a:t>
            </a:r>
            <a:r>
              <a:rPr lang="en-US" sz="1200" b="0" i="0" u="none" strike="noStrike" kern="1200" dirty="0">
                <a:solidFill>
                  <a:schemeClr val="tx1"/>
                </a:solidFill>
                <a:effectLst/>
                <a:latin typeface="+mn-lt"/>
                <a:ea typeface="+mn-ea"/>
                <a:cs typeface="+mn-cs"/>
              </a:rPr>
              <a:t> You’ve heard it a thousand times, but it’s still true: routines help kids and adults alike. Having a consistent schedule for sleep, meals, work and family activities can provide stability and keep everyone’s spirits up.</a:t>
            </a:r>
          </a:p>
          <a:p>
            <a:r>
              <a:rPr lang="en-US" sz="1200" b="1" i="0" u="none" strike="noStrike" kern="1200" dirty="0">
                <a:solidFill>
                  <a:schemeClr val="tx1"/>
                </a:solidFill>
                <a:effectLst/>
                <a:latin typeface="+mn-lt"/>
                <a:ea typeface="+mn-ea"/>
                <a:cs typeface="+mn-cs"/>
              </a:rPr>
              <a:t>Prioritize healthy habits. </a:t>
            </a:r>
            <a:r>
              <a:rPr lang="en-US" sz="1200" b="0" i="0" u="none" strike="noStrike" kern="1200" dirty="0">
                <a:solidFill>
                  <a:schemeClr val="tx1"/>
                </a:solidFill>
                <a:effectLst/>
                <a:latin typeface="+mn-lt"/>
                <a:ea typeface="+mn-ea"/>
                <a:cs typeface="+mn-cs"/>
              </a:rPr>
              <a:t>Ask kids for their own ideas for healthy activities that they’d be excited to do on a regular basis. Maybe that’s an after-school trip to the park (even in the cold!) or a weekly look through cooking blogs for fun new recipes.</a:t>
            </a:r>
          </a:p>
          <a:p>
            <a:r>
              <a:rPr lang="en-US" sz="1200" b="1" i="0" u="none" strike="noStrike" kern="1200" dirty="0">
                <a:solidFill>
                  <a:schemeClr val="tx1"/>
                </a:solidFill>
                <a:effectLst/>
                <a:latin typeface="+mn-lt"/>
                <a:ea typeface="+mn-ea"/>
                <a:cs typeface="+mn-cs"/>
              </a:rPr>
              <a:t>Set realistic expectations. </a:t>
            </a:r>
            <a:r>
              <a:rPr lang="en-US" sz="1200" b="0" i="0" u="none" strike="noStrike" kern="1200" dirty="0">
                <a:solidFill>
                  <a:schemeClr val="tx1"/>
                </a:solidFill>
                <a:effectLst/>
                <a:latin typeface="+mn-lt"/>
                <a:ea typeface="+mn-ea"/>
                <a:cs typeface="+mn-cs"/>
              </a:rPr>
              <a:t>“It’s really challenging when we come up with solutions that are not within our grasp,” says Dr. Bernstein. For instance, you might think that exercising every day is the only way for your family to stay healthy, but work and school schedules get in the way. Try getting together as a family and looking for doable alternatives: What about a game of basketball in the driveway twice a week, or taking turns choosing music for a weekend family dance party?</a:t>
            </a:r>
          </a:p>
          <a:p>
            <a:r>
              <a:rPr lang="en-US" sz="1200" b="0" i="0" u="none" strike="noStrike" kern="1200" dirty="0">
                <a:solidFill>
                  <a:schemeClr val="tx1"/>
                </a:solidFill>
                <a:effectLst/>
                <a:latin typeface="+mn-lt"/>
                <a:ea typeface="+mn-ea"/>
                <a:cs typeface="+mn-cs"/>
              </a:rPr>
              <a:t>Whatever you choose to do, a team effort can make it easier to stay on track. “It’s not going to be just the individual who’s dealing with depression or a pattern of challenges,” Dr. Bernstein says. If your child is having a hard time, think about what would be helpful for them and use that to create some practices that the whole family can follow together</a:t>
            </a:r>
          </a:p>
          <a:p>
            <a:r>
              <a:rPr lang="en-US" dirty="0"/>
              <a:t>Childmind</a:t>
            </a:r>
          </a:p>
        </p:txBody>
      </p:sp>
      <p:sp>
        <p:nvSpPr>
          <p:cNvPr id="4" name="Slide Number Placeholder 3"/>
          <p:cNvSpPr>
            <a:spLocks noGrp="1"/>
          </p:cNvSpPr>
          <p:nvPr>
            <p:ph type="sldNum" sz="quarter" idx="10"/>
          </p:nvPr>
        </p:nvSpPr>
        <p:spPr/>
        <p:txBody>
          <a:bodyPr/>
          <a:lstStyle/>
          <a:p>
            <a:fld id="{84F27713-1F29-4EDB-A872-FD4C7AE3C741}" type="slidenum">
              <a:rPr lang="en-US" smtClean="0"/>
              <a:t>27</a:t>
            </a:fld>
            <a:endParaRPr lang="en-US"/>
          </a:p>
        </p:txBody>
      </p:sp>
    </p:spTree>
    <p:extLst>
      <p:ext uri="{BB962C8B-B14F-4D97-AF65-F5344CB8AC3E}">
        <p14:creationId xmlns:p14="http://schemas.microsoft.com/office/powerpoint/2010/main" val="10230262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Calibri" panose="020F0502020204030204" pitchFamily="34" charset="0"/>
                <a:ea typeface="+mn-ea"/>
                <a:cs typeface="+mn-cs"/>
              </a:rPr>
              <a:t>I referenced GLAD-PC earlier but I want to talk about it a bit more here. In 2018, the AAP released updated guidelines on the treatment and ongoing management of depression in primary care. Recommendations included that: </a:t>
            </a:r>
          </a:p>
          <a:p>
            <a:r>
              <a:rPr lang="en-US" sz="1200" b="0" i="0" u="none" strike="noStrike" kern="1200" baseline="0" dirty="0">
                <a:solidFill>
                  <a:schemeClr val="tx1"/>
                </a:solidFill>
                <a:latin typeface="Calibri" panose="020F0502020204030204" pitchFamily="34" charset="0"/>
                <a:ea typeface="+mn-ea"/>
                <a:cs typeface="+mn-cs"/>
              </a:rPr>
              <a:t>1) PCPs should work with administration to organize their clinical settings to reflect best practices in integrated or collaborative care (facilitating contact with psychiatrists, case managers, embedded therapists). </a:t>
            </a:r>
          </a:p>
          <a:p>
            <a:r>
              <a:rPr lang="en-US" sz="1200" b="0" i="0" u="none" strike="noStrike" kern="1200" baseline="0" dirty="0">
                <a:solidFill>
                  <a:schemeClr val="tx1"/>
                </a:solidFill>
                <a:latin typeface="Calibri" panose="020F0502020204030204" pitchFamily="34" charset="0"/>
                <a:ea typeface="+mn-ea"/>
                <a:cs typeface="+mn-cs"/>
              </a:rPr>
              <a:t>2) It was also recommended that after initial diagnosis, in cases of mild depression, PCPs should consider a period of 6-8 weeks of active support and monitoring before starting an EBT as evidence from RCTs indicates that a sizable % of patients respond to nondirective supportive therapy and regular </a:t>
            </a:r>
            <a:r>
              <a:rPr lang="sv-SE" sz="1200" b="0" i="0" u="none" strike="noStrike" kern="1200" baseline="0" dirty="0">
                <a:solidFill>
                  <a:schemeClr val="tx1"/>
                </a:solidFill>
                <a:latin typeface="Calibri" panose="020F0502020204030204" pitchFamily="34" charset="0"/>
                <a:ea typeface="+mn-ea"/>
                <a:cs typeface="+mn-cs"/>
              </a:rPr>
              <a:t>symptom monitoring.  </a:t>
            </a:r>
            <a:r>
              <a:rPr lang="en-US" sz="1200" b="0" i="0" u="none" strike="noStrike" kern="1200" baseline="0" dirty="0">
                <a:solidFill>
                  <a:schemeClr val="tx1"/>
                </a:solidFill>
                <a:latin typeface="Calibri" panose="020F0502020204030204" pitchFamily="34" charset="0"/>
                <a:ea typeface="+mn-ea"/>
                <a:cs typeface="+mn-cs"/>
              </a:rPr>
              <a:t>However, if symptoms persist, treatment with antidepressants or psychotherapy should be offered, whether provided by PCP or mental health. </a:t>
            </a:r>
          </a:p>
          <a:p>
            <a:r>
              <a:rPr lang="en-US" sz="1200" b="0" i="0" u="none" strike="noStrike" kern="1200" baseline="0" dirty="0">
                <a:solidFill>
                  <a:schemeClr val="tx1"/>
                </a:solidFill>
                <a:latin typeface="Calibri" panose="020F0502020204030204" pitchFamily="34" charset="0"/>
                <a:ea typeface="+mn-ea"/>
                <a:cs typeface="+mn-cs"/>
              </a:rPr>
              <a:t>Active support and monitoring is also essential in cases in which depressed patients and/or their families refuse other treatments.</a:t>
            </a:r>
          </a:p>
          <a:p>
            <a:r>
              <a:rPr lang="en-US" sz="1200" b="0" i="0" u="none" strike="noStrike" kern="1200" baseline="0" dirty="0">
                <a:solidFill>
                  <a:schemeClr val="tx1"/>
                </a:solidFill>
                <a:latin typeface="Calibri" panose="020F0502020204030204" pitchFamily="34" charset="0"/>
                <a:ea typeface="+mn-ea"/>
                <a:cs typeface="+mn-cs"/>
              </a:rPr>
              <a:t>3) </a:t>
            </a:r>
            <a:r>
              <a:rPr lang="en-US" sz="1200" b="0" i="0" baseline="0" dirty="0">
                <a:latin typeface="Calibri" panose="020F0502020204030204" pitchFamily="34" charset="0"/>
              </a:rPr>
              <a:t>If a PCP identifies an adolescent with moderate or severe depression or complicating factors such as coexisting substance abuse or psychosis, consultation with a mental health specialist should be considered. Appropriate roles and responsibilities for ongoing </a:t>
            </a:r>
            <a:r>
              <a:rPr lang="en-US" sz="1200" b="0" i="0" baseline="0" dirty="0" err="1">
                <a:latin typeface="Calibri" panose="020F0502020204030204" pitchFamily="34" charset="0"/>
              </a:rPr>
              <a:t>comanagement</a:t>
            </a:r>
            <a:r>
              <a:rPr lang="en-US" sz="1200" b="0" i="0" baseline="0" dirty="0">
                <a:latin typeface="Calibri" panose="020F0502020204030204" pitchFamily="34" charset="0"/>
              </a:rPr>
              <a:t> by the PCP and mental health clinician(s) should be communicated and agreed on. </a:t>
            </a:r>
          </a:p>
          <a:p>
            <a:r>
              <a:rPr lang="en-US" sz="1200" b="0" i="0" baseline="0" dirty="0">
                <a:latin typeface="Calibri" panose="020F0502020204030204" pitchFamily="34" charset="0"/>
              </a:rPr>
              <a:t>4) Whenever treatment is needed and after providing education and support to the patient and family, the range of effective treatment options, including medications, psychotherapies, and family support should be considered. The patient and family should be assisted to arrive at a treatment plan that is both acceptable and implementable, taking into account their preferences and availability of services. </a:t>
            </a:r>
          </a:p>
        </p:txBody>
      </p:sp>
      <p:sp>
        <p:nvSpPr>
          <p:cNvPr id="4" name="Slide Number Placeholder 3"/>
          <p:cNvSpPr>
            <a:spLocks noGrp="1"/>
          </p:cNvSpPr>
          <p:nvPr>
            <p:ph type="sldNum" sz="quarter" idx="5"/>
          </p:nvPr>
        </p:nvSpPr>
        <p:spPr/>
        <p:txBody>
          <a:bodyPr/>
          <a:lstStyle/>
          <a:p>
            <a:fld id="{84F27713-1F29-4EDB-A872-FD4C7AE3C741}" type="slidenum">
              <a:rPr lang="en-US" smtClean="0"/>
              <a:t>28</a:t>
            </a:fld>
            <a:endParaRPr lang="en-US"/>
          </a:p>
        </p:txBody>
      </p:sp>
    </p:spTree>
    <p:extLst>
      <p:ext uri="{BB962C8B-B14F-4D97-AF65-F5344CB8AC3E}">
        <p14:creationId xmlns:p14="http://schemas.microsoft.com/office/powerpoint/2010/main" val="10500285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Active monitoring involves the important things a primary care physician can do BEFORE initiating a formal psychotherapeutic or pharmacological treatment. Some examples of what this active monitoring can look like include</a:t>
            </a:r>
          </a:p>
          <a:p>
            <a:pPr marL="171450" indent="-171450">
              <a:buFont typeface="Arial" panose="020B0604020202020204" pitchFamily="34" charset="0"/>
              <a:buChar char="•"/>
            </a:pPr>
            <a:r>
              <a:rPr lang="en-US" dirty="0"/>
              <a:t>Schedule frequent visits </a:t>
            </a:r>
          </a:p>
          <a:p>
            <a:pPr marL="171450" indent="-171450">
              <a:buFont typeface="Arial" panose="020B0604020202020204" pitchFamily="34" charset="0"/>
              <a:buChar char="•"/>
            </a:pPr>
            <a:r>
              <a:rPr lang="en-US" dirty="0"/>
              <a:t>Prescribe regular exercise and leisure activities </a:t>
            </a:r>
          </a:p>
          <a:p>
            <a:pPr marL="171450" indent="-171450">
              <a:buFont typeface="Arial" panose="020B0604020202020204" pitchFamily="34" charset="0"/>
              <a:buChar char="•"/>
            </a:pPr>
            <a:r>
              <a:rPr lang="en-US" dirty="0"/>
              <a:t>Recommend a peer support group </a:t>
            </a:r>
          </a:p>
          <a:p>
            <a:pPr marL="171450" indent="-171450">
              <a:buFont typeface="Arial" panose="020B0604020202020204" pitchFamily="34" charset="0"/>
              <a:buChar char="•"/>
            </a:pPr>
            <a:r>
              <a:rPr lang="en-US" dirty="0"/>
              <a:t>Review self-management goals </a:t>
            </a:r>
          </a:p>
          <a:p>
            <a:pPr marL="171450" indent="-171450">
              <a:buFont typeface="Arial" panose="020B0604020202020204" pitchFamily="34" charset="0"/>
              <a:buChar char="•"/>
            </a:pPr>
            <a:r>
              <a:rPr lang="en-US" dirty="0"/>
              <a:t>Follow-up with patients via telephone </a:t>
            </a:r>
          </a:p>
          <a:p>
            <a:pPr marL="171450" indent="-171450">
              <a:buFont typeface="Arial" panose="020B0604020202020204" pitchFamily="34" charset="0"/>
              <a:buChar char="•"/>
            </a:pPr>
            <a:r>
              <a:rPr lang="en-US" dirty="0"/>
              <a:t>Provide patients and families with educational materials about depression</a:t>
            </a:r>
          </a:p>
        </p:txBody>
      </p:sp>
      <p:sp>
        <p:nvSpPr>
          <p:cNvPr id="4" name="Slide Number Placeholder 3"/>
          <p:cNvSpPr>
            <a:spLocks noGrp="1"/>
          </p:cNvSpPr>
          <p:nvPr>
            <p:ph type="sldNum" sz="quarter" idx="5"/>
          </p:nvPr>
        </p:nvSpPr>
        <p:spPr/>
        <p:txBody>
          <a:bodyPr/>
          <a:lstStyle/>
          <a:p>
            <a:fld id="{84F27713-1F29-4EDB-A872-FD4C7AE3C741}" type="slidenum">
              <a:rPr lang="en-US" smtClean="0"/>
              <a:t>29</a:t>
            </a:fld>
            <a:endParaRPr lang="en-US"/>
          </a:p>
        </p:txBody>
      </p:sp>
    </p:spTree>
    <p:extLst>
      <p:ext uri="{BB962C8B-B14F-4D97-AF65-F5344CB8AC3E}">
        <p14:creationId xmlns:p14="http://schemas.microsoft.com/office/powerpoint/2010/main" val="20141386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Riddle</a:t>
            </a:r>
          </a:p>
        </p:txBody>
      </p:sp>
      <p:sp>
        <p:nvSpPr>
          <p:cNvPr id="4" name="Slide Number Placeholder 3"/>
          <p:cNvSpPr>
            <a:spLocks noGrp="1"/>
          </p:cNvSpPr>
          <p:nvPr>
            <p:ph type="sldNum" sz="quarter" idx="10"/>
          </p:nvPr>
        </p:nvSpPr>
        <p:spPr/>
        <p:txBody>
          <a:bodyPr/>
          <a:lstStyle/>
          <a:p>
            <a:fld id="{84F27713-1F29-4EDB-A872-FD4C7AE3C741}" type="slidenum">
              <a:rPr lang="en-US" smtClean="0"/>
              <a:t>30</a:t>
            </a:fld>
            <a:endParaRPr lang="en-US"/>
          </a:p>
        </p:txBody>
      </p:sp>
    </p:spTree>
    <p:extLst>
      <p:ext uri="{BB962C8B-B14F-4D97-AF65-F5344CB8AC3E}">
        <p14:creationId xmlns:p14="http://schemas.microsoft.com/office/powerpoint/2010/main" val="20367392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Riddle</a:t>
            </a:r>
          </a:p>
        </p:txBody>
      </p:sp>
      <p:sp>
        <p:nvSpPr>
          <p:cNvPr id="4" name="Slide Number Placeholder 3"/>
          <p:cNvSpPr>
            <a:spLocks noGrp="1"/>
          </p:cNvSpPr>
          <p:nvPr>
            <p:ph type="sldNum" sz="quarter" idx="10"/>
          </p:nvPr>
        </p:nvSpPr>
        <p:spPr/>
        <p:txBody>
          <a:bodyPr/>
          <a:lstStyle/>
          <a:p>
            <a:fld id="{84F27713-1F29-4EDB-A872-FD4C7AE3C741}" type="slidenum">
              <a:rPr lang="en-US" smtClean="0"/>
              <a:t>31</a:t>
            </a:fld>
            <a:endParaRPr lang="en-US"/>
          </a:p>
        </p:txBody>
      </p:sp>
    </p:spTree>
    <p:extLst>
      <p:ext uri="{BB962C8B-B14F-4D97-AF65-F5344CB8AC3E}">
        <p14:creationId xmlns:p14="http://schemas.microsoft.com/office/powerpoint/2010/main" val="20252858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Riddle</a:t>
            </a:r>
          </a:p>
        </p:txBody>
      </p:sp>
      <p:sp>
        <p:nvSpPr>
          <p:cNvPr id="4" name="Slide Number Placeholder 3"/>
          <p:cNvSpPr>
            <a:spLocks noGrp="1"/>
          </p:cNvSpPr>
          <p:nvPr>
            <p:ph type="sldNum" sz="quarter" idx="10"/>
          </p:nvPr>
        </p:nvSpPr>
        <p:spPr/>
        <p:txBody>
          <a:bodyPr/>
          <a:lstStyle/>
          <a:p>
            <a:fld id="{84F27713-1F29-4EDB-A872-FD4C7AE3C741}" type="slidenum">
              <a:rPr lang="en-US" smtClean="0"/>
              <a:t>32</a:t>
            </a:fld>
            <a:endParaRPr lang="en-US"/>
          </a:p>
        </p:txBody>
      </p:sp>
    </p:spTree>
    <p:extLst>
      <p:ext uri="{BB962C8B-B14F-4D97-AF65-F5344CB8AC3E}">
        <p14:creationId xmlns:p14="http://schemas.microsoft.com/office/powerpoint/2010/main" val="7848316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wanted to make a comment about exercise. It has been associated with improvements in depression. It is not easy to get someone who is depressed to exercise so focusing on whatever they prefer to do is going to be the way forward here rather than honing in on a particular form of exercise.</a:t>
            </a:r>
          </a:p>
        </p:txBody>
      </p:sp>
      <p:sp>
        <p:nvSpPr>
          <p:cNvPr id="4" name="Slide Number Placeholder 3"/>
          <p:cNvSpPr>
            <a:spLocks noGrp="1"/>
          </p:cNvSpPr>
          <p:nvPr>
            <p:ph type="sldNum" sz="quarter" idx="5"/>
          </p:nvPr>
        </p:nvSpPr>
        <p:spPr/>
        <p:txBody>
          <a:bodyPr/>
          <a:lstStyle/>
          <a:p>
            <a:fld id="{84F27713-1F29-4EDB-A872-FD4C7AE3C741}" type="slidenum">
              <a:rPr lang="en-US" smtClean="0"/>
              <a:t>33</a:t>
            </a:fld>
            <a:endParaRPr lang="en-US"/>
          </a:p>
        </p:txBody>
      </p:sp>
    </p:spTree>
    <p:extLst>
      <p:ext uri="{BB962C8B-B14F-4D97-AF65-F5344CB8AC3E}">
        <p14:creationId xmlns:p14="http://schemas.microsoft.com/office/powerpoint/2010/main" val="11923017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95000"/>
                    <a:lumOff val="5000"/>
                  </a:schemeClr>
                </a:solidFill>
              </a:rPr>
              <a:t>SAD may have to do with sensitivity to light (variation in the </a:t>
            </a:r>
            <a:r>
              <a:rPr lang="en-US" sz="1800" dirty="0" err="1">
                <a:solidFill>
                  <a:schemeClr val="tx1">
                    <a:lumMod val="95000"/>
                    <a:lumOff val="5000"/>
                  </a:schemeClr>
                </a:solidFill>
              </a:rPr>
              <a:t>melanopsin</a:t>
            </a:r>
            <a:r>
              <a:rPr lang="en-US" sz="1800" dirty="0">
                <a:solidFill>
                  <a:schemeClr val="tx1">
                    <a:lumMod val="95000"/>
                    <a:lumOff val="5000"/>
                  </a:schemeClr>
                </a:solidFill>
              </a:rPr>
              <a:t> gene?) (Schwartz and Olds 2015)</a:t>
            </a:r>
            <a:endParaRPr lang="en-US" sz="3600" dirty="0">
              <a:solidFill>
                <a:schemeClr val="tx1">
                  <a:lumMod val="95000"/>
                  <a:lumOff val="5000"/>
                </a:schemeClr>
              </a:solidFill>
            </a:endParaRPr>
          </a:p>
          <a:p>
            <a:endParaRPr lang="en-US" sz="3600" dirty="0">
              <a:solidFill>
                <a:schemeClr val="tx1">
                  <a:lumMod val="95000"/>
                  <a:lumOff val="5000"/>
                </a:schemeClr>
              </a:solidFill>
            </a:endParaRPr>
          </a:p>
          <a:p>
            <a:r>
              <a:rPr lang="en-US" sz="3600" dirty="0">
                <a:solidFill>
                  <a:schemeClr val="tx1">
                    <a:lumMod val="95000"/>
                    <a:lumOff val="5000"/>
                  </a:schemeClr>
                </a:solidFill>
              </a:rPr>
              <a:t>Adult data:</a:t>
            </a:r>
          </a:p>
          <a:p>
            <a:pPr lvl="1"/>
            <a:r>
              <a:rPr lang="en-US" sz="1800" dirty="0">
                <a:solidFill>
                  <a:schemeClr val="tx1">
                    <a:lumMod val="95000"/>
                    <a:lumOff val="5000"/>
                  </a:schemeClr>
                </a:solidFill>
              </a:rPr>
              <a:t>Recommendations are vague. </a:t>
            </a:r>
          </a:p>
          <a:p>
            <a:pPr lvl="2"/>
            <a:r>
              <a:rPr lang="en-US" sz="1600" dirty="0">
                <a:solidFill>
                  <a:schemeClr val="tx1">
                    <a:lumMod val="95000"/>
                    <a:lumOff val="5000"/>
                  </a:schemeClr>
                </a:solidFill>
              </a:rPr>
              <a:t>Fluorescent light box, 10,000 lux of white light at a specified distance from the user’s eyes (the distance is dependent on the particular device), beginning with 30 minutes exposure in the early morning, as close to awakening as feasible”</a:t>
            </a:r>
          </a:p>
          <a:p>
            <a:pPr lvl="2"/>
            <a:r>
              <a:rPr lang="en-US" sz="1600" dirty="0">
                <a:solidFill>
                  <a:schemeClr val="tx1">
                    <a:lumMod val="95000"/>
                    <a:lumOff val="5000"/>
                  </a:schemeClr>
                </a:solidFill>
              </a:rPr>
              <a:t>For reference, a sunny outdoor day can be 50,000-100,000 lux but indoor light (even near a window) seldom goes above 2500</a:t>
            </a:r>
          </a:p>
          <a:p>
            <a:pPr lvl="1"/>
            <a:r>
              <a:rPr lang="en-US" sz="1800" dirty="0">
                <a:solidFill>
                  <a:schemeClr val="tx1">
                    <a:lumMod val="95000"/>
                    <a:lumOff val="5000"/>
                  </a:schemeClr>
                </a:solidFill>
              </a:rPr>
              <a:t>Etiology may have to do with sensitivity to light (variation in the </a:t>
            </a:r>
            <a:r>
              <a:rPr lang="en-US" sz="1800" dirty="0" err="1">
                <a:solidFill>
                  <a:schemeClr val="tx1">
                    <a:lumMod val="95000"/>
                    <a:lumOff val="5000"/>
                  </a:schemeClr>
                </a:solidFill>
              </a:rPr>
              <a:t>melanopsin</a:t>
            </a:r>
            <a:r>
              <a:rPr lang="en-US" sz="1800" dirty="0">
                <a:solidFill>
                  <a:schemeClr val="tx1">
                    <a:lumMod val="95000"/>
                    <a:lumOff val="5000"/>
                  </a:schemeClr>
                </a:solidFill>
              </a:rPr>
              <a:t> gene?) (Schwartz and Olds 2015)</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3200" dirty="0">
                <a:solidFill>
                  <a:schemeClr val="tx1">
                    <a:lumMod val="95000"/>
                    <a:lumOff val="5000"/>
                  </a:schemeClr>
                </a:solidFill>
              </a:rPr>
              <a:t>(Schwartz and Olds 2015)</a:t>
            </a:r>
          </a:p>
          <a:p>
            <a:pPr lvl="1"/>
            <a:endParaRPr lang="en-US" sz="3200" dirty="0">
              <a:solidFill>
                <a:schemeClr val="tx1">
                  <a:lumMod val="95000"/>
                  <a:lumOff val="5000"/>
                </a:schemeClr>
              </a:solidFill>
            </a:endParaRPr>
          </a:p>
          <a:p>
            <a:r>
              <a:rPr lang="en-US" sz="3200" dirty="0">
                <a:solidFill>
                  <a:schemeClr val="tx1">
                    <a:lumMod val="95000"/>
                    <a:lumOff val="5000"/>
                  </a:schemeClr>
                </a:solidFill>
              </a:rPr>
              <a:t>Child data: </a:t>
            </a:r>
          </a:p>
          <a:p>
            <a:pPr marL="742950" lvl="1" indent="-285750">
              <a:buFont typeface="Arial" charset="0"/>
              <a:buChar char="•"/>
            </a:pPr>
            <a:r>
              <a:rPr lang="en-US" sz="1800" dirty="0">
                <a:solidFill>
                  <a:schemeClr val="tx1">
                    <a:lumMod val="95000"/>
                    <a:lumOff val="5000"/>
                  </a:schemeClr>
                </a:solidFill>
              </a:rPr>
              <a:t>28 children ages 7-17: double blind crossover. 1 hour of BLT plus 2 hours of dawn simulation. SIGH-SAD-P total depression scores were significantly decreased from baseline compared to placebo. No difference from baseline in the placebo group. “at the end of the study, 78% of the parents questioned and 80% of the children questioned rated light therapy as the phase during which the child ‘felt best.’ “ (</a:t>
            </a:r>
            <a:r>
              <a:rPr lang="en-US" sz="1800" dirty="0" err="1">
                <a:solidFill>
                  <a:schemeClr val="tx1">
                    <a:lumMod val="95000"/>
                    <a:lumOff val="5000"/>
                  </a:schemeClr>
                </a:solidFill>
              </a:rPr>
              <a:t>Swedo</a:t>
            </a:r>
            <a:r>
              <a:rPr lang="en-US" sz="1800" dirty="0">
                <a:solidFill>
                  <a:schemeClr val="tx1">
                    <a:lumMod val="95000"/>
                    <a:lumOff val="5000"/>
                  </a:schemeClr>
                </a:solidFill>
              </a:rPr>
              <a:t> et al. 1997)</a:t>
            </a:r>
          </a:p>
          <a:p>
            <a:pPr marL="742950" lvl="1" indent="-285750">
              <a:buFont typeface="Arial" charset="0"/>
              <a:buChar char="•"/>
            </a:pPr>
            <a:r>
              <a:rPr lang="en-US" sz="1800" dirty="0">
                <a:solidFill>
                  <a:schemeClr val="tx1">
                    <a:lumMod val="95000"/>
                    <a:lumOff val="5000"/>
                  </a:schemeClr>
                </a:solidFill>
              </a:rPr>
              <a:t>Old: </a:t>
            </a:r>
            <a:r>
              <a:rPr lang="en-US" sz="1600" dirty="0">
                <a:solidFill>
                  <a:schemeClr val="tx1">
                    <a:lumMod val="95000"/>
                    <a:lumOff val="5000"/>
                  </a:schemeClr>
                </a:solidFill>
              </a:rPr>
              <a:t>28 kids, 7-17yo. The trial compared light therapy (2 hours in the evening) with relaxation training in a single-blind crossover design. Light therapy produced significant improvement in the winter depression group, but not in the seasonal group (</a:t>
            </a:r>
            <a:r>
              <a:rPr lang="en-US" sz="1600" dirty="0" err="1">
                <a:solidFill>
                  <a:schemeClr val="tx1">
                    <a:lumMod val="95000"/>
                    <a:lumOff val="5000"/>
                  </a:schemeClr>
                </a:solidFill>
              </a:rPr>
              <a:t>Sonis</a:t>
            </a:r>
            <a:r>
              <a:rPr lang="en-US" sz="1600" dirty="0">
                <a:solidFill>
                  <a:schemeClr val="tx1">
                    <a:lumMod val="95000"/>
                    <a:lumOff val="5000"/>
                  </a:schemeClr>
                </a:solidFill>
              </a:rPr>
              <a:t> et al 1987)</a:t>
            </a:r>
          </a:p>
          <a:p>
            <a:pPr marL="742950" lvl="1" indent="-285750">
              <a:buFont typeface="Arial" charset="0"/>
              <a:buChar char="•"/>
            </a:pPr>
            <a:r>
              <a:rPr lang="en-US" sz="1600" dirty="0">
                <a:solidFill>
                  <a:schemeClr val="tx1">
                    <a:lumMod val="95000"/>
                    <a:lumOff val="5000"/>
                  </a:schemeClr>
                </a:solidFill>
              </a:rPr>
              <a:t>Lights</a:t>
            </a:r>
            <a:r>
              <a:rPr lang="en-US" sz="1600" baseline="0" dirty="0">
                <a:solidFill>
                  <a:schemeClr val="tx1">
                    <a:lumMod val="95000"/>
                    <a:lumOff val="5000"/>
                  </a:schemeClr>
                </a:solidFill>
              </a:rPr>
              <a:t> have UV filters. Risks of dry eyes/skin. Pretty well tolerated. Some evidence that it could trigger mania in someone with bipolar (depending on what time of day it is used) so those patients should be referred</a:t>
            </a:r>
            <a:endParaRPr lang="en-US" sz="1600" dirty="0">
              <a:solidFill>
                <a:schemeClr val="tx1">
                  <a:lumMod val="95000"/>
                  <a:lumOff val="5000"/>
                </a:schemeClr>
              </a:solidFill>
            </a:endParaRPr>
          </a:p>
          <a:p>
            <a:r>
              <a:rPr lang="en-US" sz="3200" dirty="0">
                <a:solidFill>
                  <a:schemeClr val="tx1">
                    <a:lumMod val="95000"/>
                    <a:lumOff val="5000"/>
                  </a:schemeClr>
                </a:solidFill>
              </a:rPr>
              <a:t>Dawn therapy: one small</a:t>
            </a:r>
            <a:r>
              <a:rPr lang="en-US" sz="3200" baseline="0" dirty="0">
                <a:solidFill>
                  <a:schemeClr val="tx1">
                    <a:lumMod val="95000"/>
                    <a:lumOff val="5000"/>
                  </a:schemeClr>
                </a:solidFill>
              </a:rPr>
              <a:t> study (Fromm et al 2011) used 103 kids, 7-18. “</a:t>
            </a:r>
            <a:r>
              <a:rPr lang="en-US" sz="1200" b="0" i="0" u="none" strike="noStrike" kern="1200" dirty="0">
                <a:solidFill>
                  <a:schemeClr val="tx1"/>
                </a:solidFill>
                <a:effectLst/>
                <a:latin typeface="+mn-lt"/>
                <a:ea typeface="+mn-ea"/>
                <a:cs typeface="+mn-cs"/>
              </a:rPr>
              <a:t> got up easier and reported a higher alertness during the second lesson at school”</a:t>
            </a:r>
            <a:endParaRPr lang="en-US" sz="3200" dirty="0">
              <a:solidFill>
                <a:schemeClr val="tx1">
                  <a:lumMod val="95000"/>
                  <a:lumOff val="5000"/>
                </a:schemeClr>
              </a:solidFill>
            </a:endParaRPr>
          </a:p>
          <a:p>
            <a:endParaRPr lang="en-US" dirty="0"/>
          </a:p>
        </p:txBody>
      </p:sp>
      <p:sp>
        <p:nvSpPr>
          <p:cNvPr id="4" name="Slide Number Placeholder 3"/>
          <p:cNvSpPr>
            <a:spLocks noGrp="1"/>
          </p:cNvSpPr>
          <p:nvPr>
            <p:ph type="sldNum" sz="quarter" idx="10"/>
          </p:nvPr>
        </p:nvSpPr>
        <p:spPr/>
        <p:txBody>
          <a:bodyPr/>
          <a:lstStyle/>
          <a:p>
            <a:fld id="{84F27713-1F29-4EDB-A872-FD4C7AE3C741}" type="slidenum">
              <a:rPr lang="en-US" smtClean="0"/>
              <a:t>34</a:t>
            </a:fld>
            <a:endParaRPr lang="en-US"/>
          </a:p>
        </p:txBody>
      </p:sp>
    </p:spTree>
    <p:extLst>
      <p:ext uri="{BB962C8B-B14F-4D97-AF65-F5344CB8AC3E}">
        <p14:creationId xmlns:p14="http://schemas.microsoft.com/office/powerpoint/2010/main" val="509160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F27713-1F29-4EDB-A872-FD4C7AE3C741}" type="slidenum">
              <a:rPr lang="en-US" smtClean="0"/>
              <a:t>4</a:t>
            </a:fld>
            <a:endParaRPr lang="en-US"/>
          </a:p>
        </p:txBody>
      </p:sp>
    </p:spTree>
    <p:extLst>
      <p:ext uri="{BB962C8B-B14F-4D97-AF65-F5344CB8AC3E}">
        <p14:creationId xmlns:p14="http://schemas.microsoft.com/office/powerpoint/2010/main" val="17595768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American Psychological Association guidelines recommend the use of CBT for the initial treatment of depression. CBT is the gold standard for treating children and adolescents with depression and anxiety. It works by giving youth skills to cope with symptoms like depressed mood, negative or anxious thoughts, or somatic responses. A core point of CBT is helping youth to understand that their thoughts, feelings and behaviors are interrelated and so if we change one we can change all three.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is is a list of the components of CBT for depression.</a:t>
            </a:r>
            <a:r>
              <a:rPr lang="en-US" baseline="0" dirty="0"/>
              <a:t> I have put in bold a few components that may be useful during a primary care visit. We’ll talk mostly about these</a:t>
            </a:r>
            <a:endParaRPr lang="en-US" dirty="0"/>
          </a:p>
        </p:txBody>
      </p:sp>
      <p:sp>
        <p:nvSpPr>
          <p:cNvPr id="4" name="Slide Number Placeholder 3"/>
          <p:cNvSpPr>
            <a:spLocks noGrp="1"/>
          </p:cNvSpPr>
          <p:nvPr>
            <p:ph type="sldNum" sz="quarter" idx="5"/>
          </p:nvPr>
        </p:nvSpPr>
        <p:spPr/>
        <p:txBody>
          <a:bodyPr/>
          <a:lstStyle/>
          <a:p>
            <a:fld id="{84F27713-1F29-4EDB-A872-FD4C7AE3C741}" type="slidenum">
              <a:rPr lang="en-US" smtClean="0"/>
              <a:t>35</a:t>
            </a:fld>
            <a:endParaRPr lang="en-US"/>
          </a:p>
        </p:txBody>
      </p:sp>
    </p:spTree>
    <p:extLst>
      <p:ext uri="{BB962C8B-B14F-4D97-AF65-F5344CB8AC3E}">
        <p14:creationId xmlns:p14="http://schemas.microsoft.com/office/powerpoint/2010/main" val="18080475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Once education has been provided on the contributing factors, symptoms, and course of depression the next step is to talk about the cognitive triangle. The clinician should start by pointing out that there are 3 important parts of our personalities: behavior, thoughts, and emotions. These three parts work together. Each of the three parts of our personalities affects the other two parts. </a:t>
            </a:r>
          </a:p>
          <a:p>
            <a:endParaRPr lang="en-US" dirty="0"/>
          </a:p>
          <a:p>
            <a:r>
              <a:rPr lang="en-US" dirty="0"/>
              <a:t>Ex: a teenager is playing basketball and making most of their shots, the behavior is shooting, the thoughts are something like "I'm doing well at this" and the emotion is happiness. If they start missing shots they may think, "Uh-oh, I'm doing something wrong in the way I'm shooting," and they may feel discouraged. If this teenager starts to think, "I'll ask my coach to give me some help with this," he or she may feel less discouraged and more hopeful. Then their behavior will probably be to ask for help and to practice harder and they can improve. Or, they may first change their behavior, by trying something different in their body movements. If this works, they may think something like "I've got it. I figured it out." They will feel encouraged and proud</a:t>
            </a:r>
          </a:p>
          <a:p>
            <a:endParaRPr lang="en-US" dirty="0"/>
          </a:p>
          <a:p>
            <a:r>
              <a:rPr lang="en-US" dirty="0"/>
              <a:t>This example highlights the reciprocal influences between behavior, thoughts, and emotions.</a:t>
            </a:r>
          </a:p>
          <a:p>
            <a:pPr marL="171450" indent="-171450">
              <a:buFont typeface="Arial" panose="020B0604020202020204" pitchFamily="34" charset="0"/>
              <a:buChar char="•"/>
            </a:pPr>
            <a:r>
              <a:rPr lang="en-US" dirty="0"/>
              <a:t>Behavior affects our thoughts and emotions. </a:t>
            </a:r>
          </a:p>
          <a:p>
            <a:pPr marL="171450" indent="-171450">
              <a:buFont typeface="Arial" panose="020B0604020202020204" pitchFamily="34" charset="0"/>
              <a:buChar char="•"/>
            </a:pPr>
            <a:r>
              <a:rPr lang="en-US" dirty="0"/>
              <a:t>Thoughts affect our emotions and our behavior. </a:t>
            </a:r>
          </a:p>
          <a:p>
            <a:pPr marL="171450" indent="-171450">
              <a:buFont typeface="Arial" panose="020B0604020202020204" pitchFamily="34" charset="0"/>
              <a:buChar char="•"/>
            </a:pPr>
            <a:r>
              <a:rPr lang="en-US" dirty="0"/>
              <a:t>Positive thoughts or positive behavior lead to good emotions or feelings like joy, happiness, self-esteem, pride. </a:t>
            </a:r>
          </a:p>
          <a:p>
            <a:pPr marL="171450" indent="-171450">
              <a:buFont typeface="Arial" panose="020B0604020202020204" pitchFamily="34" charset="0"/>
              <a:buChar char="•"/>
            </a:pPr>
            <a:r>
              <a:rPr lang="en-US" dirty="0"/>
              <a:t>Negative thoughts or negative behavior lead to negative emotions or feelings, like depression, low self-esteem, or hopelessness. </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It is hard to change our emotions just by trying to change the way we feel. It is easier to change our thoughts or our behavior, which will then change our emotions. In the example given of the teenager shooting foul shots, the teenager had to think about the problem differently or do something differently before he or she could feel better.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When a teenager is depressed, their thoughts, emotions, and behavior work together in a “downward spiral.” For example, they may get a poor grade on a test, and feel depressed, think they are stupid, and stop studying (a behavior). Or maybe a girlfriend/boyfriend breaks up with them, and they feel rejected, start to think no one will ever love them, and change their behavior so that they stop going to places where they might meet new friends.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However, change is possible. They can turn a "downward spiral" into an “upward spiral” by changing the way they behave or the way they think about something. To stay with the same examples, the adolescent may get a poor grade and feel disappointed at first. However, if they think they could do better next time with some more studying, and then actively prepare for the next test, soon the negative emotion goes away, and the spiral turns around. It becomes an "upward spiral." They may feel badly about a breakup with a girlfriend or boyfriend; but, after a while they start to think that there are many other people who could love them, and whom they could love. Then, they would make efforts to meet more people and they would feel hopeful and positive. </a:t>
            </a:r>
          </a:p>
        </p:txBody>
      </p:sp>
      <p:sp>
        <p:nvSpPr>
          <p:cNvPr id="4" name="Slide Number Placeholder 3"/>
          <p:cNvSpPr>
            <a:spLocks noGrp="1"/>
          </p:cNvSpPr>
          <p:nvPr>
            <p:ph type="sldNum" sz="quarter" idx="5"/>
          </p:nvPr>
        </p:nvSpPr>
        <p:spPr/>
        <p:txBody>
          <a:bodyPr/>
          <a:lstStyle/>
          <a:p>
            <a:fld id="{84F27713-1F29-4EDB-A872-FD4C7AE3C741}" type="slidenum">
              <a:rPr lang="en-US" smtClean="0"/>
              <a:t>36</a:t>
            </a:fld>
            <a:endParaRPr lang="en-US"/>
          </a:p>
        </p:txBody>
      </p:sp>
    </p:spTree>
    <p:extLst>
      <p:ext uri="{BB962C8B-B14F-4D97-AF65-F5344CB8AC3E}">
        <p14:creationId xmlns:p14="http://schemas.microsoft.com/office/powerpoint/2010/main" val="13475885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clinician has given the family psychoeducation about depression, the next skill to focus on is mood Monitoring. Mood Monitoring means paying attention to how we feel. Mood Monitoring helps youth to see what kinds of situations lead to them feeling more or less depressed (angry, guilty, or lonely), and what kinds of negative thoughts may be connected to those emotions. Mood Monitoring will also help them to see what situations and thoughts are connected with feeling better or feeling happy. With this skill, the adolescent will understand their depression better, and then be able to do something about it. </a:t>
            </a:r>
          </a:p>
        </p:txBody>
      </p:sp>
      <p:sp>
        <p:nvSpPr>
          <p:cNvPr id="4" name="Slide Number Placeholder 3"/>
          <p:cNvSpPr>
            <a:spLocks noGrp="1"/>
          </p:cNvSpPr>
          <p:nvPr>
            <p:ph type="sldNum" sz="quarter" idx="5"/>
          </p:nvPr>
        </p:nvSpPr>
        <p:spPr/>
        <p:txBody>
          <a:bodyPr/>
          <a:lstStyle/>
          <a:p>
            <a:fld id="{84F27713-1F29-4EDB-A872-FD4C7AE3C741}" type="slidenum">
              <a:rPr lang="en-US" smtClean="0"/>
              <a:t>37</a:t>
            </a:fld>
            <a:endParaRPr lang="en-US"/>
          </a:p>
        </p:txBody>
      </p:sp>
    </p:spTree>
    <p:extLst>
      <p:ext uri="{BB962C8B-B14F-4D97-AF65-F5344CB8AC3E}">
        <p14:creationId xmlns:p14="http://schemas.microsoft.com/office/powerpoint/2010/main" val="5573160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Following mood monitoring, it is typical to focus on the behavior part of the cognitive triangle. Depression is linked with a lack of active, enjoyable behavior. One powerful way to combat depression is to engage in pleasant activities. Even if we do not feel like doing anything when depressed, by doing things we enjoy, or used to enjoy, we can change our emotions in a positive direction. This is what is referred to as behavioral activation. </a:t>
            </a:r>
            <a:r>
              <a:rPr lang="en-US" sz="1200" b="0" i="0" kern="1200" dirty="0">
                <a:solidFill>
                  <a:schemeClr val="tx1"/>
                </a:solidFill>
                <a:effectLst/>
                <a:latin typeface="+mn-lt"/>
                <a:ea typeface="+mn-ea"/>
                <a:cs typeface="+mn-cs"/>
              </a:rPr>
              <a:t>The idea is to get moving and active, so you not only get that physical momentum, but you also start to experience more positive thoughts from having success and interacting more with others. Behavioral activation helps counter the isolation that people with depression often experience, which can reinforce their depressed mood.</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There are typically 4 types of activities recommended as part of behavioral activation. These include activities the youth previously enjoyed, activities with someone they enjoy spending time with, activities that keep them busy and activities that help someone else.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clinician’s role is to help the youth generate a list of pleasant activities that cover these 4 categories and then to schedule time for these activities each day. As part of this, the clinician should make sure activities selected are practical, not contingent on others, and are inexpensive so that there are no external barriers to the youth engaging in them.</a:t>
            </a:r>
            <a:endParaRPr lang="en-US" dirty="0"/>
          </a:p>
        </p:txBody>
      </p:sp>
      <p:sp>
        <p:nvSpPr>
          <p:cNvPr id="4" name="Slide Number Placeholder 3"/>
          <p:cNvSpPr>
            <a:spLocks noGrp="1"/>
          </p:cNvSpPr>
          <p:nvPr>
            <p:ph type="sldNum" sz="quarter" idx="5"/>
          </p:nvPr>
        </p:nvSpPr>
        <p:spPr/>
        <p:txBody>
          <a:bodyPr/>
          <a:lstStyle/>
          <a:p>
            <a:fld id="{84F27713-1F29-4EDB-A872-FD4C7AE3C741}" type="slidenum">
              <a:rPr lang="en-US" smtClean="0"/>
              <a:t>38</a:t>
            </a:fld>
            <a:endParaRPr lang="en-US"/>
          </a:p>
        </p:txBody>
      </p:sp>
    </p:spTree>
    <p:extLst>
      <p:ext uri="{BB962C8B-B14F-4D97-AF65-F5344CB8AC3E}">
        <p14:creationId xmlns:p14="http://schemas.microsoft.com/office/powerpoint/2010/main" val="9314242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this point in treatment, youth will likely have shared some social, interpersonal, familial or academic problems contributing to their depression, or some problem getting in the way of completing the treatment homework assignments. The clinician can refer to these as examples of common problems that youth face. Since everyone faces problems in their lives, and since problems can lead people to feel discouraged or even depressed, the goal with this is to help youth learn a general way of solving problems that can be applied to a range of situations.</a:t>
            </a:r>
          </a:p>
          <a:p>
            <a:endParaRPr lang="en-US" dirty="0"/>
          </a:p>
          <a:p>
            <a:r>
              <a:rPr lang="en-US" dirty="0"/>
              <a:t>The STEPS model shown here is just one problem-solving model, but there are many similar acronyms that youth can use to remember the steps to problem-solving.</a:t>
            </a:r>
          </a:p>
        </p:txBody>
      </p:sp>
      <p:sp>
        <p:nvSpPr>
          <p:cNvPr id="4" name="Slide Number Placeholder 3"/>
          <p:cNvSpPr>
            <a:spLocks noGrp="1"/>
          </p:cNvSpPr>
          <p:nvPr>
            <p:ph type="sldNum" sz="quarter" idx="5"/>
          </p:nvPr>
        </p:nvSpPr>
        <p:spPr/>
        <p:txBody>
          <a:bodyPr/>
          <a:lstStyle/>
          <a:p>
            <a:fld id="{84F27713-1F29-4EDB-A872-FD4C7AE3C741}" type="slidenum">
              <a:rPr lang="en-US" smtClean="0"/>
              <a:t>39</a:t>
            </a:fld>
            <a:endParaRPr lang="en-US"/>
          </a:p>
        </p:txBody>
      </p:sp>
    </p:spTree>
    <p:extLst>
      <p:ext uri="{BB962C8B-B14F-4D97-AF65-F5344CB8AC3E}">
        <p14:creationId xmlns:p14="http://schemas.microsoft.com/office/powerpoint/2010/main" val="8423519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that we have covered some of the strategies that focus on the behavior part of CBT, we are going to move into cognitive skills. When youth are in a bad mood they are more likely to have negative thoughts and negative thoughts can put them in a bad mood</a:t>
            </a:r>
          </a:p>
          <a:p>
            <a:endParaRPr lang="en-US" dirty="0"/>
          </a:p>
          <a:p>
            <a:r>
              <a:rPr lang="en-US" dirty="0"/>
              <a:t>Cognitive restructuring is a process of helping youth identify and change automatic, negative thoughts into more realistic thoughts and that changing the thoughts can lead to different emotions. This skill is particularly helpful when youth are dealing with situations not really in their control (e.g., parents fighting, family finances, social distancing restrictions, etc.)</a:t>
            </a:r>
          </a:p>
          <a:p>
            <a:endParaRPr lang="en-US" dirty="0"/>
          </a:p>
          <a:p>
            <a:r>
              <a:rPr lang="en-US" dirty="0"/>
              <a:t>The first step is helping youth to recognize the negative thoughts. Among depressed youth, there are some common thinking errors that correspond to the acronym of BLUE and it can be helpful to share this acronym with your patients. These thinking errors include:</a:t>
            </a:r>
          </a:p>
          <a:p>
            <a:endParaRPr lang="en-US" dirty="0"/>
          </a:p>
          <a:p>
            <a:r>
              <a:rPr lang="en-US" b="1" dirty="0"/>
              <a:t>Blaming myself</a:t>
            </a:r>
            <a:r>
              <a:rPr lang="en-US" dirty="0"/>
              <a:t>: Taking too much personal responsibility for negative events (e.g., Its all my fault that we lost the soccer game)</a:t>
            </a:r>
          </a:p>
          <a:p>
            <a:r>
              <a:rPr lang="en-US" b="1" dirty="0"/>
              <a:t>Looking for the bad news</a:t>
            </a:r>
            <a:r>
              <a:rPr lang="en-US" dirty="0"/>
              <a:t>: paying attention only to the negative info and ignoring positive info (e.g., focusing on one bad event in a day that was generally fine – “I got two answers wrong on my test- the whole day is ruined,” “This day was the worst – I had to take a quiz and they had lasagna for lunch in the cafeteria”)</a:t>
            </a:r>
          </a:p>
          <a:p>
            <a:r>
              <a:rPr lang="en-US" b="1" dirty="0"/>
              <a:t>Unhappy guessing</a:t>
            </a:r>
            <a:r>
              <a:rPr lang="en-US" dirty="0"/>
              <a:t>: expecting bad outcomes when we don’t really know how things will turn out (“I’m definitely going to fail the test,” “no one will come to my birthday party”)</a:t>
            </a:r>
          </a:p>
          <a:p>
            <a:r>
              <a:rPr lang="en-US" b="1" dirty="0"/>
              <a:t>Exaggerating</a:t>
            </a:r>
            <a:r>
              <a:rPr lang="en-US" dirty="0"/>
              <a:t>: Making things seem worse than they really are (I’m not allowed to see my friends today. My life is horrible; I failed the test today and I am going to fail the whole school year)</a:t>
            </a:r>
          </a:p>
          <a:p>
            <a:endParaRPr lang="en-US" dirty="0"/>
          </a:p>
          <a:p>
            <a:r>
              <a:rPr lang="en-US" dirty="0"/>
              <a:t>Once youth get adept at recognizing the negative thoughts, they can then start to restructure them. It can be helpful for you to work with the youth to ask themselves these questions as part of challenging the thought. </a:t>
            </a:r>
            <a:r>
              <a:rPr lang="en-US" dirty="0" err="1"/>
              <a:t>Whats’</a:t>
            </a:r>
            <a:r>
              <a:rPr lang="en-US" dirty="0"/>
              <a:t> the evidence to support this thought? Is there another way to look at the situation?, what would I tell a friend who had that thought. And, if the thought is true, would it really be so bad?</a:t>
            </a:r>
          </a:p>
        </p:txBody>
      </p:sp>
      <p:sp>
        <p:nvSpPr>
          <p:cNvPr id="4" name="Slide Number Placeholder 3"/>
          <p:cNvSpPr>
            <a:spLocks noGrp="1"/>
          </p:cNvSpPr>
          <p:nvPr>
            <p:ph type="sldNum" sz="quarter" idx="5"/>
          </p:nvPr>
        </p:nvSpPr>
        <p:spPr/>
        <p:txBody>
          <a:bodyPr/>
          <a:lstStyle/>
          <a:p>
            <a:fld id="{84F27713-1F29-4EDB-A872-FD4C7AE3C741}" type="slidenum">
              <a:rPr lang="en-US" smtClean="0"/>
              <a:t>40</a:t>
            </a:fld>
            <a:endParaRPr lang="en-US"/>
          </a:p>
        </p:txBody>
      </p:sp>
    </p:spTree>
    <p:extLst>
      <p:ext uri="{BB962C8B-B14F-4D97-AF65-F5344CB8AC3E}">
        <p14:creationId xmlns:p14="http://schemas.microsoft.com/office/powerpoint/2010/main" val="11955516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Blaming myself</a:t>
            </a:r>
            <a:r>
              <a:rPr lang="en-US" dirty="0"/>
              <a:t>: Taking too much personal responsibility for negative events (e.g., Its all my fault that we lost the soccer game)</a:t>
            </a:r>
          </a:p>
          <a:p>
            <a:r>
              <a:rPr lang="en-US" b="1" dirty="0"/>
              <a:t>Looking for the bad news</a:t>
            </a:r>
            <a:r>
              <a:rPr lang="en-US" dirty="0"/>
              <a:t>: paying attention only to the negative info and ignoring positive info (e.g., focusing on one bad event in a day that was generally fine – “I got two answers wrong on my test- the whole day is ruined,” “This day was the worst – I had to take a quiz and they had lasagna for lunch in the cafeteria”)</a:t>
            </a:r>
          </a:p>
          <a:p>
            <a:r>
              <a:rPr lang="en-US" b="1" dirty="0"/>
              <a:t>Unhappy guessing</a:t>
            </a:r>
            <a:r>
              <a:rPr lang="en-US" dirty="0"/>
              <a:t>: expecting bad outcomes when we don’t really know how things will turn out (“I’m definitely going to fail the test,” “no one will come to my birthday party”)</a:t>
            </a:r>
          </a:p>
          <a:p>
            <a:r>
              <a:rPr lang="en-US" b="1" dirty="0"/>
              <a:t>Exaggerating</a:t>
            </a:r>
            <a:r>
              <a:rPr lang="en-US" dirty="0"/>
              <a:t>: Making things seem worse than they really are (I’m not allowed to see my friends today. My life is horrible; I failed the test today and I am going to fail the whole school year)</a:t>
            </a:r>
          </a:p>
          <a:p>
            <a:endParaRPr lang="en-US" dirty="0"/>
          </a:p>
        </p:txBody>
      </p:sp>
      <p:sp>
        <p:nvSpPr>
          <p:cNvPr id="4" name="Slide Number Placeholder 3"/>
          <p:cNvSpPr>
            <a:spLocks noGrp="1"/>
          </p:cNvSpPr>
          <p:nvPr>
            <p:ph type="sldNum" sz="quarter" idx="5"/>
          </p:nvPr>
        </p:nvSpPr>
        <p:spPr/>
        <p:txBody>
          <a:bodyPr/>
          <a:lstStyle/>
          <a:p>
            <a:fld id="{84F27713-1F29-4EDB-A872-FD4C7AE3C741}" type="slidenum">
              <a:rPr lang="en-US" smtClean="0"/>
              <a:t>41</a:t>
            </a:fld>
            <a:endParaRPr lang="en-US"/>
          </a:p>
        </p:txBody>
      </p:sp>
    </p:spTree>
    <p:extLst>
      <p:ext uri="{BB962C8B-B14F-4D97-AF65-F5344CB8AC3E}">
        <p14:creationId xmlns:p14="http://schemas.microsoft.com/office/powerpoint/2010/main" val="2119907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Zoloft:</a:t>
            </a:r>
            <a:r>
              <a:rPr lang="en-US" baseline="0" dirty="0"/>
              <a:t> anecdotally more GI disturbance initially but good data for anxiety</a:t>
            </a:r>
            <a:endParaRPr lang="en-US" dirty="0"/>
          </a:p>
        </p:txBody>
      </p:sp>
      <p:sp>
        <p:nvSpPr>
          <p:cNvPr id="4" name="Slide Number Placeholder 3"/>
          <p:cNvSpPr>
            <a:spLocks noGrp="1"/>
          </p:cNvSpPr>
          <p:nvPr>
            <p:ph type="sldNum" sz="quarter" idx="10"/>
          </p:nvPr>
        </p:nvSpPr>
        <p:spPr/>
        <p:txBody>
          <a:bodyPr/>
          <a:lstStyle/>
          <a:p>
            <a:fld id="{1EB43070-2990-FB4D-8EDF-28A8BDABAC41}" type="slidenum">
              <a:rPr lang="en-US" smtClean="0"/>
              <a:t>44</a:t>
            </a:fld>
            <a:endParaRPr lang="en-US"/>
          </a:p>
        </p:txBody>
      </p:sp>
    </p:spTree>
    <p:extLst>
      <p:ext uri="{BB962C8B-B14F-4D97-AF65-F5344CB8AC3E}">
        <p14:creationId xmlns:p14="http://schemas.microsoft.com/office/powerpoint/2010/main" val="2543638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Must discuss black box warning</a:t>
            </a:r>
          </a:p>
          <a:p>
            <a:r>
              <a:rPr lang="en-US" dirty="0"/>
              <a:t>So what to expect</a:t>
            </a:r>
          </a:p>
          <a:p>
            <a:r>
              <a:rPr lang="en-US" sz="1200" b="0" i="0" u="none" strike="noStrike" kern="1200" dirty="0">
                <a:solidFill>
                  <a:schemeClr val="tx1"/>
                </a:solidFill>
                <a:effectLst/>
                <a:latin typeface="+mn-lt"/>
                <a:ea typeface="+mn-ea"/>
                <a:cs typeface="+mn-cs"/>
              </a:rPr>
              <a:t>Subclinical and past thyroid dysfunction is a risk factor for depression and antidepressant non-response. SSRIs can </a:t>
            </a:r>
            <a:r>
              <a:rPr lang="en-US" sz="1200" b="0" i="0" u="none" strike="noStrike" kern="1200" dirty="0" err="1">
                <a:solidFill>
                  <a:schemeClr val="tx1"/>
                </a:solidFill>
                <a:effectLst/>
                <a:latin typeface="+mn-lt"/>
                <a:ea typeface="+mn-ea"/>
                <a:cs typeface="+mn-cs"/>
              </a:rPr>
              <a:t>decreast</a:t>
            </a:r>
            <a:r>
              <a:rPr lang="en-US" sz="1200" b="0" i="0" u="none" strike="noStrike" kern="1200" dirty="0">
                <a:solidFill>
                  <a:schemeClr val="tx1"/>
                </a:solidFill>
                <a:effectLst/>
                <a:latin typeface="+mn-lt"/>
                <a:ea typeface="+mn-ea"/>
                <a:cs typeface="+mn-cs"/>
              </a:rPr>
              <a:t> thyroid</a:t>
            </a:r>
            <a:r>
              <a:rPr lang="en-US" sz="1200" b="0" i="0" u="none" strike="noStrike" kern="1200" baseline="0" dirty="0">
                <a:solidFill>
                  <a:schemeClr val="tx1"/>
                </a:solidFill>
                <a:effectLst/>
                <a:latin typeface="+mn-lt"/>
                <a:ea typeface="+mn-ea"/>
                <a:cs typeface="+mn-cs"/>
              </a:rPr>
              <a:t> T4 a bit too</a:t>
            </a:r>
            <a:endParaRPr lang="en-US" dirty="0"/>
          </a:p>
        </p:txBody>
      </p:sp>
      <p:sp>
        <p:nvSpPr>
          <p:cNvPr id="4" name="Slide Number Placeholder 3"/>
          <p:cNvSpPr>
            <a:spLocks noGrp="1"/>
          </p:cNvSpPr>
          <p:nvPr>
            <p:ph type="sldNum" sz="quarter" idx="10"/>
          </p:nvPr>
        </p:nvSpPr>
        <p:spPr/>
        <p:txBody>
          <a:bodyPr/>
          <a:lstStyle/>
          <a:p>
            <a:fld id="{84F27713-1F29-4EDB-A872-FD4C7AE3C741}" type="slidenum">
              <a:rPr lang="en-US" smtClean="0"/>
              <a:t>45</a:t>
            </a:fld>
            <a:endParaRPr lang="en-US"/>
          </a:p>
        </p:txBody>
      </p:sp>
    </p:spTree>
    <p:extLst>
      <p:ext uri="{BB962C8B-B14F-4D97-AF65-F5344CB8AC3E}">
        <p14:creationId xmlns:p14="http://schemas.microsoft.com/office/powerpoint/2010/main" val="20480429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a:t>
            </a:r>
            <a:r>
              <a:rPr lang="en-US" baseline="0" dirty="0"/>
              <a:t> how to dose?</a:t>
            </a:r>
          </a:p>
          <a:p>
            <a:r>
              <a:rPr lang="en-US" baseline="0" dirty="0"/>
              <a:t>For depression, fluoxetine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Fluoxetine prescribing information: “</a:t>
            </a:r>
            <a:r>
              <a:rPr lang="en-US" sz="1200" kern="1200" dirty="0">
                <a:solidFill>
                  <a:schemeClr val="tx1"/>
                </a:solidFill>
                <a:effectLst/>
                <a:latin typeface="+mn-lt"/>
                <a:ea typeface="+mn-ea"/>
                <a:cs typeface="+mn-cs"/>
              </a:rPr>
              <a:t>In controlled trials used to support the efficacy of fluoxetine, patients were administered morning doses ranging from 20 to 80 mg/day. Studies comparing fluoxetine 20, 40, and 60 mg/day to placebo indicate that 20 mg/day is sufficient to obtain a satisfactory response in Major Depressive Disorder in most cases. Consequently, a dose of 20 mg/day, administered in the morning, is recommended as the initial dose.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 dose increase may be considered after several weeks if insufficient clinical improvement is observed. Doses above 20 mg/day may be administered on a once-a-day (morning) or BID schedule (i.e., morning and noon) and should not exceed a maximum dose of 80 mg/day. “</a:t>
            </a:r>
            <a:endParaRPr lang="en-US" dirty="0"/>
          </a:p>
          <a:p>
            <a:endParaRPr lang="en-US" dirty="0"/>
          </a:p>
        </p:txBody>
      </p:sp>
      <p:sp>
        <p:nvSpPr>
          <p:cNvPr id="4" name="Slide Number Placeholder 3"/>
          <p:cNvSpPr>
            <a:spLocks noGrp="1"/>
          </p:cNvSpPr>
          <p:nvPr>
            <p:ph type="sldNum" sz="quarter" idx="10"/>
          </p:nvPr>
        </p:nvSpPr>
        <p:spPr/>
        <p:txBody>
          <a:bodyPr/>
          <a:lstStyle/>
          <a:p>
            <a:fld id="{84F27713-1F29-4EDB-A872-FD4C7AE3C741}" type="slidenum">
              <a:rPr lang="en-US" smtClean="0"/>
              <a:t>46</a:t>
            </a:fld>
            <a:endParaRPr lang="en-US"/>
          </a:p>
        </p:txBody>
      </p:sp>
    </p:spTree>
    <p:extLst>
      <p:ext uri="{BB962C8B-B14F-4D97-AF65-F5344CB8AC3E}">
        <p14:creationId xmlns:p14="http://schemas.microsoft.com/office/powerpoint/2010/main" val="1246368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F27713-1F29-4EDB-A872-FD4C7AE3C741}" type="slidenum">
              <a:rPr lang="en-US" smtClean="0"/>
              <a:t>5</a:t>
            </a:fld>
            <a:endParaRPr lang="en-US"/>
          </a:p>
        </p:txBody>
      </p:sp>
    </p:spTree>
    <p:extLst>
      <p:ext uri="{BB962C8B-B14F-4D97-AF65-F5344CB8AC3E}">
        <p14:creationId xmlns:p14="http://schemas.microsoft.com/office/powerpoint/2010/main" val="8195256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a:t>
            </a:r>
            <a:r>
              <a:rPr lang="en-US" baseline="0" dirty="0"/>
              <a:t> how do these things </a:t>
            </a:r>
            <a:r>
              <a:rPr lang="en-US" baseline="0" dirty="0" err="1"/>
              <a:t>intercompare</a:t>
            </a:r>
            <a:r>
              <a:rPr lang="en-US" baseline="0" dirty="0"/>
              <a:t> with each </a:t>
            </a:r>
            <a:r>
              <a:rPr lang="en-US" baseline="0" dirty="0" err="1"/>
              <a:t>ohters</a:t>
            </a:r>
            <a:r>
              <a:rPr lang="en-US" baseline="0" dirty="0"/>
              <a:t>?</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84F27713-1F29-4EDB-A872-FD4C7AE3C741}" type="slidenum">
              <a:rPr lang="en-US" smtClean="0"/>
              <a:t>47</a:t>
            </a:fld>
            <a:endParaRPr lang="en-US"/>
          </a:p>
        </p:txBody>
      </p:sp>
    </p:spTree>
    <p:extLst>
      <p:ext uri="{BB962C8B-B14F-4D97-AF65-F5344CB8AC3E}">
        <p14:creationId xmlns:p14="http://schemas.microsoft.com/office/powerpoint/2010/main" val="14012434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B43070-2990-FB4D-8EDF-28A8BDABAC41}" type="slidenum">
              <a:rPr lang="en-US" smtClean="0"/>
              <a:t>48</a:t>
            </a:fld>
            <a:endParaRPr lang="en-US"/>
          </a:p>
        </p:txBody>
      </p:sp>
    </p:spTree>
    <p:extLst>
      <p:ext uri="{BB962C8B-B14F-4D97-AF65-F5344CB8AC3E}">
        <p14:creationId xmlns:p14="http://schemas.microsoft.com/office/powerpoint/2010/main" val="5113634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Patients</a:t>
            </a:r>
            <a:r>
              <a:rPr lang="en-US" baseline="0" dirty="0"/>
              <a:t> need to be counseled what to look for and to seek </a:t>
            </a:r>
          </a:p>
          <a:p>
            <a:endParaRPr lang="en-US" baseline="0" dirty="0"/>
          </a:p>
          <a:p>
            <a:r>
              <a:rPr lang="en-US" baseline="0" dirty="0"/>
              <a:t>5htp: OTC supplement taken in hopes of boosting serotonin</a:t>
            </a:r>
            <a:endParaRPr lang="en-US" dirty="0"/>
          </a:p>
        </p:txBody>
      </p:sp>
      <p:sp>
        <p:nvSpPr>
          <p:cNvPr id="4" name="Slide Number Placeholder 3"/>
          <p:cNvSpPr>
            <a:spLocks noGrp="1"/>
          </p:cNvSpPr>
          <p:nvPr>
            <p:ph type="sldNum" sz="quarter" idx="10"/>
          </p:nvPr>
        </p:nvSpPr>
        <p:spPr/>
        <p:txBody>
          <a:bodyPr/>
          <a:lstStyle/>
          <a:p>
            <a:fld id="{84F27713-1F29-4EDB-A872-FD4C7AE3C741}" type="slidenum">
              <a:rPr lang="en-US" smtClean="0"/>
              <a:t>49</a:t>
            </a:fld>
            <a:endParaRPr lang="en-US"/>
          </a:p>
        </p:txBody>
      </p:sp>
    </p:spTree>
    <p:extLst>
      <p:ext uri="{BB962C8B-B14F-4D97-AF65-F5344CB8AC3E}">
        <p14:creationId xmlns:p14="http://schemas.microsoft.com/office/powerpoint/2010/main" val="14526757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Taper</a:t>
            </a:r>
          </a:p>
          <a:p>
            <a:r>
              <a:rPr lang="en-US" dirty="0"/>
              <a:t>Counsel patient on non self-discontinuing abruptly</a:t>
            </a:r>
          </a:p>
        </p:txBody>
      </p:sp>
      <p:sp>
        <p:nvSpPr>
          <p:cNvPr id="4" name="Slide Number Placeholder 3"/>
          <p:cNvSpPr>
            <a:spLocks noGrp="1"/>
          </p:cNvSpPr>
          <p:nvPr>
            <p:ph type="sldNum" sz="quarter" idx="10"/>
          </p:nvPr>
        </p:nvSpPr>
        <p:spPr/>
        <p:txBody>
          <a:bodyPr/>
          <a:lstStyle/>
          <a:p>
            <a:fld id="{84F27713-1F29-4EDB-A872-FD4C7AE3C741}" type="slidenum">
              <a:rPr lang="en-US" smtClean="0"/>
              <a:t>50</a:t>
            </a:fld>
            <a:endParaRPr lang="en-US"/>
          </a:p>
        </p:txBody>
      </p:sp>
    </p:spTree>
    <p:extLst>
      <p:ext uri="{BB962C8B-B14F-4D97-AF65-F5344CB8AC3E}">
        <p14:creationId xmlns:p14="http://schemas.microsoft.com/office/powerpoint/2010/main" val="10402593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F27713-1F29-4EDB-A872-FD4C7AE3C741}" type="slidenum">
              <a:rPr lang="en-US" smtClean="0"/>
              <a:t>51</a:t>
            </a:fld>
            <a:endParaRPr lang="en-US"/>
          </a:p>
        </p:txBody>
      </p:sp>
    </p:spTree>
    <p:extLst>
      <p:ext uri="{BB962C8B-B14F-4D97-AF65-F5344CB8AC3E}">
        <p14:creationId xmlns:p14="http://schemas.microsoft.com/office/powerpoint/2010/main" val="18857780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AACAP</a:t>
            </a:r>
            <a:r>
              <a:rPr lang="en-US" baseline="0" dirty="0"/>
              <a:t> clinical practice parameter for children and adolescents</a:t>
            </a:r>
          </a:p>
          <a:p>
            <a:endParaRPr lang="en-US" baseline="0" dirty="0"/>
          </a:p>
          <a:p>
            <a:r>
              <a:rPr lang="en-US" baseline="0" dirty="0"/>
              <a:t>It’s hard and </a:t>
            </a:r>
            <a:r>
              <a:rPr lang="en-US" baseline="0" dirty="0" err="1"/>
              <a:t>theres</a:t>
            </a:r>
            <a:r>
              <a:rPr lang="en-US" baseline="0" dirty="0"/>
              <a:t> no one size fits all response. Have increased concern if there are safety risks.</a:t>
            </a:r>
            <a:endParaRPr lang="en-US" dirty="0"/>
          </a:p>
        </p:txBody>
      </p:sp>
      <p:sp>
        <p:nvSpPr>
          <p:cNvPr id="4" name="Slide Number Placeholder 3"/>
          <p:cNvSpPr>
            <a:spLocks noGrp="1"/>
          </p:cNvSpPr>
          <p:nvPr>
            <p:ph type="sldNum" sz="quarter" idx="10"/>
          </p:nvPr>
        </p:nvSpPr>
        <p:spPr/>
        <p:txBody>
          <a:bodyPr/>
          <a:lstStyle/>
          <a:p>
            <a:fld id="{84F27713-1F29-4EDB-A872-FD4C7AE3C741}" type="slidenum">
              <a:rPr lang="en-US" smtClean="0"/>
              <a:t>52</a:t>
            </a:fld>
            <a:endParaRPr lang="en-US"/>
          </a:p>
        </p:txBody>
      </p:sp>
    </p:spTree>
    <p:extLst>
      <p:ext uri="{BB962C8B-B14F-4D97-AF65-F5344CB8AC3E}">
        <p14:creationId xmlns:p14="http://schemas.microsoft.com/office/powerpoint/2010/main" val="13343775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Alphabetize***</a:t>
            </a:r>
          </a:p>
        </p:txBody>
      </p:sp>
      <p:sp>
        <p:nvSpPr>
          <p:cNvPr id="4" name="Slide Number Placeholder 3"/>
          <p:cNvSpPr>
            <a:spLocks noGrp="1"/>
          </p:cNvSpPr>
          <p:nvPr>
            <p:ph type="sldNum" sz="quarter" idx="10"/>
          </p:nvPr>
        </p:nvSpPr>
        <p:spPr/>
        <p:txBody>
          <a:bodyPr/>
          <a:lstStyle/>
          <a:p>
            <a:fld id="{84F27713-1F29-4EDB-A872-FD4C7AE3C741}" type="slidenum">
              <a:rPr lang="en-US" smtClean="0"/>
              <a:t>53</a:t>
            </a:fld>
            <a:endParaRPr lang="en-US"/>
          </a:p>
        </p:txBody>
      </p:sp>
    </p:spTree>
    <p:extLst>
      <p:ext uri="{BB962C8B-B14F-4D97-AF65-F5344CB8AC3E}">
        <p14:creationId xmlns:p14="http://schemas.microsoft.com/office/powerpoint/2010/main" val="63555604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F27713-1F29-4EDB-A872-FD4C7AE3C741}" type="slidenum">
              <a:rPr lang="en-US" smtClean="0"/>
              <a:t>54</a:t>
            </a:fld>
            <a:endParaRPr lang="en-US"/>
          </a:p>
        </p:txBody>
      </p:sp>
    </p:spTree>
    <p:extLst>
      <p:ext uri="{BB962C8B-B14F-4D97-AF65-F5344CB8AC3E}">
        <p14:creationId xmlns:p14="http://schemas.microsoft.com/office/powerpoint/2010/main" val="832615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Anhedonia:</a:t>
            </a:r>
            <a:r>
              <a:rPr lang="en-US" sz="1200" b="0" i="0" u="none" strike="noStrike" kern="1200" baseline="0" dirty="0">
                <a:solidFill>
                  <a:schemeClr val="tx1"/>
                </a:solidFill>
                <a:effectLst/>
                <a:latin typeface="+mn-lt"/>
                <a:ea typeface="+mn-ea"/>
                <a:cs typeface="+mn-cs"/>
              </a:rPr>
              <a:t> refusing socializing, no longer enjoying things. Keeping to herself. Functional impairment. Fatigue, insomnia.</a:t>
            </a:r>
          </a:p>
          <a:p>
            <a:r>
              <a:rPr lang="en-US" sz="1200" b="0" i="0" u="none" strike="noStrike" kern="1200" baseline="0" dirty="0">
                <a:solidFill>
                  <a:schemeClr val="tx1"/>
                </a:solidFill>
                <a:effectLst/>
                <a:latin typeface="+mn-lt"/>
                <a:ea typeface="+mn-ea"/>
                <a:cs typeface="+mn-cs"/>
              </a:rPr>
              <a:t>Something similar happened the year before but eventually improved. Forgot about it until now, but parent is concerned that this is happening a second time.</a:t>
            </a:r>
          </a:p>
          <a:p>
            <a:r>
              <a:rPr lang="en-US" sz="1200" b="0" i="0" u="none" strike="noStrike" kern="1200" baseline="0" dirty="0">
                <a:solidFill>
                  <a:schemeClr val="tx1"/>
                </a:solidFill>
                <a:effectLst/>
                <a:latin typeface="+mn-lt"/>
                <a:ea typeface="+mn-ea"/>
                <a:cs typeface="+mn-cs"/>
              </a:rPr>
              <a:t>We know this patient is experiencing a change from her normal behavior, and it’s persisting!! </a:t>
            </a:r>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“Bernstein recommends thinking in terms of changes from your child’s normal behavior, whatever “normal” means for them. Maybe your child used to love making silly </a:t>
            </a:r>
            <a:r>
              <a:rPr lang="en-US" sz="1200" b="0" i="0" u="none" strike="noStrike" kern="1200" dirty="0" err="1">
                <a:solidFill>
                  <a:schemeClr val="tx1"/>
                </a:solidFill>
                <a:effectLst/>
                <a:latin typeface="+mn-lt"/>
                <a:ea typeface="+mn-ea"/>
                <a:cs typeface="+mn-cs"/>
              </a:rPr>
              <a:t>TikTok</a:t>
            </a:r>
            <a:r>
              <a:rPr lang="en-US" sz="1200" b="0" i="0" u="none" strike="noStrike" kern="1200" dirty="0">
                <a:solidFill>
                  <a:schemeClr val="tx1"/>
                </a:solidFill>
                <a:effectLst/>
                <a:latin typeface="+mn-lt"/>
                <a:ea typeface="+mn-ea"/>
                <a:cs typeface="+mn-cs"/>
              </a:rPr>
              <a:t> videos, but now they say that it’s not fun anymore. Or maybe they’ve been frustrated with school for a while, but only now are they refusing to do homework. If your child seems to be losing motivation or having a harder time enjoying things, those might be signs of depression, whether or not it technically qualifies as seasonal affective disorder.</a:t>
            </a:r>
          </a:p>
          <a:p>
            <a:r>
              <a:rPr lang="en-US" sz="1200" b="0" i="0" u="none" strike="noStrike" kern="1200" dirty="0">
                <a:solidFill>
                  <a:schemeClr val="tx1"/>
                </a:solidFill>
                <a:effectLst/>
                <a:latin typeface="+mn-lt"/>
                <a:ea typeface="+mn-ea"/>
                <a:cs typeface="+mn-cs"/>
              </a:rPr>
              <a:t>Looking for patterns of change is key, says Dr. Bernstein. “We’re not talking about a kid who’s active all week and then has a hard time getting out of bed on Friday,” she says. “We’re talking about at least two weeks of not responding to friends, of not coming to the dinner table, of not doing schoolwork. When you see a persistent pattern is the time to reach out for help.””(Childmind)</a:t>
            </a:r>
            <a:endParaRPr lang="en-US" dirty="0"/>
          </a:p>
        </p:txBody>
      </p:sp>
      <p:sp>
        <p:nvSpPr>
          <p:cNvPr id="4" name="Slide Number Placeholder 3"/>
          <p:cNvSpPr>
            <a:spLocks noGrp="1"/>
          </p:cNvSpPr>
          <p:nvPr>
            <p:ph type="sldNum" sz="quarter" idx="5"/>
          </p:nvPr>
        </p:nvSpPr>
        <p:spPr/>
        <p:txBody>
          <a:bodyPr/>
          <a:lstStyle/>
          <a:p>
            <a:fld id="{84F27713-1F29-4EDB-A872-FD4C7AE3C741}" type="slidenum">
              <a:rPr lang="en-US" smtClean="0"/>
              <a:t>7</a:t>
            </a:fld>
            <a:endParaRPr lang="en-US"/>
          </a:p>
        </p:txBody>
      </p:sp>
    </p:spTree>
    <p:extLst>
      <p:ext uri="{BB962C8B-B14F-4D97-AF65-F5344CB8AC3E}">
        <p14:creationId xmlns:p14="http://schemas.microsoft.com/office/powerpoint/2010/main" val="2039170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600" b="1" dirty="0">
                <a:solidFill>
                  <a:schemeClr val="tx1"/>
                </a:solidFill>
              </a:rPr>
              <a:t>Depression DSM-5 Diagnostic Criteria</a:t>
            </a:r>
          </a:p>
          <a:p>
            <a:pPr fontAlgn="base"/>
            <a:r>
              <a:rPr lang="en-US" sz="1600" dirty="0">
                <a:solidFill>
                  <a:schemeClr val="tx1"/>
                </a:solidFill>
              </a:rPr>
              <a:t>Five or more symptoms during at least a 2-week period and at least one of the symptoms must be either (1) depressed mood or (2) loss of interest or pleasure.</a:t>
            </a:r>
          </a:p>
          <a:p>
            <a:pPr lvl="1" fontAlgn="base"/>
            <a:r>
              <a:rPr lang="en-US" sz="1400" dirty="0">
                <a:solidFill>
                  <a:schemeClr val="tx1"/>
                </a:solidFill>
              </a:rPr>
              <a:t>Depressed mood most of the day, nearly every day.</a:t>
            </a:r>
          </a:p>
          <a:p>
            <a:pPr lvl="1" fontAlgn="base"/>
            <a:r>
              <a:rPr lang="en-US" sz="1400" dirty="0">
                <a:solidFill>
                  <a:schemeClr val="tx1"/>
                </a:solidFill>
              </a:rPr>
              <a:t>Markedly diminished interest or pleasure in all, or almost all, activities most of the day, nearly every day.</a:t>
            </a:r>
          </a:p>
          <a:p>
            <a:pPr lvl="1" fontAlgn="base"/>
            <a:r>
              <a:rPr lang="en-US" sz="1400" dirty="0">
                <a:solidFill>
                  <a:schemeClr val="tx1"/>
                </a:solidFill>
              </a:rPr>
              <a:t>Significant weight loss when not dieting or weight gain, or decrease or increase in appetite nearly every day.</a:t>
            </a:r>
          </a:p>
          <a:p>
            <a:pPr lvl="1" fontAlgn="base"/>
            <a:r>
              <a:rPr lang="en-US" sz="1400" dirty="0">
                <a:solidFill>
                  <a:schemeClr val="tx1"/>
                </a:solidFill>
              </a:rPr>
              <a:t>Insomnia or hypersomnia nearly every day</a:t>
            </a:r>
          </a:p>
          <a:p>
            <a:pPr lvl="1" fontAlgn="base"/>
            <a:r>
              <a:rPr lang="en-US" sz="1400" dirty="0">
                <a:solidFill>
                  <a:schemeClr val="tx1"/>
                </a:solidFill>
              </a:rPr>
              <a:t>A slowing down of thought and a reduction of physical movement, or a speeding up of these (observable by others, not just subjective feelings)</a:t>
            </a:r>
          </a:p>
          <a:p>
            <a:pPr lvl="1" fontAlgn="base"/>
            <a:r>
              <a:rPr lang="en-US" sz="1400" dirty="0">
                <a:solidFill>
                  <a:schemeClr val="tx1"/>
                </a:solidFill>
              </a:rPr>
              <a:t>Fatigue or loss of energy nearly every day.</a:t>
            </a:r>
          </a:p>
          <a:p>
            <a:pPr lvl="1" fontAlgn="base"/>
            <a:r>
              <a:rPr lang="en-US" sz="1400" dirty="0">
                <a:solidFill>
                  <a:schemeClr val="tx1"/>
                </a:solidFill>
              </a:rPr>
              <a:t>Feelings of worthlessness or excessive or inappropriate guilt nearly every day.</a:t>
            </a:r>
          </a:p>
          <a:p>
            <a:pPr lvl="1" fontAlgn="base"/>
            <a:r>
              <a:rPr lang="en-US" sz="1400" dirty="0">
                <a:solidFill>
                  <a:schemeClr val="tx1"/>
                </a:solidFill>
              </a:rPr>
              <a:t>Diminished ability to think or concentrate, or indecisiveness, nearly every day.</a:t>
            </a:r>
          </a:p>
          <a:p>
            <a:pPr lvl="1" fontAlgn="base"/>
            <a:r>
              <a:rPr lang="en-US" sz="1400" dirty="0">
                <a:solidFill>
                  <a:schemeClr val="tx1"/>
                </a:solidFill>
              </a:rPr>
              <a:t>Recurrent thoughts of death, recurrent suicidal ideation without a specific plan, or a suicide attempt or a specific plan for committing suicide.</a:t>
            </a:r>
            <a:endParaRPr lang="en-US" sz="1600" dirty="0">
              <a:solidFill>
                <a:schemeClr val="tx1"/>
              </a:solidFill>
            </a:endParaRPr>
          </a:p>
          <a:p>
            <a:pPr fontAlgn="base"/>
            <a:r>
              <a:rPr lang="en-US" sz="1600" dirty="0">
                <a:solidFill>
                  <a:schemeClr val="tx1"/>
                </a:solidFill>
              </a:rPr>
              <a:t>WITH: clinically significant distress or impairment in social, occupational, or other important areas of functioning. </a:t>
            </a:r>
          </a:p>
          <a:p>
            <a:pPr fontAlgn="base"/>
            <a:r>
              <a:rPr lang="en-US" sz="1600" dirty="0">
                <a:solidFill>
                  <a:schemeClr val="tx1"/>
                </a:solidFill>
              </a:rPr>
              <a:t>The symptoms cannot be the result of substance abuse or another medical condition.</a:t>
            </a:r>
            <a:br>
              <a:rPr lang="en-US" sz="1600" dirty="0">
                <a:solidFill>
                  <a:schemeClr val="tx1"/>
                </a:solidFill>
              </a:rPr>
            </a:br>
            <a:endParaRPr lang="en-US" sz="1600" dirty="0">
              <a:solidFill>
                <a:schemeClr val="tx1"/>
              </a:solidFill>
            </a:endParaRPr>
          </a:p>
          <a:p>
            <a:pPr marL="0" indent="0">
              <a:buNone/>
            </a:pPr>
            <a:endParaRPr lang="en-US" sz="1600" dirty="0">
              <a:solidFill>
                <a:schemeClr val="tx1"/>
              </a:solidFill>
            </a:endParaRPr>
          </a:p>
          <a:p>
            <a:r>
              <a:rPr lang="en-US" dirty="0"/>
              <a:t>Seasonal</a:t>
            </a:r>
            <a:r>
              <a:rPr lang="en-US" baseline="0" dirty="0"/>
              <a:t> Depression is a subtype</a:t>
            </a:r>
          </a:p>
          <a:p>
            <a:r>
              <a:rPr lang="en-US" baseline="0" dirty="0"/>
              <a:t>CHANGE FROM PRIOR FUNCTIONING</a:t>
            </a:r>
          </a:p>
          <a:p>
            <a:r>
              <a:rPr lang="en-US" baseline="0" dirty="0"/>
              <a:t>Sleep changes in kids with seasonal depression look more like those seen in adults with MDD than those seen in kids with non-seasonal depression</a:t>
            </a:r>
            <a:endParaRPr lang="en-US" dirty="0"/>
          </a:p>
        </p:txBody>
      </p:sp>
      <p:sp>
        <p:nvSpPr>
          <p:cNvPr id="4" name="Slide Number Placeholder 3"/>
          <p:cNvSpPr>
            <a:spLocks noGrp="1"/>
          </p:cNvSpPr>
          <p:nvPr>
            <p:ph type="sldNum" sz="quarter" idx="10"/>
          </p:nvPr>
        </p:nvSpPr>
        <p:spPr/>
        <p:txBody>
          <a:bodyPr/>
          <a:lstStyle/>
          <a:p>
            <a:fld id="{84F27713-1F29-4EDB-A872-FD4C7AE3C741}" type="slidenum">
              <a:rPr lang="en-US" smtClean="0"/>
              <a:t>8</a:t>
            </a:fld>
            <a:endParaRPr lang="en-US"/>
          </a:p>
        </p:txBody>
      </p:sp>
    </p:spTree>
    <p:extLst>
      <p:ext uri="{BB962C8B-B14F-4D97-AF65-F5344CB8AC3E}">
        <p14:creationId xmlns:p14="http://schemas.microsoft.com/office/powerpoint/2010/main" val="2147380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SAD: Bit</a:t>
            </a:r>
            <a:r>
              <a:rPr lang="en-US" baseline="0" dirty="0"/>
              <a:t> of an umbrella term. </a:t>
            </a:r>
          </a:p>
          <a:p>
            <a:r>
              <a:rPr lang="en-US" dirty="0"/>
              <a:t>Basically a pattern of mood episodes occurring</a:t>
            </a:r>
            <a:r>
              <a:rPr lang="en-US" baseline="0" dirty="0"/>
              <a:t> at a typical time of year</a:t>
            </a:r>
          </a:p>
          <a:p>
            <a:r>
              <a:rPr lang="en-US" baseline="0" dirty="0"/>
              <a:t>Not going to talk much about bipolar spectrum illness, but know that it can occur with a seasonal pattern as well</a:t>
            </a:r>
          </a:p>
          <a:p>
            <a:r>
              <a:rPr lang="en-US" baseline="0" dirty="0"/>
              <a:t>For the purposes of this talk, will try to talk about seasonal depression (SD), but SAD is often used interchangeably with SD</a:t>
            </a:r>
            <a:endParaRPr lang="en-US" dirty="0"/>
          </a:p>
        </p:txBody>
      </p:sp>
      <p:sp>
        <p:nvSpPr>
          <p:cNvPr id="4" name="Slide Number Placeholder 3"/>
          <p:cNvSpPr>
            <a:spLocks noGrp="1"/>
          </p:cNvSpPr>
          <p:nvPr>
            <p:ph type="sldNum" sz="quarter" idx="10"/>
          </p:nvPr>
        </p:nvSpPr>
        <p:spPr/>
        <p:txBody>
          <a:bodyPr/>
          <a:lstStyle/>
          <a:p>
            <a:fld id="{84F27713-1F29-4EDB-A872-FD4C7AE3C741}" type="slidenum">
              <a:rPr lang="en-US" smtClean="0"/>
              <a:t>9</a:t>
            </a:fld>
            <a:endParaRPr lang="en-US"/>
          </a:p>
        </p:txBody>
      </p:sp>
    </p:spTree>
    <p:extLst>
      <p:ext uri="{BB962C8B-B14F-4D97-AF65-F5344CB8AC3E}">
        <p14:creationId xmlns:p14="http://schemas.microsoft.com/office/powerpoint/2010/main" val="639102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a:p>
            <a:r>
              <a:rPr lang="en-US" dirty="0"/>
              <a:t>Temporal pattern</a:t>
            </a:r>
          </a:p>
          <a:p>
            <a:r>
              <a:rPr lang="en-US" dirty="0"/>
              <a:t>Doesn’t count</a:t>
            </a:r>
            <a:r>
              <a:rPr lang="en-US" baseline="0" dirty="0"/>
              <a:t> if it’s due to another stressor that happens to occur at a particular time of year, like starting school, or exams or similar</a:t>
            </a:r>
            <a:endParaRPr lang="en-US" dirty="0"/>
          </a:p>
          <a:p>
            <a:r>
              <a:rPr lang="en-US" dirty="0"/>
              <a:t>Seasonal mood episodes substantially</a:t>
            </a:r>
            <a:r>
              <a:rPr lang="en-US" baseline="0" dirty="0"/>
              <a:t> outnumber non-seasonal episodes</a:t>
            </a:r>
            <a:endParaRPr lang="en-US" dirty="0"/>
          </a:p>
        </p:txBody>
      </p:sp>
      <p:sp>
        <p:nvSpPr>
          <p:cNvPr id="4" name="Slide Number Placeholder 3"/>
          <p:cNvSpPr>
            <a:spLocks noGrp="1"/>
          </p:cNvSpPr>
          <p:nvPr>
            <p:ph type="sldNum" sz="quarter" idx="10"/>
          </p:nvPr>
        </p:nvSpPr>
        <p:spPr/>
        <p:txBody>
          <a:bodyPr/>
          <a:lstStyle/>
          <a:p>
            <a:fld id="{84F27713-1F29-4EDB-A872-FD4C7AE3C741}" type="slidenum">
              <a:rPr lang="en-US" smtClean="0"/>
              <a:t>10</a:t>
            </a:fld>
            <a:endParaRPr lang="en-US"/>
          </a:p>
        </p:txBody>
      </p:sp>
    </p:spTree>
    <p:extLst>
      <p:ext uri="{BB962C8B-B14F-4D97-AF65-F5344CB8AC3E}">
        <p14:creationId xmlns:p14="http://schemas.microsoft.com/office/powerpoint/2010/main" val="1288576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Mechanism:</a:t>
            </a:r>
            <a:r>
              <a:rPr lang="en-US" baseline="0" dirty="0"/>
              <a:t> multiple hypotheses exist</a:t>
            </a:r>
          </a:p>
          <a:p>
            <a:r>
              <a:rPr lang="en-US" baseline="0" dirty="0"/>
              <a:t>-Variations in melatonin, serotonin, dopamine release</a:t>
            </a:r>
          </a:p>
          <a:p>
            <a:r>
              <a:rPr lang="en-US" baseline="0" dirty="0"/>
              <a:t>-Circadian phase delay</a:t>
            </a:r>
          </a:p>
          <a:p>
            <a:r>
              <a:rPr lang="en-US" baseline="0" dirty="0"/>
              <a:t>-Retinal light sensitivity</a:t>
            </a:r>
          </a:p>
          <a:p>
            <a:r>
              <a:rPr lang="en-US" baseline="0" dirty="0"/>
              <a:t>-low vitamin D</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t>
            </a:r>
            <a:r>
              <a:rPr lang="en-US" sz="1200" b="0" i="0" u="none" strike="noStrike" kern="1200" dirty="0">
                <a:solidFill>
                  <a:schemeClr val="tx1"/>
                </a:solidFill>
                <a:effectLst/>
                <a:latin typeface="+mn-lt"/>
                <a:ea typeface="+mn-ea"/>
                <a:cs typeface="+mn-cs"/>
              </a:rPr>
              <a:t>Different</a:t>
            </a:r>
            <a:r>
              <a:rPr lang="en-US" sz="1200" b="0" i="0" u="none" strike="noStrike" kern="1200" baseline="0" dirty="0">
                <a:solidFill>
                  <a:schemeClr val="tx1"/>
                </a:solidFill>
                <a:effectLst/>
                <a:latin typeface="+mn-lt"/>
                <a:ea typeface="+mn-ea"/>
                <a:cs typeface="+mn-cs"/>
              </a:rPr>
              <a:t> factors may cause it in different people (heterogeneous condition)</a:t>
            </a:r>
          </a:p>
          <a:p>
            <a:endParaRPr lang="en-US" baseline="0" dirty="0"/>
          </a:p>
          <a:p>
            <a:r>
              <a:rPr lang="en-US" sz="1200" b="0" i="1" u="none" strike="noStrike" kern="1200" dirty="0">
                <a:solidFill>
                  <a:schemeClr val="tx1"/>
                </a:solidFill>
                <a:effectLst/>
                <a:latin typeface="+mn-lt"/>
                <a:ea typeface="+mn-ea"/>
                <a:cs typeface="+mn-cs"/>
              </a:rPr>
              <a:t>“Circadian phase delay, retinal </a:t>
            </a:r>
            <a:r>
              <a:rPr lang="en-US" sz="1200" b="0" i="1" u="none" strike="noStrike" kern="1200" dirty="0" err="1">
                <a:solidFill>
                  <a:schemeClr val="tx1"/>
                </a:solidFill>
                <a:effectLst/>
                <a:latin typeface="+mn-lt"/>
                <a:ea typeface="+mn-ea"/>
                <a:cs typeface="+mn-cs"/>
              </a:rPr>
              <a:t>subsensitivity</a:t>
            </a:r>
            <a:r>
              <a:rPr lang="en-US" sz="1200" b="0" i="1" u="none" strike="noStrike" kern="1200" dirty="0">
                <a:solidFill>
                  <a:schemeClr val="tx1"/>
                </a:solidFill>
                <a:effectLst/>
                <a:latin typeface="+mn-lt"/>
                <a:ea typeface="+mn-ea"/>
                <a:cs typeface="+mn-cs"/>
              </a:rPr>
              <a:t> to light, altered neurotransmitter release (e.g., serotonin, melatonin, dopamine), </a:t>
            </a:r>
            <a:r>
              <a:rPr lang="en-US" sz="1200" b="0" i="1" u="none" strike="noStrike" kern="1200" dirty="0" err="1">
                <a:solidFill>
                  <a:schemeClr val="tx1"/>
                </a:solidFill>
                <a:effectLst/>
                <a:latin typeface="+mn-lt"/>
                <a:ea typeface="+mn-ea"/>
                <a:cs typeface="+mn-cs"/>
              </a:rPr>
              <a:t>hypovitaminosis</a:t>
            </a:r>
            <a:r>
              <a:rPr lang="en-US" sz="1200" b="0" i="1" u="none" strike="noStrike" kern="1200" dirty="0">
                <a:solidFill>
                  <a:schemeClr val="tx1"/>
                </a:solidFill>
                <a:effectLst/>
                <a:latin typeface="+mn-lt"/>
                <a:ea typeface="+mn-ea"/>
                <a:cs typeface="+mn-cs"/>
              </a:rPr>
              <a:t> D and genetic variations in clock, monoamine and retinal </a:t>
            </a:r>
            <a:r>
              <a:rPr lang="en-US" sz="1200" b="0" i="1" u="none" strike="noStrike" kern="1200" dirty="0" err="1">
                <a:solidFill>
                  <a:schemeClr val="tx1"/>
                </a:solidFill>
                <a:effectLst/>
                <a:latin typeface="+mn-lt"/>
                <a:ea typeface="+mn-ea"/>
                <a:cs typeface="+mn-cs"/>
              </a:rPr>
              <a:t>photopigment</a:t>
            </a:r>
            <a:r>
              <a:rPr lang="en-US" sz="1200" b="0" i="1" u="none" strike="noStrike" kern="1200" dirty="0">
                <a:solidFill>
                  <a:schemeClr val="tx1"/>
                </a:solidFill>
                <a:effectLst/>
                <a:latin typeface="+mn-lt"/>
                <a:ea typeface="+mn-ea"/>
                <a:cs typeface="+mn-cs"/>
              </a:rPr>
              <a:t> genes have all been proposed mechanisms underlying the etiology of SAD.</a:t>
            </a:r>
            <a:r>
              <a:rPr lang="en-US" sz="1200" b="0" i="1" u="none" strike="noStrike" kern="1200" baseline="30000" dirty="0">
                <a:solidFill>
                  <a:schemeClr val="tx1"/>
                </a:solidFill>
                <a:effectLst/>
                <a:latin typeface="+mn-lt"/>
                <a:ea typeface="+mn-ea"/>
                <a:cs typeface="+mn-cs"/>
              </a:rPr>
              <a:t> [6] ” </a:t>
            </a:r>
            <a:endParaRPr lang="en-US" sz="1200" b="0" i="1" u="none" strike="noStrike" kern="1200" baseline="0" dirty="0">
              <a:solidFill>
                <a:schemeClr val="tx1"/>
              </a:solidFill>
              <a:effectLst/>
              <a:latin typeface="+mn-lt"/>
              <a:ea typeface="+mn-ea"/>
              <a:cs typeface="+mn-cs"/>
            </a:endParaRPr>
          </a:p>
          <a:p>
            <a:endParaRPr lang="en-US" sz="1200" b="0" i="1" u="none" strike="noStrike" kern="1200" baseline="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Medscape: Seasonal Affective Disorder (pathophysiology section)</a:t>
            </a:r>
          </a:p>
          <a:p>
            <a:r>
              <a:rPr lang="en-US" sz="1200" u="sng" kern="1200" dirty="0">
                <a:solidFill>
                  <a:schemeClr val="tx1"/>
                </a:solidFill>
                <a:effectLst/>
                <a:latin typeface="+mn-lt"/>
                <a:ea typeface="+mn-ea"/>
                <a:cs typeface="+mn-cs"/>
                <a:hlinkClick r:id="rId3"/>
              </a:rPr>
              <a:t>https://emedicine.medscape.com/article/2500054-overview#a3</a:t>
            </a:r>
            <a:r>
              <a:rPr lang="en-US" dirty="0">
                <a:effectLst/>
              </a:rPr>
              <a:t> </a:t>
            </a:r>
            <a:endParaRPr lang="en-US" sz="1200" b="0" i="0" u="none" strike="noStrike" kern="1200" baseline="300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4F27713-1F29-4EDB-A872-FD4C7AE3C741}" type="slidenum">
              <a:rPr lang="en-US" smtClean="0"/>
              <a:t>11</a:t>
            </a:fld>
            <a:endParaRPr lang="en-US"/>
          </a:p>
        </p:txBody>
      </p:sp>
    </p:spTree>
    <p:extLst>
      <p:ext uri="{BB962C8B-B14F-4D97-AF65-F5344CB8AC3E}">
        <p14:creationId xmlns:p14="http://schemas.microsoft.com/office/powerpoint/2010/main" val="6535981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8" name="Rectangle 7"/>
          <p:cNvSpPr/>
          <p:nvPr/>
        </p:nvSpPr>
        <p:spPr>
          <a:xfrm rot="5400000">
            <a:off x="7065767" y="1527802"/>
            <a:ext cx="1927239" cy="7460705"/>
          </a:xfrm>
          <a:prstGeom prst="rect">
            <a:avLst/>
          </a:prstGeom>
          <a:solidFill>
            <a:schemeClr val="tx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800" dirty="0"/>
          </a:p>
        </p:txBody>
      </p:sp>
      <p:sp>
        <p:nvSpPr>
          <p:cNvPr id="7" name="Rectangle 6"/>
          <p:cNvSpPr/>
          <p:nvPr/>
        </p:nvSpPr>
        <p:spPr>
          <a:xfrm>
            <a:off x="397594" y="282945"/>
            <a:ext cx="11362145" cy="38762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818707" y="596830"/>
            <a:ext cx="10458893" cy="3255264"/>
          </a:xfrm>
        </p:spPr>
        <p:txBody>
          <a:bodyPr anchor="t">
            <a:normAutofit/>
          </a:bodyPr>
          <a:lstStyle>
            <a:lvl1pPr algn="l">
              <a:defRPr sz="6000" b="0" i="0" spc="-100" baseline="0">
                <a:solidFill>
                  <a:srgbClr val="FFFFFF"/>
                </a:solidFill>
              </a:defRPr>
            </a:lvl1pPr>
          </a:lstStyle>
          <a:p>
            <a:br>
              <a:rPr lang="en-US" dirty="0"/>
            </a:br>
            <a:r>
              <a:rPr lang="en-US" dirty="0"/>
              <a:t>Maryland BHIPP</a:t>
            </a:r>
            <a:br>
              <a:rPr lang="en-US" dirty="0"/>
            </a:br>
            <a:endParaRPr lang="en-US" dirty="0"/>
          </a:p>
        </p:txBody>
      </p:sp>
      <p:sp>
        <p:nvSpPr>
          <p:cNvPr id="3" name="Subtitle 2"/>
          <p:cNvSpPr>
            <a:spLocks noGrp="1"/>
          </p:cNvSpPr>
          <p:nvPr>
            <p:ph type="subTitle" idx="1" hasCustomPrompt="1"/>
          </p:nvPr>
        </p:nvSpPr>
        <p:spPr>
          <a:xfrm>
            <a:off x="4505325" y="4550734"/>
            <a:ext cx="4943475" cy="1392865"/>
          </a:xfrm>
        </p:spPr>
        <p:txBody>
          <a:bodyPr anchor="ctr">
            <a:normAutofit/>
          </a:bodyPr>
          <a:lstStyle>
            <a:lvl1pPr marL="0" indent="0" algn="l">
              <a:buNone/>
              <a:defRPr sz="2400" b="0" cap="none" spc="0" baseline="0">
                <a:solidFill>
                  <a:schemeClr val="bg1"/>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1-855-MD-BHIPP (632-4477)</a:t>
            </a:r>
          </a:p>
          <a:p>
            <a:r>
              <a:rPr lang="en-US" dirty="0"/>
              <a:t>www.mdbhipp.org</a:t>
            </a:r>
          </a:p>
        </p:txBody>
      </p:sp>
      <p:sp>
        <p:nvSpPr>
          <p:cNvPr id="4" name="Date Placeholder 3"/>
          <p:cNvSpPr>
            <a:spLocks noGrp="1"/>
          </p:cNvSpPr>
          <p:nvPr>
            <p:ph type="dt" sz="half" idx="10"/>
          </p:nvPr>
        </p:nvSpPr>
        <p:spPr/>
        <p:txBody>
          <a:bodyPr/>
          <a:lstStyle/>
          <a:p>
            <a:fld id="{3C352946-8834-419D-873E-83A2D53642A5}" type="datetimeFigureOut">
              <a:rPr lang="en-US" smtClean="0"/>
              <a:t>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474C43-4828-4D61-9CE3-F878A80C0143}" type="slidenum">
              <a:rPr lang="en-US" smtClean="0"/>
              <a:t>‹#›</a:t>
            </a:fld>
            <a:endParaRPr lang="en-US"/>
          </a:p>
        </p:txBody>
      </p:sp>
      <p:sp>
        <p:nvSpPr>
          <p:cNvPr id="12" name="Media Placeholder 11">
            <a:extLst>
              <a:ext uri="{FF2B5EF4-FFF2-40B4-BE49-F238E27FC236}">
                <a16:creationId xmlns:a16="http://schemas.microsoft.com/office/drawing/2014/main" id="{26D3E6F9-57D3-4558-AA96-57463CB32C60}"/>
              </a:ext>
            </a:extLst>
          </p:cNvPr>
          <p:cNvSpPr>
            <a:spLocks noGrp="1"/>
          </p:cNvSpPr>
          <p:nvPr>
            <p:ph type="media" sz="quarter" idx="13"/>
          </p:nvPr>
        </p:nvSpPr>
        <p:spPr>
          <a:xfrm>
            <a:off x="413607" y="4294535"/>
            <a:ext cx="3623277" cy="1927963"/>
          </a:xfrm>
        </p:spPr>
        <p:txBody>
          <a:bodyPr/>
          <a:lstStyle/>
          <a:p>
            <a:r>
              <a:rPr lang="en-US"/>
              <a:t>Click icon to add media</a:t>
            </a:r>
            <a:endParaRPr lang="en-US" dirty="0"/>
          </a:p>
        </p:txBody>
      </p:sp>
      <p:pic>
        <p:nvPicPr>
          <p:cNvPr id="11" name="Picture 10">
            <a:extLst>
              <a:ext uri="{FF2B5EF4-FFF2-40B4-BE49-F238E27FC236}">
                <a16:creationId xmlns:a16="http://schemas.microsoft.com/office/drawing/2014/main" id="{BD6DD11F-E10B-42AB-8D9E-FBF01463E1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310" y="4418698"/>
            <a:ext cx="3313870" cy="1656935"/>
          </a:xfrm>
          <a:prstGeom prst="rect">
            <a:avLst/>
          </a:prstGeom>
        </p:spPr>
      </p:pic>
    </p:spTree>
    <p:extLst>
      <p:ext uri="{BB962C8B-B14F-4D97-AF65-F5344CB8AC3E}">
        <p14:creationId xmlns:p14="http://schemas.microsoft.com/office/powerpoint/2010/main" val="887751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57046" y="1494203"/>
            <a:ext cx="11500567" cy="386959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352946-8834-419D-873E-83A2D53642A5}" type="datetimeFigureOut">
              <a:rPr lang="en-US" smtClean="0"/>
              <a:t>1/20/2022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14632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1471352"/>
            <a:ext cx="2819400" cy="447224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1471353"/>
            <a:ext cx="7315200" cy="382385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352946-8834-419D-873E-83A2D53642A5}" type="datetimeFigureOut">
              <a:rPr lang="en-US" smtClean="0"/>
              <a:t>1/20/2022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2635407411"/>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C352946-8834-419D-873E-83A2D53642A5}" type="datetimeFigureOut">
              <a:rPr lang="en-US" smtClean="0"/>
              <a:t>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37512040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cSld name="Blank">
    <p:bg>
      <p:bgPr>
        <a:solidFill>
          <a:schemeClr val="accent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32672" y="1829962"/>
            <a:ext cx="3126656" cy="3198076"/>
          </a:xfrm>
          <a:prstGeom prst="rect">
            <a:avLst/>
          </a:prstGeom>
        </p:spPr>
      </p:pic>
      <p:sp>
        <p:nvSpPr>
          <p:cNvPr id="3" name="TextBox 2"/>
          <p:cNvSpPr txBox="1"/>
          <p:nvPr userDrawn="1"/>
        </p:nvSpPr>
        <p:spPr>
          <a:xfrm>
            <a:off x="266007" y="5136840"/>
            <a:ext cx="9282546" cy="1323439"/>
          </a:xfrm>
          <a:prstGeom prst="rect">
            <a:avLst/>
          </a:prstGeom>
          <a:noFill/>
        </p:spPr>
        <p:txBody>
          <a:bodyPr wrap="square" rtlCol="0">
            <a:spAutoFit/>
          </a:bodyPr>
          <a:lstStyle/>
          <a:p>
            <a:r>
              <a:rPr lang="en-US" sz="8000" dirty="0">
                <a:solidFill>
                  <a:schemeClr val="tx2"/>
                </a:solidFill>
              </a:rPr>
              <a:t>Welcome!</a:t>
            </a:r>
          </a:p>
        </p:txBody>
      </p:sp>
    </p:spTree>
    <p:extLst>
      <p:ext uri="{BB962C8B-B14F-4D97-AF65-F5344CB8AC3E}">
        <p14:creationId xmlns:p14="http://schemas.microsoft.com/office/powerpoint/2010/main" val="535475676"/>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3C352946-8834-419D-873E-83A2D53642A5}" type="datetimeFigureOut">
              <a:rPr lang="en-US" smtClean="0"/>
              <a:t>1/20/2022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474C43-4828-4D61-9CE3-F878A80C0143}" type="slidenum">
              <a:rPr lang="en-US" smtClean="0"/>
              <a:t>‹#›</a:t>
            </a:fld>
            <a:endParaRPr lang="en-US"/>
          </a:p>
        </p:txBody>
      </p:sp>
      <p:sp>
        <p:nvSpPr>
          <p:cNvPr id="6" name="Rectangle 5"/>
          <p:cNvSpPr/>
          <p:nvPr userDrawn="1"/>
        </p:nvSpPr>
        <p:spPr>
          <a:xfrm>
            <a:off x="375426" y="287383"/>
            <a:ext cx="11394208" cy="9666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9624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C352946-8834-419D-873E-83A2D53642A5}" type="datetimeFigureOut">
              <a:rPr lang="en-US" smtClean="0"/>
              <a:t>1/20/2022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3776056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C352946-8834-419D-873E-83A2D53642A5}" type="datetimeFigureOut">
              <a:rPr lang="en-US" smtClean="0"/>
              <a:t>1/20/2022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474C43-4828-4D61-9CE3-F878A80C0143}" type="slidenum">
              <a:rPr lang="en-US" smtClean="0"/>
              <a:t>‹#›</a:t>
            </a:fld>
            <a:endParaRPr lang="en-US"/>
          </a:p>
        </p:txBody>
      </p:sp>
      <p:sp>
        <p:nvSpPr>
          <p:cNvPr id="6" name="Rectangle 5"/>
          <p:cNvSpPr/>
          <p:nvPr/>
        </p:nvSpPr>
        <p:spPr>
          <a:xfrm>
            <a:off x="375426" y="287383"/>
            <a:ext cx="11394208" cy="9666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FDBE1BB-BE1C-44EA-AEF3-57CA06D2F605}"/>
              </a:ext>
            </a:extLst>
          </p:cNvPr>
          <p:cNvSpPr/>
          <p:nvPr userDrawn="1"/>
        </p:nvSpPr>
        <p:spPr>
          <a:xfrm>
            <a:off x="375426" y="287383"/>
            <a:ext cx="11394208" cy="9666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695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352946-8834-419D-873E-83A2D53642A5}" type="datetimeFigureOut">
              <a:rPr lang="en-US" smtClean="0"/>
              <a:t>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474C43-4828-4D61-9CE3-F878A80C0143}" type="slidenum">
              <a:rPr lang="en-US" smtClean="0"/>
              <a:t>‹#›</a:t>
            </a:fld>
            <a:endParaRPr lang="en-US"/>
          </a:p>
        </p:txBody>
      </p:sp>
      <p:pic>
        <p:nvPicPr>
          <p:cNvPr id="7" name="Picture 6">
            <a:extLst>
              <a:ext uri="{FF2B5EF4-FFF2-40B4-BE49-F238E27FC236}">
                <a16:creationId xmlns:a16="http://schemas.microsoft.com/office/drawing/2014/main" id="{8504155B-ABD3-4666-8EE3-0FBB485BAEF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50560" y="6230963"/>
            <a:ext cx="1489275" cy="400165"/>
          </a:xfrm>
          <a:prstGeom prst="rect">
            <a:avLst/>
          </a:prstGeom>
        </p:spPr>
      </p:pic>
      <p:pic>
        <p:nvPicPr>
          <p:cNvPr id="8" name="Picture 7">
            <a:extLst>
              <a:ext uri="{FF2B5EF4-FFF2-40B4-BE49-F238E27FC236}">
                <a16:creationId xmlns:a16="http://schemas.microsoft.com/office/drawing/2014/main" id="{BDEC224B-DB38-46DB-9A1A-E6D6C205E560}"/>
              </a:ext>
            </a:extLst>
          </p:cNvPr>
          <p:cNvPicPr>
            <a:picLocks noChangeAspect="1"/>
          </p:cNvPicPr>
          <p:nvPr userDrawn="1"/>
        </p:nvPicPr>
        <p:blipFill>
          <a:blip r:embed="rId3"/>
          <a:stretch>
            <a:fillRect/>
          </a:stretch>
        </p:blipFill>
        <p:spPr>
          <a:xfrm>
            <a:off x="5169326" y="6252043"/>
            <a:ext cx="926672" cy="469433"/>
          </a:xfrm>
          <a:prstGeom prst="rect">
            <a:avLst/>
          </a:prstGeom>
        </p:spPr>
      </p:pic>
      <p:pic>
        <p:nvPicPr>
          <p:cNvPr id="9" name="Picture 8">
            <a:extLst>
              <a:ext uri="{FF2B5EF4-FFF2-40B4-BE49-F238E27FC236}">
                <a16:creationId xmlns:a16="http://schemas.microsoft.com/office/drawing/2014/main" id="{BA743AD2-2114-43BB-A2E5-52BF5FB7D3B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692879" y="6215145"/>
            <a:ext cx="1295400" cy="431800"/>
          </a:xfrm>
          <a:prstGeom prst="rect">
            <a:avLst/>
          </a:prstGeom>
        </p:spPr>
      </p:pic>
    </p:spTree>
    <p:extLst>
      <p:ext uri="{BB962C8B-B14F-4D97-AF65-F5344CB8AC3E}">
        <p14:creationId xmlns:p14="http://schemas.microsoft.com/office/powerpoint/2010/main" val="3163294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232" y="1506266"/>
            <a:ext cx="7315200" cy="3255264"/>
          </a:xfrm>
        </p:spPr>
        <p:txBody>
          <a:bodyPr anchor="b">
            <a:normAutofit/>
          </a:bodyPr>
          <a:lstStyle>
            <a:lvl1pPr>
              <a:defRPr sz="54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6232" y="5063282"/>
            <a:ext cx="7315200" cy="914400"/>
          </a:xfrm>
        </p:spPr>
        <p:txBody>
          <a:bodyPr anchor="t">
            <a:normAutofit/>
          </a:bodyPr>
          <a:lstStyle>
            <a:lvl1pPr marL="0" indent="0">
              <a:buNone/>
              <a:defRPr sz="20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352946-8834-419D-873E-83A2D53642A5}" type="datetimeFigureOut">
              <a:rPr lang="en-US" smtClean="0"/>
              <a:t>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49000512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75426" y="1474306"/>
            <a:ext cx="6740269" cy="4515013"/>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503621" y="1474307"/>
            <a:ext cx="4312953" cy="3155883"/>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3C352946-8834-419D-873E-83A2D53642A5}" type="datetimeFigureOut">
              <a:rPr lang="en-US" smtClean="0"/>
              <a:t>1/20/2022</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2980070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75148" y="1380679"/>
            <a:ext cx="3474720" cy="807720"/>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93192" y="2289016"/>
            <a:ext cx="347472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81740" y="1380679"/>
            <a:ext cx="3474720" cy="813171"/>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81740" y="2338832"/>
            <a:ext cx="3474720" cy="3973545"/>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3C352946-8834-419D-873E-83A2D53642A5}" type="datetimeFigureOut">
              <a:rPr lang="en-US" smtClean="0"/>
              <a:t>1/20/2022</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2401617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C352946-8834-419D-873E-83A2D53642A5}" type="datetimeFigureOut">
              <a:rPr lang="en-US" smtClean="0"/>
              <a:t>1/20/2022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2042542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5425" y="1500447"/>
            <a:ext cx="2834640" cy="2194560"/>
          </a:xfrm>
        </p:spPr>
        <p:txBody>
          <a:bodyPr anchor="b">
            <a:normAutofit/>
          </a:bodyPr>
          <a:lstStyle>
            <a:lvl1pPr>
              <a:defRPr sz="2800" b="0" baseline="0"/>
            </a:lvl1pPr>
          </a:lstStyle>
          <a:p>
            <a:r>
              <a:rPr lang="en-US"/>
              <a:t>Click to edit Master title style</a:t>
            </a:r>
            <a:endParaRPr lang="en-US" dirty="0"/>
          </a:p>
        </p:txBody>
      </p:sp>
      <p:sp>
        <p:nvSpPr>
          <p:cNvPr id="3" name="Content Placeholder 2"/>
          <p:cNvSpPr>
            <a:spLocks noGrp="1"/>
          </p:cNvSpPr>
          <p:nvPr>
            <p:ph idx="1"/>
          </p:nvPr>
        </p:nvSpPr>
        <p:spPr>
          <a:xfrm>
            <a:off x="3867912" y="1512916"/>
            <a:ext cx="7902909" cy="3815542"/>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62924" y="3851686"/>
            <a:ext cx="2834640" cy="2341296"/>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3C352946-8834-419D-873E-83A2D53642A5}" type="datetimeFigureOut">
              <a:rPr lang="en-US" smtClean="0"/>
              <a:t>1/20/2022</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2922370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5425" y="1376794"/>
            <a:ext cx="2834640" cy="21945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12772" y="1487978"/>
            <a:ext cx="8028275" cy="3699165"/>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75425" y="3664798"/>
            <a:ext cx="283464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3C352946-8834-419D-873E-83A2D53642A5}" type="datetimeFigureOut">
              <a:rPr lang="en-US" smtClean="0"/>
              <a:t>1/20/2022</a:t>
            </a:fld>
            <a:endParaRPr lang="en-US"/>
          </a:p>
        </p:txBody>
      </p:sp>
      <p:sp>
        <p:nvSpPr>
          <p:cNvPr id="9" name="Footer Placeholder 8"/>
          <p:cNvSpPr>
            <a:spLocks noGrp="1"/>
          </p:cNvSpPr>
          <p:nvPr>
            <p:ph type="ftr" sz="quarter" idx="11"/>
          </p:nvPr>
        </p:nvSpPr>
        <p:spPr>
          <a:xfrm>
            <a:off x="3499102" y="6356352"/>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2450621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rot="5400000">
            <a:off x="5551108" y="-4990077"/>
            <a:ext cx="1089785" cy="115005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800" dirty="0"/>
          </a:p>
        </p:txBody>
      </p:sp>
      <p:sp>
        <p:nvSpPr>
          <p:cNvPr id="2" name="Title Placeholder 1"/>
          <p:cNvSpPr>
            <a:spLocks noGrp="1"/>
          </p:cNvSpPr>
          <p:nvPr>
            <p:ph type="title"/>
          </p:nvPr>
        </p:nvSpPr>
        <p:spPr>
          <a:xfrm>
            <a:off x="630841" y="305554"/>
            <a:ext cx="10553627" cy="90930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45715" y="1463041"/>
            <a:ext cx="11500567" cy="3869595"/>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688777" y="6412006"/>
            <a:ext cx="1883668" cy="309470"/>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fld id="{3C352946-8834-419D-873E-83A2D53642A5}" type="datetimeFigureOut">
              <a:rPr lang="en-US" smtClean="0"/>
              <a:t>1/20/2022</a:t>
            </a:fld>
            <a:endParaRPr lang="en-US"/>
          </a:p>
        </p:txBody>
      </p:sp>
      <p:sp>
        <p:nvSpPr>
          <p:cNvPr id="5" name="Footer Placeholder 4"/>
          <p:cNvSpPr>
            <a:spLocks noGrp="1"/>
          </p:cNvSpPr>
          <p:nvPr>
            <p:ph type="ftr" sz="quarter" idx="3"/>
          </p:nvPr>
        </p:nvSpPr>
        <p:spPr>
          <a:xfrm>
            <a:off x="3869268" y="6412006"/>
            <a:ext cx="5911517" cy="309470"/>
          </a:xfrm>
          <a:prstGeom prst="rect">
            <a:avLst/>
          </a:prstGeom>
        </p:spPr>
        <p:txBody>
          <a:bodyPr vert="horz" lIns="91440" tIns="45720" rIns="91440" bIns="45720" rtlCol="0" anchor="ctr"/>
          <a:lstStyle>
            <a:lvl1pPr algn="l">
              <a:defRPr sz="1800">
                <a:solidFill>
                  <a:schemeClr val="tx1"/>
                </a:solidFill>
              </a:defRPr>
            </a:lvl1pPr>
          </a:lstStyle>
          <a:p>
            <a:endParaRPr lang="en-US"/>
          </a:p>
        </p:txBody>
      </p:sp>
      <p:sp>
        <p:nvSpPr>
          <p:cNvPr id="6" name="Slide Number Placeholder 5"/>
          <p:cNvSpPr>
            <a:spLocks noGrp="1"/>
          </p:cNvSpPr>
          <p:nvPr>
            <p:ph type="sldNum" sz="quarter" idx="4"/>
          </p:nvPr>
        </p:nvSpPr>
        <p:spPr>
          <a:xfrm>
            <a:off x="375426" y="6412006"/>
            <a:ext cx="1154116" cy="309470"/>
          </a:xfrm>
          <a:prstGeom prst="rect">
            <a:avLst/>
          </a:prstGeom>
        </p:spPr>
        <p:txBody>
          <a:bodyPr vert="horz" lIns="91440" tIns="45720" rIns="91440" bIns="45720" rtlCol="0" anchor="ctr"/>
          <a:lstStyle>
            <a:lvl1pPr algn="r">
              <a:defRPr sz="1100" b="1">
                <a:solidFill>
                  <a:schemeClr val="accent1"/>
                </a:solidFill>
              </a:defRPr>
            </a:lvl1pPr>
          </a:lstStyle>
          <a:p>
            <a:fld id="{1D474C43-4828-4D61-9CE3-F878A80C0143}" type="slidenum">
              <a:rPr lang="en-US" smtClean="0"/>
              <a:t>‹#›</a:t>
            </a:fld>
            <a:endParaRPr lang="en-US"/>
          </a:p>
        </p:txBody>
      </p:sp>
      <p:pic>
        <p:nvPicPr>
          <p:cNvPr id="9" name="Picture 8">
            <a:extLst>
              <a:ext uri="{FF2B5EF4-FFF2-40B4-BE49-F238E27FC236}">
                <a16:creationId xmlns:a16="http://schemas.microsoft.com/office/drawing/2014/main" id="{D56B457A-4BDE-4814-B81C-F2BDBAD80550}"/>
              </a:ext>
            </a:extLst>
          </p:cNvPr>
          <p:cNvPicPr>
            <a:picLocks noChangeAspect="1"/>
          </p:cNvPicPr>
          <p:nvPr/>
        </p:nvPicPr>
        <p:blipFill>
          <a:blip r:embed="rId17" cstate="print">
            <a:extLst>
              <a:ext uri="{28A0092B-C50C-407E-A947-70E740481C1C}">
                <a14:useLocalDpi xmlns:a14="http://schemas.microsoft.com/office/drawing/2010/main" val="0"/>
              </a:ext>
            </a:extLst>
          </a:blip>
          <a:srcRect/>
          <a:stretch/>
        </p:blipFill>
        <p:spPr>
          <a:xfrm>
            <a:off x="9769169" y="5620201"/>
            <a:ext cx="2202549" cy="1101275"/>
          </a:xfrm>
          <a:prstGeom prst="rect">
            <a:avLst/>
          </a:prstGeom>
        </p:spPr>
      </p:pic>
    </p:spTree>
    <p:extLst>
      <p:ext uri="{BB962C8B-B14F-4D97-AF65-F5344CB8AC3E}">
        <p14:creationId xmlns:p14="http://schemas.microsoft.com/office/powerpoint/2010/main" val="1065358456"/>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685" r:id="rId14"/>
    <p:sldLayoutId id="2147483686" r:id="rId15"/>
  </p:sldLayoutIdLst>
  <p:txStyles>
    <p:title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www.pedpsychiatry.org/pdf/depression/PHQ-9%20Modified%20for%20Teens.pdf"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hyperlink" Target="https://www.brightfutures.org/mentalhealth/pdf/professionals/bridges/ces_dc.pdf"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nam02.safelinks.protection.outlook.com/?url=http://www.hrsa.gov/&amp;data=02|01|jwill218@jhu.edu|61e8a63f8f2d4d3007d608d82e781ebc|9fa4f438b1e6473b803f86f8aedf0dec|0|0|637310441043761056&amp;sdata=8wy+5rHqwU4ZsIebiR+qzT8Ro8XW9NbP0cBGLBQr0wQ=&amp;reserved=0" TargetMode="External"/><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G"/></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google.com/url?sa=i&amp;rct=j&amp;q=&amp;esrc=s&amp;source=images&amp;cd=&amp;cad=rja&amp;uact=8&amp;docid=PembcF8Rbb2VNM&amp;tbnid=THSn9wZxATTtxM:&amp;ved=0CAUQjRw&amp;url=http://perform-360.com/the-fucked-up-duality-of-low-carb/&amp;ei=RLhpU-zjIKmc8gG9roGwCA&amp;psig=AFQjCNFRvzl9F3Mp82RbcI0qiXj48HuK2Q&amp;ust=1399523732077750" TargetMode="Externa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hyperlink" Target="https://childmind.org/article/seasonal-affective-disorder/" TargetMode="External"/><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3" Type="http://schemas.openxmlformats.org/officeDocument/2006/relationships/hyperlink" Target="https://mdbhipp.org/covid-19-resources.html" TargetMode="External"/><Relationship Id="rId2" Type="http://schemas.openxmlformats.org/officeDocument/2006/relationships/notesSlide" Target="../notesSlides/notesSlide47.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2129" y="571500"/>
            <a:ext cx="10744200" cy="3639796"/>
          </a:xfrm>
        </p:spPr>
        <p:txBody>
          <a:bodyPr anchor="ctr">
            <a:normAutofit fontScale="90000"/>
          </a:bodyPr>
          <a:lstStyle/>
          <a:p>
            <a:r>
              <a:rPr lang="en-US" sz="3700" dirty="0"/>
              <a:t>Maryland Behavioral Health Integration in Pediatric Primary Care (MD BHIPP)</a:t>
            </a:r>
            <a:br>
              <a:rPr lang="en-US" sz="4000" dirty="0"/>
            </a:br>
            <a:br>
              <a:rPr lang="en-US" sz="3600" dirty="0"/>
            </a:br>
            <a:r>
              <a:rPr lang="en-US" sz="3200" dirty="0"/>
              <a:t>Diagnosing and Managing Seasonal Depression in Primary Care</a:t>
            </a:r>
            <a:br>
              <a:rPr lang="en-US" sz="2700" i="1" dirty="0"/>
            </a:br>
            <a:r>
              <a:rPr lang="en-US" sz="2700" i="1" dirty="0"/>
              <a:t>BHIPP Resilience Break</a:t>
            </a:r>
            <a:br>
              <a:rPr lang="en-US" sz="2700" i="1" dirty="0"/>
            </a:br>
            <a:r>
              <a:rPr lang="en-US" sz="2700" i="1" dirty="0"/>
              <a:t>January 20th, 2022, 12:30 PM</a:t>
            </a:r>
            <a:br>
              <a:rPr lang="en-US" sz="2800" i="1" dirty="0"/>
            </a:br>
            <a:br>
              <a:rPr lang="en-US" sz="2800" i="1" dirty="0">
                <a:solidFill>
                  <a:schemeClr val="bg1"/>
                </a:solidFill>
              </a:rPr>
            </a:br>
            <a:r>
              <a:rPr lang="en-US" sz="2700" i="1" dirty="0">
                <a:solidFill>
                  <a:schemeClr val="bg1"/>
                </a:solidFill>
              </a:rPr>
              <a:t>Alden Littlewood, </a:t>
            </a:r>
            <a:r>
              <a:rPr lang="en-US" sz="2700" i="1">
                <a:solidFill>
                  <a:schemeClr val="bg1"/>
                </a:solidFill>
              </a:rPr>
              <a:t>MD                                                                Kelly </a:t>
            </a:r>
            <a:r>
              <a:rPr lang="en-US" sz="2700" i="1" dirty="0">
                <a:solidFill>
                  <a:schemeClr val="bg1"/>
                </a:solidFill>
              </a:rPr>
              <a:t>Coble, LCSW-C</a:t>
            </a:r>
            <a:br>
              <a:rPr lang="en-US" sz="2700" i="1" dirty="0">
                <a:solidFill>
                  <a:schemeClr val="bg1"/>
                </a:solidFill>
              </a:rPr>
            </a:br>
            <a:r>
              <a:rPr lang="en-US" sz="2700" i="1" dirty="0">
                <a:solidFill>
                  <a:schemeClr val="bg1"/>
                </a:solidFill>
              </a:rPr>
              <a:t>Assistant Professor of Psychiatry                                           </a:t>
            </a:r>
            <a:r>
              <a:rPr lang="en-US" sz="2700" i="1">
                <a:solidFill>
                  <a:schemeClr val="bg1"/>
                </a:solidFill>
              </a:rPr>
              <a:t>Program Director, MD BHIPP</a:t>
            </a:r>
            <a:br>
              <a:rPr lang="en-US" sz="2700" i="1" dirty="0">
                <a:solidFill>
                  <a:schemeClr val="bg1"/>
                </a:solidFill>
              </a:rPr>
            </a:br>
            <a:r>
              <a:rPr lang="en-US" sz="2700" i="1" dirty="0">
                <a:solidFill>
                  <a:schemeClr val="bg1"/>
                </a:solidFill>
              </a:rPr>
              <a:t>University of Maryland School of Medicine</a:t>
            </a:r>
            <a:br>
              <a:rPr lang="en-US" sz="2800" i="1" dirty="0">
                <a:solidFill>
                  <a:schemeClr val="bg1"/>
                </a:solidFill>
              </a:rPr>
            </a:br>
            <a:endParaRPr lang="en-US" sz="2800" i="1" dirty="0"/>
          </a:p>
        </p:txBody>
      </p:sp>
      <p:sp>
        <p:nvSpPr>
          <p:cNvPr id="6" name="Rectangle 5">
            <a:extLst>
              <a:ext uri="{FF2B5EF4-FFF2-40B4-BE49-F238E27FC236}">
                <a16:creationId xmlns:a16="http://schemas.microsoft.com/office/drawing/2014/main" id="{434557BB-AEA6-43E5-B006-9B63C1A1C950}"/>
              </a:ext>
            </a:extLst>
          </p:cNvPr>
          <p:cNvSpPr/>
          <p:nvPr/>
        </p:nvSpPr>
        <p:spPr>
          <a:xfrm>
            <a:off x="4653063" y="4581639"/>
            <a:ext cx="7013642" cy="1314206"/>
          </a:xfrm>
          <a:prstGeom prst="rect">
            <a:avLst/>
          </a:prstGeom>
        </p:spPr>
        <p:txBody>
          <a:bodyPr wrap="square">
            <a:spAutoFit/>
          </a:bodyPr>
          <a:lstStyle/>
          <a:p>
            <a:pPr lvl="0">
              <a:lnSpc>
                <a:spcPct val="90000"/>
              </a:lnSpc>
              <a:spcBef>
                <a:spcPts val="1200"/>
              </a:spcBef>
              <a:buClr>
                <a:srgbClr val="C00000"/>
              </a:buClr>
            </a:pPr>
            <a:r>
              <a:rPr lang="en-US" sz="2200" dirty="0">
                <a:solidFill>
                  <a:srgbClr val="FFFFFF"/>
                </a:solidFill>
              </a:rPr>
              <a:t>1-855-MD-BHIPP (632-4477)</a:t>
            </a:r>
          </a:p>
          <a:p>
            <a:pPr lvl="0">
              <a:lnSpc>
                <a:spcPct val="90000"/>
              </a:lnSpc>
              <a:spcBef>
                <a:spcPts val="1200"/>
              </a:spcBef>
              <a:buClr>
                <a:srgbClr val="C00000"/>
              </a:buClr>
            </a:pPr>
            <a:r>
              <a:rPr lang="en-US" sz="2200" dirty="0">
                <a:solidFill>
                  <a:srgbClr val="FFFFFF"/>
                </a:solidFill>
              </a:rPr>
              <a:t>www.mdbhipp.org</a:t>
            </a:r>
          </a:p>
          <a:p>
            <a:pPr lvl="0">
              <a:lnSpc>
                <a:spcPct val="90000"/>
              </a:lnSpc>
              <a:spcBef>
                <a:spcPts val="1200"/>
              </a:spcBef>
              <a:buClr>
                <a:srgbClr val="C00000"/>
              </a:buClr>
            </a:pPr>
            <a:r>
              <a:rPr lang="en-US" sz="2200" dirty="0">
                <a:solidFill>
                  <a:srgbClr val="FFFFFF"/>
                </a:solidFill>
              </a:rPr>
              <a:t>Follow us on Facebook, LinkedIn, and Twitter! @MDBHIPP </a:t>
            </a:r>
          </a:p>
        </p:txBody>
      </p:sp>
    </p:spTree>
    <p:extLst>
      <p:ext uri="{BB962C8B-B14F-4D97-AF65-F5344CB8AC3E}">
        <p14:creationId xmlns:p14="http://schemas.microsoft.com/office/powerpoint/2010/main" val="2110268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mn-lt"/>
              </a:rPr>
              <a:t>Major Depressive Disorder, Recurrent, with Seasonal Pattern</a:t>
            </a:r>
          </a:p>
        </p:txBody>
      </p:sp>
      <p:sp>
        <p:nvSpPr>
          <p:cNvPr id="3" name="Content Placeholder 2"/>
          <p:cNvSpPr>
            <a:spLocks noGrp="1"/>
          </p:cNvSpPr>
          <p:nvPr>
            <p:ph idx="4294967295"/>
          </p:nvPr>
        </p:nvSpPr>
        <p:spPr>
          <a:xfrm>
            <a:off x="630841" y="1808163"/>
            <a:ext cx="10698163" cy="4187825"/>
          </a:xfrm>
        </p:spPr>
        <p:txBody>
          <a:bodyPr>
            <a:noAutofit/>
          </a:bodyPr>
          <a:lstStyle/>
          <a:p>
            <a:r>
              <a:rPr lang="en-US" sz="3200" dirty="0">
                <a:solidFill>
                  <a:schemeClr val="tx1"/>
                </a:solidFill>
              </a:rPr>
              <a:t>Pattern of depressive episodes occurring during a particular time of year</a:t>
            </a:r>
          </a:p>
          <a:p>
            <a:pPr lvl="1"/>
            <a:r>
              <a:rPr lang="en-US" sz="3000" dirty="0">
                <a:solidFill>
                  <a:schemeClr val="tx1"/>
                </a:solidFill>
              </a:rPr>
              <a:t>Doesn’t count if mood change is due to a different seasonally-related stressor (</a:t>
            </a:r>
            <a:r>
              <a:rPr lang="en-US" sz="3000" dirty="0" err="1">
                <a:solidFill>
                  <a:schemeClr val="tx1"/>
                </a:solidFill>
              </a:rPr>
              <a:t>eg</a:t>
            </a:r>
            <a:r>
              <a:rPr lang="en-US" sz="3000" dirty="0">
                <a:solidFill>
                  <a:schemeClr val="tx1"/>
                </a:solidFill>
              </a:rPr>
              <a:t>. School schedule)</a:t>
            </a:r>
          </a:p>
          <a:p>
            <a:r>
              <a:rPr lang="en-US" sz="3200" dirty="0">
                <a:solidFill>
                  <a:schemeClr val="tx1"/>
                </a:solidFill>
              </a:rPr>
              <a:t>Full remissions also occur at a characteristic time of year</a:t>
            </a:r>
          </a:p>
          <a:p>
            <a:r>
              <a:rPr lang="en-US" sz="3200" dirty="0">
                <a:solidFill>
                  <a:schemeClr val="tx1"/>
                </a:solidFill>
              </a:rPr>
              <a:t>For past 2 years,  2+ seasonal episodes, no non-seasonal episodes</a:t>
            </a:r>
          </a:p>
          <a:p>
            <a:r>
              <a:rPr lang="en-US" sz="3200" dirty="0">
                <a:solidFill>
                  <a:schemeClr val="tx1"/>
                </a:solidFill>
              </a:rPr>
              <a:t>Lifetime: seasonal mood episodes &gt;&gt;&gt; non-seasonal ones</a:t>
            </a:r>
          </a:p>
        </p:txBody>
      </p:sp>
    </p:spTree>
    <p:extLst>
      <p:ext uri="{BB962C8B-B14F-4D97-AF65-F5344CB8AC3E}">
        <p14:creationId xmlns:p14="http://schemas.microsoft.com/office/powerpoint/2010/main" val="223424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Major Depressive Disorder, Recurrent, with Seasonal Pattern</a:t>
            </a:r>
            <a:endParaRPr lang="en-US" dirty="0"/>
          </a:p>
        </p:txBody>
      </p:sp>
      <p:sp>
        <p:nvSpPr>
          <p:cNvPr id="4" name="Content Placeholder 2"/>
          <p:cNvSpPr txBox="1">
            <a:spLocks/>
          </p:cNvSpPr>
          <p:nvPr/>
        </p:nvSpPr>
        <p:spPr>
          <a:xfrm>
            <a:off x="630841" y="1808163"/>
            <a:ext cx="10698163" cy="4187825"/>
          </a:xfrm>
          <a:prstGeom prst="rect">
            <a:avLst/>
          </a:prstGeom>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r>
              <a:rPr lang="en-US" sz="3200" dirty="0">
                <a:solidFill>
                  <a:schemeClr val="tx1"/>
                </a:solidFill>
              </a:rPr>
              <a:t>Typically, episodes start in fall/winter, remit in the spring</a:t>
            </a:r>
          </a:p>
          <a:p>
            <a:pPr lvl="1"/>
            <a:r>
              <a:rPr lang="en-US" sz="2800" dirty="0">
                <a:solidFill>
                  <a:schemeClr val="tx1"/>
                </a:solidFill>
              </a:rPr>
              <a:t>Decreased light, effects on circadian rhythm</a:t>
            </a:r>
          </a:p>
          <a:p>
            <a:r>
              <a:rPr lang="en-US" sz="3200" dirty="0">
                <a:solidFill>
                  <a:schemeClr val="tx1"/>
                </a:solidFill>
              </a:rPr>
              <a:t>Spring/summer recurrence pattern possible too (less common)</a:t>
            </a:r>
          </a:p>
          <a:p>
            <a:endParaRPr lang="en-US" sz="3200" dirty="0">
              <a:solidFill>
                <a:schemeClr val="tx1"/>
              </a:solidFill>
            </a:endParaRPr>
          </a:p>
          <a:p>
            <a:r>
              <a:rPr lang="en-US" sz="3200" dirty="0">
                <a:solidFill>
                  <a:schemeClr val="tx1">
                    <a:lumMod val="95000"/>
                    <a:lumOff val="5000"/>
                  </a:schemeClr>
                </a:solidFill>
              </a:rPr>
              <a:t>Sleep and appetite: strongest seasonal pattern </a:t>
            </a:r>
            <a:r>
              <a:rPr lang="en-US" sz="1000" dirty="0">
                <a:solidFill>
                  <a:schemeClr val="tx1">
                    <a:lumMod val="95000"/>
                    <a:lumOff val="5000"/>
                  </a:schemeClr>
                </a:solidFill>
              </a:rPr>
              <a:t>(</a:t>
            </a:r>
            <a:r>
              <a:rPr lang="en-US" sz="1000" dirty="0" err="1">
                <a:solidFill>
                  <a:schemeClr val="tx1">
                    <a:lumMod val="95000"/>
                    <a:lumOff val="5000"/>
                  </a:schemeClr>
                </a:solidFill>
              </a:rPr>
              <a:t>Lukmanji</a:t>
            </a:r>
            <a:r>
              <a:rPr lang="en-US" sz="1000" dirty="0">
                <a:solidFill>
                  <a:schemeClr val="tx1">
                    <a:lumMod val="95000"/>
                    <a:lumOff val="5000"/>
                  </a:schemeClr>
                </a:solidFill>
              </a:rPr>
              <a:t> et al 2020)</a:t>
            </a:r>
          </a:p>
        </p:txBody>
      </p:sp>
    </p:spTree>
    <p:extLst>
      <p:ext uri="{BB962C8B-B14F-4D97-AF65-F5344CB8AC3E}">
        <p14:creationId xmlns:p14="http://schemas.microsoft.com/office/powerpoint/2010/main" val="1182212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mn-lt"/>
              </a:rPr>
              <a:t>Epidemiology of Seasonal Depression</a:t>
            </a:r>
          </a:p>
        </p:txBody>
      </p:sp>
      <p:sp>
        <p:nvSpPr>
          <p:cNvPr id="3" name="Content Placeholder 2"/>
          <p:cNvSpPr>
            <a:spLocks noGrp="1"/>
          </p:cNvSpPr>
          <p:nvPr>
            <p:ph idx="4294967295"/>
          </p:nvPr>
        </p:nvSpPr>
        <p:spPr>
          <a:xfrm>
            <a:off x="630841" y="1546906"/>
            <a:ext cx="10698163" cy="4187825"/>
          </a:xfrm>
        </p:spPr>
        <p:txBody>
          <a:bodyPr>
            <a:noAutofit/>
          </a:bodyPr>
          <a:lstStyle/>
          <a:p>
            <a:r>
              <a:rPr lang="en-US" sz="3200" dirty="0">
                <a:solidFill>
                  <a:schemeClr val="tx1">
                    <a:lumMod val="95000"/>
                    <a:lumOff val="5000"/>
                  </a:schemeClr>
                </a:solidFill>
              </a:rPr>
              <a:t>Affects between 1.7% and 5.5% of children </a:t>
            </a:r>
            <a:r>
              <a:rPr lang="en-US" sz="1000" dirty="0">
                <a:solidFill>
                  <a:schemeClr val="tx1">
                    <a:lumMod val="95000"/>
                    <a:lumOff val="5000"/>
                  </a:schemeClr>
                </a:solidFill>
              </a:rPr>
              <a:t>(</a:t>
            </a:r>
            <a:r>
              <a:rPr lang="en-US" sz="1000" dirty="0" err="1">
                <a:solidFill>
                  <a:schemeClr val="tx1">
                    <a:lumMod val="95000"/>
                    <a:lumOff val="5000"/>
                  </a:schemeClr>
                </a:solidFill>
              </a:rPr>
              <a:t>Glod</a:t>
            </a:r>
            <a:r>
              <a:rPr lang="en-US" sz="1000" dirty="0">
                <a:solidFill>
                  <a:schemeClr val="tx1">
                    <a:lumMod val="95000"/>
                    <a:lumOff val="5000"/>
                  </a:schemeClr>
                </a:solidFill>
              </a:rPr>
              <a:t> et. Al 1997)</a:t>
            </a:r>
          </a:p>
          <a:p>
            <a:r>
              <a:rPr lang="en-US" sz="3200" dirty="0">
                <a:solidFill>
                  <a:schemeClr val="tx1">
                    <a:lumMod val="95000"/>
                    <a:lumOff val="5000"/>
                  </a:schemeClr>
                </a:solidFill>
              </a:rPr>
              <a:t>Childhood prevalence increases with age </a:t>
            </a:r>
            <a:r>
              <a:rPr lang="en-US" sz="1000" dirty="0">
                <a:solidFill>
                  <a:schemeClr val="tx1">
                    <a:lumMod val="95000"/>
                    <a:lumOff val="5000"/>
                  </a:schemeClr>
                </a:solidFill>
              </a:rPr>
              <a:t>(</a:t>
            </a:r>
            <a:r>
              <a:rPr lang="en-US" sz="1000" dirty="0" err="1">
                <a:solidFill>
                  <a:schemeClr val="tx1">
                    <a:lumMod val="95000"/>
                    <a:lumOff val="5000"/>
                  </a:schemeClr>
                </a:solidFill>
              </a:rPr>
              <a:t>Swedo</a:t>
            </a:r>
            <a:r>
              <a:rPr lang="en-US" sz="1000" dirty="0">
                <a:solidFill>
                  <a:schemeClr val="tx1">
                    <a:lumMod val="95000"/>
                    <a:lumOff val="5000"/>
                  </a:schemeClr>
                </a:solidFill>
              </a:rPr>
              <a:t> et. Al 1997)</a:t>
            </a:r>
          </a:p>
          <a:p>
            <a:r>
              <a:rPr lang="en-US" sz="3200" dirty="0">
                <a:solidFill>
                  <a:schemeClr val="tx1">
                    <a:lumMod val="95000"/>
                    <a:lumOff val="5000"/>
                  </a:schemeClr>
                </a:solidFill>
              </a:rPr>
              <a:t>More symptoms seen in northern latitudes </a:t>
            </a:r>
            <a:r>
              <a:rPr lang="en-US" sz="1000" dirty="0">
                <a:solidFill>
                  <a:schemeClr val="tx1">
                    <a:lumMod val="95000"/>
                    <a:lumOff val="5000"/>
                  </a:schemeClr>
                </a:solidFill>
              </a:rPr>
              <a:t>(</a:t>
            </a:r>
            <a:r>
              <a:rPr lang="en-US" sz="1000" dirty="0" err="1">
                <a:solidFill>
                  <a:schemeClr val="tx1">
                    <a:lumMod val="95000"/>
                    <a:lumOff val="5000"/>
                  </a:schemeClr>
                </a:solidFill>
              </a:rPr>
              <a:t>Carskadon</a:t>
            </a:r>
            <a:r>
              <a:rPr lang="en-US" sz="1000" dirty="0">
                <a:solidFill>
                  <a:schemeClr val="tx1">
                    <a:lumMod val="95000"/>
                    <a:lumOff val="5000"/>
                  </a:schemeClr>
                </a:solidFill>
              </a:rPr>
              <a:t> and </a:t>
            </a:r>
            <a:r>
              <a:rPr lang="en-US" sz="1000" dirty="0" err="1">
                <a:solidFill>
                  <a:schemeClr val="tx1">
                    <a:lumMod val="95000"/>
                    <a:lumOff val="5000"/>
                  </a:schemeClr>
                </a:solidFill>
              </a:rPr>
              <a:t>Acedo</a:t>
            </a:r>
            <a:r>
              <a:rPr lang="en-US" sz="1000" dirty="0">
                <a:solidFill>
                  <a:schemeClr val="tx1">
                    <a:lumMod val="95000"/>
                    <a:lumOff val="5000"/>
                  </a:schemeClr>
                </a:solidFill>
              </a:rPr>
              <a:t> 1993)</a:t>
            </a:r>
          </a:p>
          <a:p>
            <a:r>
              <a:rPr lang="en-US" sz="3200" dirty="0">
                <a:solidFill>
                  <a:schemeClr val="tx1">
                    <a:lumMod val="95000"/>
                    <a:lumOff val="5000"/>
                  </a:schemeClr>
                </a:solidFill>
              </a:rPr>
              <a:t>More common in females than males </a:t>
            </a:r>
            <a:r>
              <a:rPr lang="en-US" sz="1000" dirty="0">
                <a:solidFill>
                  <a:schemeClr val="tx1">
                    <a:lumMod val="95000"/>
                    <a:lumOff val="5000"/>
                  </a:schemeClr>
                </a:solidFill>
              </a:rPr>
              <a:t>(Childmind)</a:t>
            </a:r>
          </a:p>
          <a:p>
            <a:endParaRPr lang="en-US" sz="1000" dirty="0">
              <a:solidFill>
                <a:schemeClr val="tx1">
                  <a:lumMod val="95000"/>
                  <a:lumOff val="5000"/>
                </a:schemeClr>
              </a:solidFill>
            </a:endParaRPr>
          </a:p>
          <a:p>
            <a:r>
              <a:rPr lang="en-US" sz="3200" dirty="0">
                <a:solidFill>
                  <a:schemeClr val="tx1">
                    <a:lumMod val="95000"/>
                    <a:lumOff val="5000"/>
                  </a:schemeClr>
                </a:solidFill>
              </a:rPr>
              <a:t>MDD generally more common after puberty</a:t>
            </a:r>
          </a:p>
        </p:txBody>
      </p:sp>
    </p:spTree>
    <p:extLst>
      <p:ext uri="{BB962C8B-B14F-4D97-AF65-F5344CB8AC3E}">
        <p14:creationId xmlns:p14="http://schemas.microsoft.com/office/powerpoint/2010/main" val="1801259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mn-lt"/>
              </a:rPr>
              <a:t>Demoralization, situational depression</a:t>
            </a:r>
          </a:p>
        </p:txBody>
      </p:sp>
      <p:sp>
        <p:nvSpPr>
          <p:cNvPr id="3" name="Content Placeholder 2"/>
          <p:cNvSpPr>
            <a:spLocks noGrp="1"/>
          </p:cNvSpPr>
          <p:nvPr>
            <p:ph idx="4294967295"/>
          </p:nvPr>
        </p:nvSpPr>
        <p:spPr>
          <a:xfrm>
            <a:off x="630841" y="1546906"/>
            <a:ext cx="10698163" cy="4187825"/>
          </a:xfrm>
        </p:spPr>
        <p:txBody>
          <a:bodyPr>
            <a:noAutofit/>
          </a:bodyPr>
          <a:lstStyle/>
          <a:p>
            <a:pPr marL="0" indent="0">
              <a:buNone/>
            </a:pPr>
            <a:r>
              <a:rPr lang="en-US" sz="3200" dirty="0">
                <a:solidFill>
                  <a:schemeClr val="tx1"/>
                </a:solidFill>
              </a:rPr>
              <a:t>Understandable reaction to troubling circumstances</a:t>
            </a:r>
          </a:p>
          <a:p>
            <a:pPr marL="0" indent="0">
              <a:buNone/>
            </a:pPr>
            <a:r>
              <a:rPr lang="en-US" sz="3200" i="1" dirty="0">
                <a:solidFill>
                  <a:schemeClr val="tx1"/>
                </a:solidFill>
              </a:rPr>
              <a:t>Diminished interest or pleasure is </a:t>
            </a:r>
            <a:r>
              <a:rPr lang="en-US" sz="3200" i="1" u="sng" dirty="0">
                <a:solidFill>
                  <a:schemeClr val="tx1"/>
                </a:solidFill>
              </a:rPr>
              <a:t>not</a:t>
            </a:r>
            <a:r>
              <a:rPr lang="en-US" sz="3200" i="1" dirty="0">
                <a:solidFill>
                  <a:schemeClr val="tx1"/>
                </a:solidFill>
              </a:rPr>
              <a:t> present </a:t>
            </a:r>
          </a:p>
          <a:p>
            <a:pPr marL="0" indent="0">
              <a:buNone/>
            </a:pPr>
            <a:r>
              <a:rPr lang="en-US" sz="3200" dirty="0">
                <a:solidFill>
                  <a:schemeClr val="tx1"/>
                </a:solidFill>
              </a:rPr>
              <a:t>Useful concept for most preteens with low mood/irritability</a:t>
            </a:r>
          </a:p>
          <a:p>
            <a:pPr marL="0" indent="0">
              <a:buNone/>
            </a:pPr>
            <a:r>
              <a:rPr lang="en-US" sz="3200" dirty="0">
                <a:solidFill>
                  <a:schemeClr val="tx1"/>
                </a:solidFill>
              </a:rPr>
              <a:t>---------------------------------------------------------------------</a:t>
            </a:r>
          </a:p>
          <a:p>
            <a:pPr marL="0" indent="0">
              <a:buNone/>
            </a:pPr>
            <a:r>
              <a:rPr lang="en-US" sz="3200" dirty="0">
                <a:solidFill>
                  <a:schemeClr val="tx1"/>
                </a:solidFill>
              </a:rPr>
              <a:t>Not a DSM-5 diagnosis, but is an ICD-10 diagnosis</a:t>
            </a:r>
          </a:p>
          <a:p>
            <a:pPr marL="0" indent="0">
              <a:buNone/>
            </a:pPr>
            <a:r>
              <a:rPr lang="en-US" sz="3200" dirty="0">
                <a:solidFill>
                  <a:schemeClr val="tx1"/>
                </a:solidFill>
              </a:rPr>
              <a:t>Explanation for placebo response of 50% in depression studies?</a:t>
            </a:r>
          </a:p>
          <a:p>
            <a:pPr marL="0" indent="0">
              <a:buNone/>
            </a:pPr>
            <a:r>
              <a:rPr lang="en-US" sz="3200" dirty="0">
                <a:solidFill>
                  <a:schemeClr val="tx1"/>
                </a:solidFill>
              </a:rPr>
              <a:t>Think COVID-19 pandemic (and low motivation)</a:t>
            </a:r>
          </a:p>
        </p:txBody>
      </p:sp>
    </p:spTree>
    <p:extLst>
      <p:ext uri="{BB962C8B-B14F-4D97-AF65-F5344CB8AC3E}">
        <p14:creationId xmlns:p14="http://schemas.microsoft.com/office/powerpoint/2010/main" val="20654136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mn-lt"/>
              </a:rPr>
              <a:t>Winter Blues</a:t>
            </a:r>
          </a:p>
        </p:txBody>
      </p:sp>
      <p:sp>
        <p:nvSpPr>
          <p:cNvPr id="3" name="Content Placeholder 2"/>
          <p:cNvSpPr>
            <a:spLocks noGrp="1"/>
          </p:cNvSpPr>
          <p:nvPr>
            <p:ph idx="4294967295"/>
          </p:nvPr>
        </p:nvSpPr>
        <p:spPr>
          <a:xfrm>
            <a:off x="630841" y="1546906"/>
            <a:ext cx="10698163" cy="4187825"/>
          </a:xfrm>
        </p:spPr>
        <p:txBody>
          <a:bodyPr>
            <a:noAutofit/>
          </a:bodyPr>
          <a:lstStyle/>
          <a:p>
            <a:pPr lvl="0"/>
            <a:r>
              <a:rPr lang="en-US" sz="3200" dirty="0">
                <a:solidFill>
                  <a:schemeClr val="tx1"/>
                </a:solidFill>
              </a:rPr>
              <a:t>Less severe form of seasonal mood change</a:t>
            </a:r>
          </a:p>
          <a:p>
            <a:pPr lvl="0"/>
            <a:r>
              <a:rPr lang="en-US" sz="3200" dirty="0">
                <a:solidFill>
                  <a:schemeClr val="tx1"/>
                </a:solidFill>
              </a:rPr>
              <a:t>Look for:</a:t>
            </a:r>
          </a:p>
          <a:p>
            <a:pPr lvl="1"/>
            <a:r>
              <a:rPr lang="en-US" sz="3200" dirty="0">
                <a:solidFill>
                  <a:schemeClr val="tx1"/>
                </a:solidFill>
              </a:rPr>
              <a:t> Decreased energy, increased appetite, low enthusiasm, low productivity</a:t>
            </a:r>
          </a:p>
          <a:p>
            <a:pPr lvl="1"/>
            <a:r>
              <a:rPr lang="en-US" sz="3200" dirty="0">
                <a:solidFill>
                  <a:schemeClr val="tx1"/>
                </a:solidFill>
              </a:rPr>
              <a:t>NO severely depressed mood, NO loss of interest/pleasure </a:t>
            </a:r>
            <a:r>
              <a:rPr lang="en-US" sz="1000" dirty="0">
                <a:solidFill>
                  <a:schemeClr val="tx1"/>
                </a:solidFill>
              </a:rPr>
              <a:t>(Targum and Rosenthal 2008)</a:t>
            </a:r>
          </a:p>
          <a:p>
            <a:r>
              <a:rPr lang="en-US" sz="3200" dirty="0">
                <a:solidFill>
                  <a:schemeClr val="tx1"/>
                </a:solidFill>
              </a:rPr>
              <a:t>Not a DSM diagnosis</a:t>
            </a:r>
          </a:p>
        </p:txBody>
      </p:sp>
    </p:spTree>
    <p:extLst>
      <p:ext uri="{BB962C8B-B14F-4D97-AF65-F5344CB8AC3E}">
        <p14:creationId xmlns:p14="http://schemas.microsoft.com/office/powerpoint/2010/main" val="14885272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8EE17-E0F5-4E45-BCBC-394027EA363D}"/>
              </a:ext>
            </a:extLst>
          </p:cNvPr>
          <p:cNvSpPr>
            <a:spLocks noGrp="1"/>
          </p:cNvSpPr>
          <p:nvPr>
            <p:ph type="title"/>
          </p:nvPr>
        </p:nvSpPr>
        <p:spPr/>
        <p:txBody>
          <a:bodyPr>
            <a:normAutofit/>
          </a:bodyPr>
          <a:lstStyle/>
          <a:p>
            <a:r>
              <a:rPr lang="en-US" sz="4000" dirty="0"/>
              <a:t>Outline</a:t>
            </a:r>
          </a:p>
        </p:txBody>
      </p:sp>
      <p:sp>
        <p:nvSpPr>
          <p:cNvPr id="3" name="Content Placeholder 2">
            <a:extLst>
              <a:ext uri="{FF2B5EF4-FFF2-40B4-BE49-F238E27FC236}">
                <a16:creationId xmlns:a16="http://schemas.microsoft.com/office/drawing/2014/main" id="{693DA5C4-EC7D-49A7-AB90-82AF5E36CC57}"/>
              </a:ext>
            </a:extLst>
          </p:cNvPr>
          <p:cNvSpPr>
            <a:spLocks noGrp="1"/>
          </p:cNvSpPr>
          <p:nvPr>
            <p:ph idx="1"/>
          </p:nvPr>
        </p:nvSpPr>
        <p:spPr>
          <a:xfrm>
            <a:off x="345716" y="1383142"/>
            <a:ext cx="11500567" cy="5089405"/>
          </a:xfrm>
        </p:spPr>
        <p:txBody>
          <a:bodyPr>
            <a:normAutofit/>
          </a:bodyPr>
          <a:lstStyle/>
          <a:p>
            <a:r>
              <a:rPr lang="en-US" sz="3200" dirty="0">
                <a:solidFill>
                  <a:schemeClr val="tx1">
                    <a:lumMod val="95000"/>
                    <a:lumOff val="5000"/>
                  </a:schemeClr>
                </a:solidFill>
              </a:rPr>
              <a:t>What is SAD/Seasonal Depression?</a:t>
            </a:r>
          </a:p>
          <a:p>
            <a:r>
              <a:rPr lang="en-US" sz="3200" b="1" dirty="0">
                <a:solidFill>
                  <a:schemeClr val="tx1">
                    <a:lumMod val="95000"/>
                    <a:lumOff val="5000"/>
                  </a:schemeClr>
                </a:solidFill>
              </a:rPr>
              <a:t>Clinical Assessment/Diagnosis</a:t>
            </a:r>
          </a:p>
          <a:p>
            <a:r>
              <a:rPr lang="en-US" sz="3200" dirty="0">
                <a:solidFill>
                  <a:schemeClr val="tx1">
                    <a:lumMod val="95000"/>
                    <a:lumOff val="5000"/>
                  </a:schemeClr>
                </a:solidFill>
              </a:rPr>
              <a:t>Treatment Overview</a:t>
            </a:r>
          </a:p>
          <a:p>
            <a:pPr lvl="1"/>
            <a:r>
              <a:rPr lang="en-US" sz="3000" dirty="0">
                <a:solidFill>
                  <a:schemeClr val="tx1">
                    <a:lumMod val="95000"/>
                    <a:lumOff val="5000"/>
                  </a:schemeClr>
                </a:solidFill>
              </a:rPr>
              <a:t>Nonpharmacological</a:t>
            </a:r>
          </a:p>
          <a:p>
            <a:pPr lvl="1"/>
            <a:r>
              <a:rPr lang="en-US" sz="3000" dirty="0">
                <a:solidFill>
                  <a:schemeClr val="tx1">
                    <a:lumMod val="95000"/>
                    <a:lumOff val="5000"/>
                  </a:schemeClr>
                </a:solidFill>
              </a:rPr>
              <a:t>Pharmacological</a:t>
            </a:r>
          </a:p>
        </p:txBody>
      </p:sp>
    </p:spTree>
    <p:extLst>
      <p:ext uri="{BB962C8B-B14F-4D97-AF65-F5344CB8AC3E}">
        <p14:creationId xmlns:p14="http://schemas.microsoft.com/office/powerpoint/2010/main" val="11214664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mn-lt"/>
              </a:rPr>
              <a:t>Screening for Depression – When to start?</a:t>
            </a:r>
          </a:p>
        </p:txBody>
      </p:sp>
      <p:sp>
        <p:nvSpPr>
          <p:cNvPr id="3" name="Content Placeholder 2"/>
          <p:cNvSpPr>
            <a:spLocks noGrp="1"/>
          </p:cNvSpPr>
          <p:nvPr>
            <p:ph idx="1"/>
          </p:nvPr>
        </p:nvSpPr>
        <p:spPr>
          <a:xfrm>
            <a:off x="7353300" y="1463041"/>
            <a:ext cx="4492982" cy="4201159"/>
          </a:xfrm>
        </p:spPr>
        <p:txBody>
          <a:bodyPr>
            <a:normAutofit/>
          </a:bodyPr>
          <a:lstStyle/>
          <a:p>
            <a:r>
              <a:rPr lang="en-US" sz="2400" dirty="0">
                <a:solidFill>
                  <a:schemeClr val="tx1"/>
                </a:solidFill>
              </a:rPr>
              <a:t>Begin at age 12</a:t>
            </a:r>
          </a:p>
          <a:p>
            <a:r>
              <a:rPr lang="en-US" sz="2400" dirty="0">
                <a:solidFill>
                  <a:schemeClr val="tx1"/>
                </a:solidFill>
              </a:rPr>
              <a:t>USPTF and GLAD-PC recommend </a:t>
            </a:r>
            <a:r>
              <a:rPr lang="en-US" sz="2400" b="1" dirty="0">
                <a:solidFill>
                  <a:schemeClr val="tx1"/>
                </a:solidFill>
              </a:rPr>
              <a:t>annual</a:t>
            </a:r>
            <a:r>
              <a:rPr lang="en-US" sz="2400" dirty="0">
                <a:solidFill>
                  <a:schemeClr val="tx1"/>
                </a:solidFill>
              </a:rPr>
              <a:t> universal depression screening among adolescents, 12-18</a:t>
            </a:r>
          </a:p>
          <a:p>
            <a:r>
              <a:rPr lang="en-US" sz="2400" dirty="0">
                <a:solidFill>
                  <a:schemeClr val="tx1"/>
                </a:solidFill>
              </a:rPr>
              <a:t>High prevalence of depression by age 20 – 20% </a:t>
            </a:r>
          </a:p>
        </p:txBody>
      </p:sp>
      <p:pic>
        <p:nvPicPr>
          <p:cNvPr id="4" name="Picture 4" descr="A screenshot of a cell phone&#10;&#10;Description automatically generated">
            <a:extLst>
              <a:ext uri="{FF2B5EF4-FFF2-40B4-BE49-F238E27FC236}">
                <a16:creationId xmlns:a16="http://schemas.microsoft.com/office/drawing/2014/main" id="{B5674883-327E-421A-AA0E-C2B33FC35938}"/>
              </a:ext>
            </a:extLst>
          </p:cNvPr>
          <p:cNvPicPr>
            <a:picLocks noChangeAspect="1"/>
          </p:cNvPicPr>
          <p:nvPr/>
        </p:nvPicPr>
        <p:blipFill rotWithShape="1">
          <a:blip r:embed="rId3"/>
          <a:srcRect r="1547" b="-2"/>
          <a:stretch/>
        </p:blipFill>
        <p:spPr>
          <a:xfrm>
            <a:off x="633092" y="1463041"/>
            <a:ext cx="6452751" cy="3947159"/>
          </a:xfrm>
          <a:prstGeom prst="rect">
            <a:avLst/>
          </a:prstGeom>
        </p:spPr>
      </p:pic>
      <p:sp>
        <p:nvSpPr>
          <p:cNvPr id="5" name="Rectangle 4">
            <a:extLst>
              <a:ext uri="{FF2B5EF4-FFF2-40B4-BE49-F238E27FC236}">
                <a16:creationId xmlns:a16="http://schemas.microsoft.com/office/drawing/2014/main" id="{BFADF70F-6497-4D7F-A6F5-660A53D70350}"/>
              </a:ext>
            </a:extLst>
          </p:cNvPr>
          <p:cNvSpPr/>
          <p:nvPr/>
        </p:nvSpPr>
        <p:spPr>
          <a:xfrm>
            <a:off x="1358900" y="2143757"/>
            <a:ext cx="1447801" cy="32921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TextBox 5">
            <a:extLst>
              <a:ext uri="{FF2B5EF4-FFF2-40B4-BE49-F238E27FC236}">
                <a16:creationId xmlns:a16="http://schemas.microsoft.com/office/drawing/2014/main" id="{862DA3C9-17CE-42A6-A932-713B290DD142}"/>
              </a:ext>
            </a:extLst>
          </p:cNvPr>
          <p:cNvSpPr txBox="1"/>
          <p:nvPr/>
        </p:nvSpPr>
        <p:spPr>
          <a:xfrm>
            <a:off x="345718" y="5861203"/>
            <a:ext cx="8798702" cy="931024"/>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1100" dirty="0">
                <a:latin typeface="Arial"/>
                <a:ea typeface="ＭＳ Ｐゴシック"/>
                <a:cs typeface="Times"/>
              </a:rPr>
              <a:t>Siu, AL., Screening for Depression in Children and Adolescents: US Preventative Services Task Force Recommendation Statement. (2016). </a:t>
            </a:r>
            <a:r>
              <a:rPr lang="en-US" sz="1100" i="1" dirty="0">
                <a:latin typeface="Arial"/>
                <a:ea typeface="ＭＳ Ｐゴシック"/>
                <a:cs typeface="Times"/>
              </a:rPr>
              <a:t>Pediatrics. 137(3): e20154467.</a:t>
            </a:r>
            <a:endParaRPr lang="en-US" sz="1100" dirty="0">
              <a:latin typeface="Arial"/>
              <a:ea typeface="ＭＳ Ｐゴシック"/>
              <a:cs typeface="Times"/>
            </a:endParaRPr>
          </a:p>
          <a:p>
            <a:r>
              <a:rPr lang="en-US" sz="1100" dirty="0">
                <a:latin typeface="Arial"/>
                <a:ea typeface="ＭＳ Ｐゴシック"/>
                <a:cs typeface="Times"/>
              </a:rPr>
              <a:t>Zuckerbrot RA, Cheung A, Jensen PS, et al. (2018). Guidelines for Adolescent Depression in Primary Care (GLAD-PC): Part I. Practice Preparation, Identification, Assessment, and Initial Management. </a:t>
            </a:r>
            <a:r>
              <a:rPr lang="en-US" sz="1100" i="1" dirty="0">
                <a:latin typeface="Arial"/>
                <a:ea typeface="ＭＳ Ｐゴシック"/>
                <a:cs typeface="Times"/>
              </a:rPr>
              <a:t>Pediatrics.</a:t>
            </a:r>
            <a:r>
              <a:rPr lang="en-US" sz="1100" dirty="0">
                <a:latin typeface="Arial"/>
                <a:ea typeface="ＭＳ Ｐゴシック"/>
                <a:cs typeface="Times"/>
              </a:rPr>
              <a:t> 141(3):e20174081</a:t>
            </a:r>
          </a:p>
          <a:p>
            <a:endParaRPr lang="en-US" sz="1200" dirty="0">
              <a:cs typeface="Calibri"/>
            </a:endParaRPr>
          </a:p>
        </p:txBody>
      </p:sp>
    </p:spTree>
    <p:extLst>
      <p:ext uri="{BB962C8B-B14F-4D97-AF65-F5344CB8AC3E}">
        <p14:creationId xmlns:p14="http://schemas.microsoft.com/office/powerpoint/2010/main" val="11428072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mn-lt"/>
              </a:rPr>
              <a:t>Screening for Depression – What to use?</a:t>
            </a:r>
          </a:p>
        </p:txBody>
      </p:sp>
      <p:sp>
        <p:nvSpPr>
          <p:cNvPr id="3" name="Content Placeholder 2"/>
          <p:cNvSpPr>
            <a:spLocks noGrp="1"/>
          </p:cNvSpPr>
          <p:nvPr>
            <p:ph idx="1"/>
          </p:nvPr>
        </p:nvSpPr>
        <p:spPr>
          <a:xfrm>
            <a:off x="345715" y="1463041"/>
            <a:ext cx="11500567" cy="4653554"/>
          </a:xfrm>
        </p:spPr>
        <p:txBody>
          <a:bodyPr>
            <a:normAutofit/>
          </a:bodyPr>
          <a:lstStyle/>
          <a:p>
            <a:r>
              <a:rPr lang="en-US" sz="3200" dirty="0">
                <a:solidFill>
                  <a:schemeClr val="tx1"/>
                </a:solidFill>
              </a:rPr>
              <a:t>PHQ-9: Patient Health Questionnaire 9 Depression Screening Tool: </a:t>
            </a:r>
            <a:r>
              <a:rPr lang="en-US" sz="1800" dirty="0">
                <a:solidFill>
                  <a:schemeClr val="tx1"/>
                </a:solidFill>
                <a:hlinkClick r:id="rId3" invalidUrl="http://www.pedpsychiatry.org/pdf/depression/PHQ-9 Modified for Teens.pdf"/>
              </a:rPr>
              <a:t>http://www.pedpsychiatry.org/pdf/depression/PHQ-9%20Modified%20for%20Teens.pdf</a:t>
            </a:r>
            <a:endParaRPr lang="en-US" sz="1800" dirty="0">
              <a:solidFill>
                <a:schemeClr val="tx1"/>
              </a:solidFill>
            </a:endParaRPr>
          </a:p>
          <a:p>
            <a:endParaRPr lang="en-US" sz="1800" dirty="0">
              <a:solidFill>
                <a:schemeClr val="tx1"/>
              </a:solidFill>
            </a:endParaRPr>
          </a:p>
          <a:p>
            <a:r>
              <a:rPr lang="en-US" sz="3200" dirty="0">
                <a:solidFill>
                  <a:schemeClr val="tx1"/>
                </a:solidFill>
              </a:rPr>
              <a:t>CES-DC: The Center for Epidemiological Studies Depression Scale for Children: </a:t>
            </a:r>
            <a:r>
              <a:rPr lang="en-US" sz="1800" dirty="0">
                <a:solidFill>
                  <a:schemeClr val="tx1"/>
                </a:solidFill>
                <a:hlinkClick r:id="rId4"/>
              </a:rPr>
              <a:t>https://www.brightfutures.org/mentalhealth/pdf/professionals/bridges/ces_dc.pdf</a:t>
            </a:r>
            <a:endParaRPr lang="en-US" sz="1800" dirty="0">
              <a:solidFill>
                <a:schemeClr val="tx1"/>
              </a:solidFill>
            </a:endParaRPr>
          </a:p>
          <a:p>
            <a:pPr marL="0" indent="0">
              <a:buNone/>
            </a:pPr>
            <a:endParaRPr lang="en-US" sz="3200" dirty="0">
              <a:solidFill>
                <a:schemeClr val="tx1"/>
              </a:solidFill>
            </a:endParaRPr>
          </a:p>
        </p:txBody>
      </p:sp>
    </p:spTree>
    <p:extLst>
      <p:ext uri="{BB962C8B-B14F-4D97-AF65-F5344CB8AC3E}">
        <p14:creationId xmlns:p14="http://schemas.microsoft.com/office/powerpoint/2010/main" val="2603833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mn-lt"/>
              </a:rPr>
              <a:t>DEPRESSION Screening Tools:  PHQ-9: Modified for Teens</a:t>
            </a:r>
          </a:p>
        </p:txBody>
      </p:sp>
      <p:sp>
        <p:nvSpPr>
          <p:cNvPr id="3" name="Content Placeholder 2"/>
          <p:cNvSpPr>
            <a:spLocks noGrp="1"/>
          </p:cNvSpPr>
          <p:nvPr>
            <p:ph idx="1"/>
          </p:nvPr>
        </p:nvSpPr>
        <p:spPr>
          <a:xfrm>
            <a:off x="345715" y="1463041"/>
            <a:ext cx="11500567" cy="4653554"/>
          </a:xfrm>
        </p:spPr>
        <p:txBody>
          <a:bodyPr>
            <a:normAutofit lnSpcReduction="10000"/>
          </a:bodyPr>
          <a:lstStyle/>
          <a:p>
            <a:r>
              <a:rPr lang="en-US" sz="3200" dirty="0">
                <a:solidFill>
                  <a:schemeClr val="tx1"/>
                </a:solidFill>
              </a:rPr>
              <a:t>For ages 11-17</a:t>
            </a:r>
          </a:p>
          <a:p>
            <a:r>
              <a:rPr lang="en-US" sz="3200" dirty="0">
                <a:solidFill>
                  <a:schemeClr val="tx1"/>
                </a:solidFill>
              </a:rPr>
              <a:t>Past two weeks</a:t>
            </a:r>
          </a:p>
          <a:p>
            <a:r>
              <a:rPr lang="en-US" sz="3200" dirty="0">
                <a:solidFill>
                  <a:schemeClr val="tx1"/>
                </a:solidFill>
              </a:rPr>
              <a:t>13 Items, self-report (from DSM)</a:t>
            </a:r>
          </a:p>
          <a:p>
            <a:r>
              <a:rPr lang="en-US" sz="3200" dirty="0">
                <a:solidFill>
                  <a:schemeClr val="tx1"/>
                </a:solidFill>
              </a:rPr>
              <a:t>Scored--0, 1, 2, 3-- based on days per week symptoms occur</a:t>
            </a:r>
          </a:p>
          <a:p>
            <a:r>
              <a:rPr lang="en-US" sz="3200" dirty="0">
                <a:solidFill>
                  <a:schemeClr val="tx1"/>
                </a:solidFill>
              </a:rPr>
              <a:t>Evidence that tool has good sensitivity and specificity</a:t>
            </a:r>
          </a:p>
          <a:p>
            <a:r>
              <a:rPr lang="en-US" sz="3200" dirty="0">
                <a:solidFill>
                  <a:schemeClr val="tx1"/>
                </a:solidFill>
              </a:rPr>
              <a:t>Past year (persistent depressive disorder)</a:t>
            </a:r>
          </a:p>
          <a:p>
            <a:r>
              <a:rPr lang="en-US" sz="3200" dirty="0">
                <a:solidFill>
                  <a:schemeClr val="tx1"/>
                </a:solidFill>
              </a:rPr>
              <a:t>Function: work (school), home, relationships</a:t>
            </a:r>
          </a:p>
          <a:p>
            <a:r>
              <a:rPr lang="en-US" sz="3200" dirty="0">
                <a:solidFill>
                  <a:schemeClr val="tx1"/>
                </a:solidFill>
              </a:rPr>
              <a:t>Suicidal thoughts past month; Suicide attempt ever</a:t>
            </a:r>
          </a:p>
        </p:txBody>
      </p:sp>
    </p:spTree>
    <p:extLst>
      <p:ext uri="{BB962C8B-B14F-4D97-AF65-F5344CB8AC3E}">
        <p14:creationId xmlns:p14="http://schemas.microsoft.com/office/powerpoint/2010/main" val="3559122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DEPRESSION Screening Tools: </a:t>
            </a:r>
            <a:r>
              <a:rPr lang="en-US" sz="3200" dirty="0">
                <a:latin typeface="+mn-lt"/>
              </a:rPr>
              <a:t>Scoring the PHQ-9</a:t>
            </a:r>
          </a:p>
        </p:txBody>
      </p:sp>
      <p:sp>
        <p:nvSpPr>
          <p:cNvPr id="3" name="Content Placeholder 2"/>
          <p:cNvSpPr>
            <a:spLocks noGrp="1"/>
          </p:cNvSpPr>
          <p:nvPr>
            <p:ph idx="1"/>
          </p:nvPr>
        </p:nvSpPr>
        <p:spPr>
          <a:xfrm>
            <a:off x="5951094" y="1569308"/>
            <a:ext cx="5895187" cy="4983138"/>
          </a:xfrm>
        </p:spPr>
        <p:txBody>
          <a:bodyPr>
            <a:normAutofit/>
          </a:bodyPr>
          <a:lstStyle/>
          <a:p>
            <a:pPr marL="0" indent="0">
              <a:buNone/>
            </a:pPr>
            <a:r>
              <a:rPr lang="en-US" sz="2800" dirty="0">
                <a:solidFill>
                  <a:schemeClr val="tx1"/>
                </a:solidFill>
              </a:rPr>
              <a:t>  </a:t>
            </a:r>
            <a:r>
              <a:rPr lang="en-US" sz="2800" u="sng" dirty="0">
                <a:solidFill>
                  <a:schemeClr val="tx1"/>
                </a:solidFill>
              </a:rPr>
              <a:t>Total Score</a:t>
            </a:r>
            <a:r>
              <a:rPr lang="en-US" sz="2800" dirty="0">
                <a:solidFill>
                  <a:schemeClr val="tx1"/>
                </a:solidFill>
              </a:rPr>
              <a:t>		</a:t>
            </a:r>
            <a:r>
              <a:rPr lang="en-US" sz="2800" u="sng" dirty="0">
                <a:solidFill>
                  <a:schemeClr val="tx1"/>
                </a:solidFill>
              </a:rPr>
              <a:t>Depression Severity</a:t>
            </a:r>
          </a:p>
          <a:p>
            <a:r>
              <a:rPr lang="en-US" sz="2800" b="1" dirty="0">
                <a:solidFill>
                  <a:srgbClr val="00B050"/>
                </a:solidFill>
              </a:rPr>
              <a:t>0 – 4			No or minimal</a:t>
            </a:r>
            <a:r>
              <a:rPr lang="en-US" sz="2800" b="1" dirty="0">
                <a:solidFill>
                  <a:schemeClr val="tx1"/>
                </a:solidFill>
              </a:rPr>
              <a:t>	</a:t>
            </a:r>
          </a:p>
          <a:p>
            <a:r>
              <a:rPr lang="en-US" sz="2800" b="1" dirty="0">
                <a:solidFill>
                  <a:srgbClr val="0070C0"/>
                </a:solidFill>
              </a:rPr>
              <a:t>5 – 9			Mild</a:t>
            </a:r>
          </a:p>
          <a:p>
            <a:r>
              <a:rPr lang="en-US" sz="2800" b="1" dirty="0">
                <a:solidFill>
                  <a:schemeClr val="tx1"/>
                </a:solidFill>
              </a:rPr>
              <a:t>-------------------------------------------------</a:t>
            </a:r>
          </a:p>
          <a:p>
            <a:r>
              <a:rPr lang="en-US" sz="2800" b="1" dirty="0">
                <a:solidFill>
                  <a:srgbClr val="FFC000"/>
                </a:solidFill>
              </a:rPr>
              <a:t>10 – 14		Moderate</a:t>
            </a:r>
          </a:p>
          <a:p>
            <a:r>
              <a:rPr lang="en-US" sz="2800" b="1" dirty="0">
                <a:solidFill>
                  <a:srgbClr val="FF0000"/>
                </a:solidFill>
              </a:rPr>
              <a:t>15 – 19		Moderately severe</a:t>
            </a:r>
          </a:p>
          <a:p>
            <a:r>
              <a:rPr lang="en-US" sz="2800" b="1" dirty="0">
                <a:solidFill>
                  <a:srgbClr val="FF0000"/>
                </a:solidFill>
              </a:rPr>
              <a:t>20 – 27		Severe</a:t>
            </a:r>
          </a:p>
          <a:p>
            <a:endParaRPr lang="en-US" dirty="0"/>
          </a:p>
        </p:txBody>
      </p:sp>
      <p:pic>
        <p:nvPicPr>
          <p:cNvPr id="6" name="Picture 4" descr="A close up of text on a white background&#10;&#10;Description automatically generated">
            <a:extLst>
              <a:ext uri="{FF2B5EF4-FFF2-40B4-BE49-F238E27FC236}">
                <a16:creationId xmlns:a16="http://schemas.microsoft.com/office/drawing/2014/main" id="{1A8405CD-980C-4F3E-89BC-BD267FE772C3}"/>
              </a:ext>
            </a:extLst>
          </p:cNvPr>
          <p:cNvPicPr>
            <a:picLocks noChangeAspect="1"/>
          </p:cNvPicPr>
          <p:nvPr/>
        </p:nvPicPr>
        <p:blipFill>
          <a:blip r:embed="rId3"/>
          <a:stretch>
            <a:fillRect/>
          </a:stretch>
        </p:blipFill>
        <p:spPr>
          <a:xfrm>
            <a:off x="420520" y="1423392"/>
            <a:ext cx="5530574" cy="5434608"/>
          </a:xfrm>
          <a:prstGeom prst="rect">
            <a:avLst/>
          </a:prstGeom>
          <a:ln>
            <a:solidFill>
              <a:srgbClr val="0070C0"/>
            </a:solidFill>
          </a:ln>
        </p:spPr>
      </p:pic>
    </p:spTree>
    <p:extLst>
      <p:ext uri="{BB962C8B-B14F-4D97-AF65-F5344CB8AC3E}">
        <p14:creationId xmlns:p14="http://schemas.microsoft.com/office/powerpoint/2010/main" val="53182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841" y="305554"/>
            <a:ext cx="10869008" cy="909304"/>
          </a:xfrm>
        </p:spPr>
        <p:txBody>
          <a:bodyPr>
            <a:normAutofit/>
          </a:bodyPr>
          <a:lstStyle/>
          <a:p>
            <a:r>
              <a:rPr lang="en-US" sz="3200" dirty="0"/>
              <a:t>Conflicts and Off-Label Prescribing</a:t>
            </a:r>
          </a:p>
        </p:txBody>
      </p:sp>
      <p:sp>
        <p:nvSpPr>
          <p:cNvPr id="3" name="Content Placeholder 2"/>
          <p:cNvSpPr>
            <a:spLocks noGrp="1"/>
          </p:cNvSpPr>
          <p:nvPr>
            <p:ph idx="4294967295"/>
          </p:nvPr>
        </p:nvSpPr>
        <p:spPr>
          <a:xfrm>
            <a:off x="630840" y="1463674"/>
            <a:ext cx="10869009" cy="4098925"/>
          </a:xfrm>
        </p:spPr>
        <p:txBody>
          <a:bodyPr>
            <a:normAutofit/>
          </a:bodyPr>
          <a:lstStyle/>
          <a:p>
            <a:r>
              <a:rPr lang="en-US" sz="4000" dirty="0"/>
              <a:t>No Conflicts of Interest</a:t>
            </a:r>
          </a:p>
          <a:p>
            <a:r>
              <a:rPr lang="en-US" sz="4000" dirty="0"/>
              <a:t>Some Off-Label Prescribing May be Discussed</a:t>
            </a:r>
          </a:p>
        </p:txBody>
      </p:sp>
    </p:spTree>
    <p:extLst>
      <p:ext uri="{BB962C8B-B14F-4D97-AF65-F5344CB8AC3E}">
        <p14:creationId xmlns:p14="http://schemas.microsoft.com/office/powerpoint/2010/main" val="17196864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CB4D6-3F46-4C2B-A0A5-90703BFF0257}"/>
              </a:ext>
            </a:extLst>
          </p:cNvPr>
          <p:cNvSpPr>
            <a:spLocks noGrp="1"/>
          </p:cNvSpPr>
          <p:nvPr>
            <p:ph type="title"/>
          </p:nvPr>
        </p:nvSpPr>
        <p:spPr/>
        <p:txBody>
          <a:bodyPr>
            <a:normAutofit/>
          </a:bodyPr>
          <a:lstStyle/>
          <a:p>
            <a:r>
              <a:rPr lang="en-US" sz="3200" dirty="0"/>
              <a:t>DEPRESSION Screening Tools: CES-DC</a:t>
            </a:r>
          </a:p>
        </p:txBody>
      </p:sp>
      <p:sp>
        <p:nvSpPr>
          <p:cNvPr id="3" name="Content Placeholder 2">
            <a:extLst>
              <a:ext uri="{FF2B5EF4-FFF2-40B4-BE49-F238E27FC236}">
                <a16:creationId xmlns:a16="http://schemas.microsoft.com/office/drawing/2014/main" id="{D4D7F133-2F7B-4F17-8D67-3B5D60DEF060}"/>
              </a:ext>
            </a:extLst>
          </p:cNvPr>
          <p:cNvSpPr>
            <a:spLocks noGrp="1"/>
          </p:cNvSpPr>
          <p:nvPr>
            <p:ph idx="1"/>
          </p:nvPr>
        </p:nvSpPr>
        <p:spPr>
          <a:xfrm>
            <a:off x="345715" y="1463041"/>
            <a:ext cx="4675989" cy="5283748"/>
          </a:xfrm>
        </p:spPr>
        <p:txBody>
          <a:bodyPr>
            <a:noAutofit/>
          </a:bodyPr>
          <a:lstStyle/>
          <a:p>
            <a:r>
              <a:rPr lang="en-US" sz="2800" dirty="0">
                <a:solidFill>
                  <a:schemeClr val="tx1"/>
                </a:solidFill>
              </a:rPr>
              <a:t>For ages 8-17</a:t>
            </a:r>
          </a:p>
          <a:p>
            <a:r>
              <a:rPr lang="en-US" sz="2800" dirty="0">
                <a:solidFill>
                  <a:schemeClr val="tx1"/>
                </a:solidFill>
              </a:rPr>
              <a:t>20-item self-report form</a:t>
            </a:r>
          </a:p>
          <a:p>
            <a:r>
              <a:rPr lang="en-US" sz="2800" dirty="0">
                <a:solidFill>
                  <a:schemeClr val="tx1"/>
                </a:solidFill>
              </a:rPr>
              <a:t>Focus on past week</a:t>
            </a:r>
          </a:p>
          <a:p>
            <a:r>
              <a:rPr lang="en-US" sz="2800" dirty="0">
                <a:solidFill>
                  <a:schemeClr val="tx1"/>
                </a:solidFill>
              </a:rPr>
              <a:t>Scored:</a:t>
            </a:r>
          </a:p>
          <a:p>
            <a:pPr lvl="1"/>
            <a:r>
              <a:rPr lang="en-US" sz="2800" dirty="0">
                <a:solidFill>
                  <a:schemeClr val="tx1"/>
                </a:solidFill>
              </a:rPr>
              <a:t>0 = Not at all</a:t>
            </a:r>
          </a:p>
          <a:p>
            <a:pPr lvl="1"/>
            <a:r>
              <a:rPr lang="en-US" sz="2800" dirty="0">
                <a:solidFill>
                  <a:schemeClr val="tx1"/>
                </a:solidFill>
              </a:rPr>
              <a:t>1 = A little</a:t>
            </a:r>
          </a:p>
          <a:p>
            <a:pPr lvl="1"/>
            <a:r>
              <a:rPr lang="en-US" sz="2800" dirty="0">
                <a:solidFill>
                  <a:schemeClr val="tx1"/>
                </a:solidFill>
              </a:rPr>
              <a:t>2 = some</a:t>
            </a:r>
          </a:p>
          <a:p>
            <a:pPr lvl="1"/>
            <a:r>
              <a:rPr lang="en-US" sz="2800" dirty="0">
                <a:solidFill>
                  <a:schemeClr val="tx1"/>
                </a:solidFill>
              </a:rPr>
              <a:t>3 = a lot</a:t>
            </a:r>
          </a:p>
          <a:p>
            <a:r>
              <a:rPr lang="en-US" sz="2800" dirty="0">
                <a:solidFill>
                  <a:schemeClr val="tx1"/>
                </a:solidFill>
              </a:rPr>
              <a:t>Scores range from 0-60</a:t>
            </a:r>
          </a:p>
          <a:p>
            <a:r>
              <a:rPr lang="en-US" sz="2800" dirty="0">
                <a:solidFill>
                  <a:schemeClr val="tx1"/>
                </a:solidFill>
              </a:rPr>
              <a:t>&gt;=15 significant levels of depressive symptoms</a:t>
            </a:r>
          </a:p>
        </p:txBody>
      </p:sp>
      <p:pic>
        <p:nvPicPr>
          <p:cNvPr id="4" name="Picture 3">
            <a:extLst>
              <a:ext uri="{FF2B5EF4-FFF2-40B4-BE49-F238E27FC236}">
                <a16:creationId xmlns:a16="http://schemas.microsoft.com/office/drawing/2014/main" id="{C519014F-83C5-4BAA-86C8-3A37F5AEA28A}"/>
              </a:ext>
            </a:extLst>
          </p:cNvPr>
          <p:cNvPicPr>
            <a:picLocks noChangeAspect="1"/>
          </p:cNvPicPr>
          <p:nvPr/>
        </p:nvPicPr>
        <p:blipFill>
          <a:blip r:embed="rId3"/>
          <a:stretch>
            <a:fillRect/>
          </a:stretch>
        </p:blipFill>
        <p:spPr>
          <a:xfrm>
            <a:off x="5411450" y="1349115"/>
            <a:ext cx="6562248" cy="5397674"/>
          </a:xfrm>
          <a:prstGeom prst="rect">
            <a:avLst/>
          </a:prstGeom>
        </p:spPr>
      </p:pic>
    </p:spTree>
    <p:extLst>
      <p:ext uri="{BB962C8B-B14F-4D97-AF65-F5344CB8AC3E}">
        <p14:creationId xmlns:p14="http://schemas.microsoft.com/office/powerpoint/2010/main" val="19191206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77278-ECCA-4404-8DC6-BDB5694AD846}"/>
              </a:ext>
            </a:extLst>
          </p:cNvPr>
          <p:cNvSpPr>
            <a:spLocks noGrp="1"/>
          </p:cNvSpPr>
          <p:nvPr>
            <p:ph type="title"/>
          </p:nvPr>
        </p:nvSpPr>
        <p:spPr/>
        <p:txBody>
          <a:bodyPr>
            <a:normAutofit/>
          </a:bodyPr>
          <a:lstStyle/>
          <a:p>
            <a:r>
              <a:rPr lang="en-US" sz="3200" dirty="0"/>
              <a:t>DEPRESSION Screening Tools: Preschool Feelings Checklist</a:t>
            </a:r>
          </a:p>
        </p:txBody>
      </p:sp>
      <p:sp>
        <p:nvSpPr>
          <p:cNvPr id="3" name="Content Placeholder 2">
            <a:extLst>
              <a:ext uri="{FF2B5EF4-FFF2-40B4-BE49-F238E27FC236}">
                <a16:creationId xmlns:a16="http://schemas.microsoft.com/office/drawing/2014/main" id="{816CE1FD-9A93-4D95-98F2-7A8747329BB9}"/>
              </a:ext>
            </a:extLst>
          </p:cNvPr>
          <p:cNvSpPr>
            <a:spLocks noGrp="1"/>
          </p:cNvSpPr>
          <p:nvPr>
            <p:ph idx="1"/>
          </p:nvPr>
        </p:nvSpPr>
        <p:spPr>
          <a:xfrm>
            <a:off x="577566" y="1494202"/>
            <a:ext cx="5201278" cy="4548252"/>
          </a:xfrm>
        </p:spPr>
        <p:txBody>
          <a:bodyPr>
            <a:normAutofit/>
          </a:bodyPr>
          <a:lstStyle/>
          <a:p>
            <a:r>
              <a:rPr lang="en-US" sz="2800" dirty="0">
                <a:solidFill>
                  <a:schemeClr val="tx1"/>
                </a:solidFill>
              </a:rPr>
              <a:t>For ages 3-6</a:t>
            </a:r>
          </a:p>
          <a:p>
            <a:r>
              <a:rPr lang="en-US" sz="2800" dirty="0">
                <a:solidFill>
                  <a:schemeClr val="tx1"/>
                </a:solidFill>
              </a:rPr>
              <a:t>16-item parent report form</a:t>
            </a:r>
          </a:p>
          <a:p>
            <a:r>
              <a:rPr lang="en-US" sz="2800" dirty="0">
                <a:solidFill>
                  <a:schemeClr val="tx1"/>
                </a:solidFill>
              </a:rPr>
              <a:t>Score by summing all items answered with yes</a:t>
            </a:r>
          </a:p>
          <a:p>
            <a:r>
              <a:rPr lang="en-US" sz="2800" dirty="0">
                <a:solidFill>
                  <a:schemeClr val="tx1"/>
                </a:solidFill>
              </a:rPr>
              <a:t>&gt;=3 indicates need for more mental health evaluation</a:t>
            </a:r>
          </a:p>
        </p:txBody>
      </p:sp>
      <p:pic>
        <p:nvPicPr>
          <p:cNvPr id="5" name="Picture 4">
            <a:extLst>
              <a:ext uri="{FF2B5EF4-FFF2-40B4-BE49-F238E27FC236}">
                <a16:creationId xmlns:a16="http://schemas.microsoft.com/office/drawing/2014/main" id="{9EF7BB58-6753-4E7C-BBDA-1D66E5947AE2}"/>
              </a:ext>
            </a:extLst>
          </p:cNvPr>
          <p:cNvPicPr>
            <a:picLocks noChangeAspect="1"/>
          </p:cNvPicPr>
          <p:nvPr/>
        </p:nvPicPr>
        <p:blipFill>
          <a:blip r:embed="rId3"/>
          <a:stretch>
            <a:fillRect/>
          </a:stretch>
        </p:blipFill>
        <p:spPr>
          <a:xfrm>
            <a:off x="6096000" y="1494201"/>
            <a:ext cx="5704703" cy="4375257"/>
          </a:xfrm>
          <a:prstGeom prst="rect">
            <a:avLst/>
          </a:prstGeom>
          <a:effectLst>
            <a:glow rad="127000">
              <a:srgbClr val="00B0F0"/>
            </a:glow>
          </a:effectLst>
        </p:spPr>
      </p:pic>
    </p:spTree>
    <p:extLst>
      <p:ext uri="{BB962C8B-B14F-4D97-AF65-F5344CB8AC3E}">
        <p14:creationId xmlns:p14="http://schemas.microsoft.com/office/powerpoint/2010/main" val="9817271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mn-lt"/>
              </a:rPr>
              <a:t>Seasonal Depression: What to ask?</a:t>
            </a:r>
          </a:p>
        </p:txBody>
      </p:sp>
      <p:sp>
        <p:nvSpPr>
          <p:cNvPr id="3" name="Content Placeholder 2"/>
          <p:cNvSpPr>
            <a:spLocks noGrp="1"/>
          </p:cNvSpPr>
          <p:nvPr>
            <p:ph idx="4294967295"/>
          </p:nvPr>
        </p:nvSpPr>
        <p:spPr>
          <a:xfrm>
            <a:off x="630841" y="1463778"/>
            <a:ext cx="10698163" cy="4907682"/>
          </a:xfrm>
        </p:spPr>
        <p:txBody>
          <a:bodyPr>
            <a:noAutofit/>
          </a:bodyPr>
          <a:lstStyle/>
          <a:p>
            <a:r>
              <a:rPr lang="en-US" sz="3200" dirty="0">
                <a:solidFill>
                  <a:schemeClr val="tx1"/>
                </a:solidFill>
              </a:rPr>
              <a:t>In the Winter, do you</a:t>
            </a:r>
            <a:r>
              <a:rPr lang="mr-IN" sz="3200" dirty="0">
                <a:solidFill>
                  <a:schemeClr val="tx1"/>
                </a:solidFill>
              </a:rPr>
              <a:t>…</a:t>
            </a:r>
            <a:endParaRPr lang="en-US" sz="3200" dirty="0">
              <a:solidFill>
                <a:schemeClr val="tx1"/>
              </a:solidFill>
            </a:endParaRPr>
          </a:p>
          <a:p>
            <a:pPr lvl="1"/>
            <a:r>
              <a:rPr lang="en-US" sz="3000" dirty="0">
                <a:solidFill>
                  <a:schemeClr val="tx1"/>
                </a:solidFill>
              </a:rPr>
              <a:t>Feel worse (more sad) ? </a:t>
            </a:r>
          </a:p>
          <a:p>
            <a:pPr lvl="1"/>
            <a:r>
              <a:rPr lang="en-US" sz="3000" dirty="0">
                <a:solidFill>
                  <a:schemeClr val="tx1"/>
                </a:solidFill>
              </a:rPr>
              <a:t>Eat more?</a:t>
            </a:r>
          </a:p>
          <a:p>
            <a:pPr lvl="1"/>
            <a:r>
              <a:rPr lang="en-US" sz="3000" dirty="0">
                <a:solidFill>
                  <a:schemeClr val="tx1"/>
                </a:solidFill>
              </a:rPr>
              <a:t>Gain weight?</a:t>
            </a:r>
          </a:p>
          <a:p>
            <a:pPr lvl="1"/>
            <a:r>
              <a:rPr lang="en-US" sz="3000" dirty="0">
                <a:solidFill>
                  <a:schemeClr val="tx1"/>
                </a:solidFill>
              </a:rPr>
              <a:t>Sleep more?</a:t>
            </a:r>
          </a:p>
          <a:p>
            <a:pPr lvl="1"/>
            <a:r>
              <a:rPr lang="en-US" sz="3000" dirty="0">
                <a:solidFill>
                  <a:schemeClr val="tx1"/>
                </a:solidFill>
              </a:rPr>
              <a:t>Have less energy?</a:t>
            </a:r>
          </a:p>
          <a:p>
            <a:pPr lvl="1"/>
            <a:r>
              <a:rPr lang="en-US" sz="3000" dirty="0">
                <a:solidFill>
                  <a:schemeClr val="tx1"/>
                </a:solidFill>
              </a:rPr>
              <a:t>Socialize less with others?</a:t>
            </a:r>
          </a:p>
          <a:p>
            <a:pPr lvl="1"/>
            <a:r>
              <a:rPr lang="en-US" sz="3000" dirty="0">
                <a:solidFill>
                  <a:schemeClr val="tx1"/>
                </a:solidFill>
              </a:rPr>
              <a:t>Feel better on sunnier days?</a:t>
            </a:r>
            <a:endParaRPr lang="en-US" sz="800" dirty="0">
              <a:solidFill>
                <a:schemeClr val="tx1"/>
              </a:solidFill>
            </a:endParaRPr>
          </a:p>
        </p:txBody>
      </p:sp>
    </p:spTree>
    <p:extLst>
      <p:ext uri="{BB962C8B-B14F-4D97-AF65-F5344CB8AC3E}">
        <p14:creationId xmlns:p14="http://schemas.microsoft.com/office/powerpoint/2010/main" val="6712753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8EE17-E0F5-4E45-BCBC-394027EA363D}"/>
              </a:ext>
            </a:extLst>
          </p:cNvPr>
          <p:cNvSpPr>
            <a:spLocks noGrp="1"/>
          </p:cNvSpPr>
          <p:nvPr>
            <p:ph type="title"/>
          </p:nvPr>
        </p:nvSpPr>
        <p:spPr/>
        <p:txBody>
          <a:bodyPr>
            <a:normAutofit/>
          </a:bodyPr>
          <a:lstStyle/>
          <a:p>
            <a:r>
              <a:rPr lang="en-US" sz="4000" dirty="0"/>
              <a:t>Outline</a:t>
            </a:r>
          </a:p>
        </p:txBody>
      </p:sp>
      <p:sp>
        <p:nvSpPr>
          <p:cNvPr id="3" name="Content Placeholder 2">
            <a:extLst>
              <a:ext uri="{FF2B5EF4-FFF2-40B4-BE49-F238E27FC236}">
                <a16:creationId xmlns:a16="http://schemas.microsoft.com/office/drawing/2014/main" id="{693DA5C4-EC7D-49A7-AB90-82AF5E36CC57}"/>
              </a:ext>
            </a:extLst>
          </p:cNvPr>
          <p:cNvSpPr>
            <a:spLocks noGrp="1"/>
          </p:cNvSpPr>
          <p:nvPr>
            <p:ph idx="1"/>
          </p:nvPr>
        </p:nvSpPr>
        <p:spPr>
          <a:xfrm>
            <a:off x="345716" y="1383142"/>
            <a:ext cx="11500567" cy="5089405"/>
          </a:xfrm>
        </p:spPr>
        <p:txBody>
          <a:bodyPr>
            <a:normAutofit/>
          </a:bodyPr>
          <a:lstStyle/>
          <a:p>
            <a:r>
              <a:rPr lang="en-US" sz="3200" dirty="0">
                <a:solidFill>
                  <a:schemeClr val="tx1">
                    <a:lumMod val="95000"/>
                    <a:lumOff val="5000"/>
                  </a:schemeClr>
                </a:solidFill>
              </a:rPr>
              <a:t>What is SAD/Seasonal Depression?</a:t>
            </a:r>
          </a:p>
          <a:p>
            <a:r>
              <a:rPr lang="en-US" sz="3200" dirty="0">
                <a:solidFill>
                  <a:schemeClr val="tx1">
                    <a:lumMod val="95000"/>
                    <a:lumOff val="5000"/>
                  </a:schemeClr>
                </a:solidFill>
              </a:rPr>
              <a:t>Clinical Assessment/Diagnosis</a:t>
            </a:r>
          </a:p>
          <a:p>
            <a:r>
              <a:rPr lang="en-US" sz="3200" b="1" dirty="0">
                <a:solidFill>
                  <a:schemeClr val="tx1">
                    <a:lumMod val="95000"/>
                    <a:lumOff val="5000"/>
                  </a:schemeClr>
                </a:solidFill>
              </a:rPr>
              <a:t>Treatment Overview</a:t>
            </a:r>
          </a:p>
          <a:p>
            <a:pPr lvl="1"/>
            <a:r>
              <a:rPr lang="en-US" sz="3000" dirty="0">
                <a:solidFill>
                  <a:schemeClr val="tx1">
                    <a:lumMod val="95000"/>
                    <a:lumOff val="5000"/>
                  </a:schemeClr>
                </a:solidFill>
              </a:rPr>
              <a:t>Nonpharmacological</a:t>
            </a:r>
          </a:p>
          <a:p>
            <a:pPr lvl="1"/>
            <a:r>
              <a:rPr lang="en-US" sz="3000" dirty="0">
                <a:solidFill>
                  <a:schemeClr val="tx1">
                    <a:lumMod val="95000"/>
                    <a:lumOff val="5000"/>
                  </a:schemeClr>
                </a:solidFill>
              </a:rPr>
              <a:t>Pharmacological</a:t>
            </a:r>
          </a:p>
        </p:txBody>
      </p:sp>
    </p:spTree>
    <p:extLst>
      <p:ext uri="{BB962C8B-B14F-4D97-AF65-F5344CB8AC3E}">
        <p14:creationId xmlns:p14="http://schemas.microsoft.com/office/powerpoint/2010/main" val="1497468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1" y="381001"/>
          <a:ext cx="12192000" cy="5752172"/>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0" y="6224602"/>
            <a:ext cx="12192000" cy="461665"/>
          </a:xfrm>
          <a:prstGeom prst="rect">
            <a:avLst/>
          </a:prstGeom>
        </p:spPr>
        <p:txBody>
          <a:bodyPr wrap="square">
            <a:spAutoFit/>
          </a:bodyPr>
          <a:lstStyle/>
          <a:p>
            <a:r>
              <a:rPr lang="en-US" sz="1200" dirty="0">
                <a:solidFill>
                  <a:schemeClr val="bg1"/>
                </a:solidFill>
                <a:latin typeface="Arial" panose="020B0604020202020204" pitchFamily="34" charset="0"/>
              </a:rPr>
              <a:t>Bridge, J. A., </a:t>
            </a:r>
            <a:r>
              <a:rPr lang="en-US" sz="1200" dirty="0" err="1">
                <a:solidFill>
                  <a:schemeClr val="bg1"/>
                </a:solidFill>
                <a:latin typeface="Arial" panose="020B0604020202020204" pitchFamily="34" charset="0"/>
              </a:rPr>
              <a:t>Iyengar</a:t>
            </a:r>
            <a:r>
              <a:rPr lang="en-US" sz="1200" dirty="0">
                <a:solidFill>
                  <a:schemeClr val="bg1"/>
                </a:solidFill>
                <a:latin typeface="Arial" panose="020B0604020202020204" pitchFamily="34" charset="0"/>
              </a:rPr>
              <a:t>, S., Salary, C. B., </a:t>
            </a:r>
            <a:r>
              <a:rPr lang="en-US" sz="1200" dirty="0" err="1">
                <a:solidFill>
                  <a:schemeClr val="bg1"/>
                </a:solidFill>
                <a:latin typeface="Arial" panose="020B0604020202020204" pitchFamily="34" charset="0"/>
              </a:rPr>
              <a:t>Barbe</a:t>
            </a:r>
            <a:r>
              <a:rPr lang="en-US" sz="1200" dirty="0">
                <a:solidFill>
                  <a:schemeClr val="bg1"/>
                </a:solidFill>
                <a:latin typeface="Arial" panose="020B0604020202020204" pitchFamily="34" charset="0"/>
              </a:rPr>
              <a:t>, R. P., </a:t>
            </a:r>
            <a:r>
              <a:rPr lang="en-US" sz="1200" dirty="0" err="1">
                <a:solidFill>
                  <a:schemeClr val="bg1"/>
                </a:solidFill>
                <a:latin typeface="Arial" panose="020B0604020202020204" pitchFamily="34" charset="0"/>
              </a:rPr>
              <a:t>Birmaher</a:t>
            </a:r>
            <a:r>
              <a:rPr lang="en-US" sz="1200" dirty="0">
                <a:solidFill>
                  <a:schemeClr val="bg1"/>
                </a:solidFill>
                <a:latin typeface="Arial" panose="020B0604020202020204" pitchFamily="34" charset="0"/>
              </a:rPr>
              <a:t>, B., </a:t>
            </a:r>
            <a:r>
              <a:rPr lang="en-US" sz="1200" dirty="0" err="1">
                <a:solidFill>
                  <a:schemeClr val="bg1"/>
                </a:solidFill>
                <a:latin typeface="Arial" panose="020B0604020202020204" pitchFamily="34" charset="0"/>
              </a:rPr>
              <a:t>Pincus</a:t>
            </a:r>
            <a:r>
              <a:rPr lang="en-US" sz="1200" dirty="0">
                <a:solidFill>
                  <a:schemeClr val="bg1"/>
                </a:solidFill>
                <a:latin typeface="Arial" panose="020B0604020202020204" pitchFamily="34" charset="0"/>
              </a:rPr>
              <a:t>, H. A., ... &amp; Brent, D. A. (2007). Clinical response and risk for reported suicidal ideation and suicide attempts in pediatric antidepressant treatment: a meta-analysis of randomized controlled trials. </a:t>
            </a:r>
            <a:r>
              <a:rPr lang="en-US" sz="1200" i="1" dirty="0" err="1">
                <a:solidFill>
                  <a:schemeClr val="bg1"/>
                </a:solidFill>
                <a:latin typeface="Arial" panose="020B0604020202020204" pitchFamily="34" charset="0"/>
              </a:rPr>
              <a:t>Jama</a:t>
            </a:r>
            <a:r>
              <a:rPr lang="en-US" sz="1200" dirty="0">
                <a:solidFill>
                  <a:schemeClr val="bg1"/>
                </a:solidFill>
                <a:latin typeface="Arial" panose="020B0604020202020204" pitchFamily="34" charset="0"/>
              </a:rPr>
              <a:t>, </a:t>
            </a:r>
            <a:r>
              <a:rPr lang="en-US" sz="1200" i="1" dirty="0">
                <a:solidFill>
                  <a:schemeClr val="bg1"/>
                </a:solidFill>
                <a:latin typeface="Arial" panose="020B0604020202020204" pitchFamily="34" charset="0"/>
              </a:rPr>
              <a:t>297</a:t>
            </a:r>
            <a:r>
              <a:rPr lang="en-US" sz="1200" dirty="0">
                <a:solidFill>
                  <a:schemeClr val="bg1"/>
                </a:solidFill>
                <a:latin typeface="Arial" panose="020B0604020202020204" pitchFamily="34" charset="0"/>
              </a:rPr>
              <a:t>(15), 1683-1696.</a:t>
            </a:r>
            <a:endParaRPr lang="en-US" sz="1200" dirty="0">
              <a:solidFill>
                <a:schemeClr val="bg1"/>
              </a:solidFill>
            </a:endParaRPr>
          </a:p>
        </p:txBody>
      </p:sp>
    </p:spTree>
    <p:extLst>
      <p:ext uri="{BB962C8B-B14F-4D97-AF65-F5344CB8AC3E}">
        <p14:creationId xmlns:p14="http://schemas.microsoft.com/office/powerpoint/2010/main" val="938650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point is:</a:t>
            </a:r>
          </a:p>
        </p:txBody>
      </p:sp>
      <p:sp>
        <p:nvSpPr>
          <p:cNvPr id="3" name="TextBox 2"/>
          <p:cNvSpPr txBox="1"/>
          <p:nvPr/>
        </p:nvSpPr>
        <p:spPr>
          <a:xfrm>
            <a:off x="387927" y="2757055"/>
            <a:ext cx="11526982" cy="1015663"/>
          </a:xfrm>
          <a:prstGeom prst="rect">
            <a:avLst/>
          </a:prstGeom>
          <a:noFill/>
        </p:spPr>
        <p:txBody>
          <a:bodyPr wrap="square" rtlCol="0">
            <a:spAutoFit/>
          </a:bodyPr>
          <a:lstStyle/>
          <a:p>
            <a:pPr algn="ctr"/>
            <a:r>
              <a:rPr lang="en-US" sz="6000" dirty="0"/>
              <a:t>Just </a:t>
            </a:r>
            <a:r>
              <a:rPr lang="en-US" sz="6000"/>
              <a:t>do something!</a:t>
            </a:r>
          </a:p>
        </p:txBody>
      </p:sp>
    </p:spTree>
    <p:extLst>
      <p:ext uri="{BB962C8B-B14F-4D97-AF65-F5344CB8AC3E}">
        <p14:creationId xmlns:p14="http://schemas.microsoft.com/office/powerpoint/2010/main" val="20335002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mn-lt"/>
              </a:rPr>
              <a:t>Non-Pharmacological Management</a:t>
            </a:r>
          </a:p>
        </p:txBody>
      </p:sp>
      <p:sp>
        <p:nvSpPr>
          <p:cNvPr id="3" name="Content Placeholder 2"/>
          <p:cNvSpPr>
            <a:spLocks noGrp="1"/>
          </p:cNvSpPr>
          <p:nvPr>
            <p:ph idx="4294967295"/>
          </p:nvPr>
        </p:nvSpPr>
        <p:spPr>
          <a:xfrm>
            <a:off x="630841" y="2016138"/>
            <a:ext cx="10698163" cy="4187825"/>
          </a:xfrm>
        </p:spPr>
        <p:txBody>
          <a:bodyPr>
            <a:noAutofit/>
          </a:bodyPr>
          <a:lstStyle/>
          <a:p>
            <a:pPr marL="0" indent="0">
              <a:buNone/>
            </a:pPr>
            <a:endParaRPr lang="en-US" sz="3200" dirty="0">
              <a:solidFill>
                <a:schemeClr val="tx1"/>
              </a:solidFill>
            </a:endParaRPr>
          </a:p>
          <a:p>
            <a:r>
              <a:rPr lang="en-US" sz="3200" dirty="0">
                <a:solidFill>
                  <a:schemeClr val="tx1"/>
                </a:solidFill>
              </a:rPr>
              <a:t>Active Monitoring</a:t>
            </a:r>
          </a:p>
          <a:p>
            <a:r>
              <a:rPr lang="en-US" sz="3200" dirty="0">
                <a:solidFill>
                  <a:schemeClr val="tx1"/>
                </a:solidFill>
              </a:rPr>
              <a:t>Sleep improvement</a:t>
            </a:r>
          </a:p>
          <a:p>
            <a:r>
              <a:rPr lang="en-US" sz="3200" dirty="0">
                <a:solidFill>
                  <a:schemeClr val="tx1"/>
                </a:solidFill>
              </a:rPr>
              <a:t>Exercise</a:t>
            </a:r>
          </a:p>
          <a:p>
            <a:r>
              <a:rPr lang="en-US" sz="3200" dirty="0">
                <a:solidFill>
                  <a:schemeClr val="tx1"/>
                </a:solidFill>
              </a:rPr>
              <a:t>Bright Light Therapy, Dawn Simulation?</a:t>
            </a:r>
          </a:p>
          <a:p>
            <a:r>
              <a:rPr lang="en-US" sz="3200" dirty="0">
                <a:solidFill>
                  <a:schemeClr val="tx1"/>
                </a:solidFill>
              </a:rPr>
              <a:t>Psychotherapy</a:t>
            </a:r>
          </a:p>
          <a:p>
            <a:pPr lvl="1"/>
            <a:endParaRPr lang="en-US" sz="3200" dirty="0">
              <a:solidFill>
                <a:schemeClr val="tx1"/>
              </a:solidFill>
            </a:endParaRPr>
          </a:p>
          <a:p>
            <a:endParaRPr lang="en-US" sz="3200" dirty="0">
              <a:solidFill>
                <a:schemeClr val="tx1"/>
              </a:solidFill>
            </a:endParaRPr>
          </a:p>
        </p:txBody>
      </p:sp>
    </p:spTree>
    <p:extLst>
      <p:ext uri="{BB962C8B-B14F-4D97-AF65-F5344CB8AC3E}">
        <p14:creationId xmlns:p14="http://schemas.microsoft.com/office/powerpoint/2010/main" val="11357797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Seasonal Depression: Prevention tips</a:t>
            </a:r>
          </a:p>
        </p:txBody>
      </p:sp>
      <p:sp>
        <p:nvSpPr>
          <p:cNvPr id="3" name="Rectangle 2"/>
          <p:cNvSpPr/>
          <p:nvPr/>
        </p:nvSpPr>
        <p:spPr>
          <a:xfrm>
            <a:off x="734291" y="2095373"/>
            <a:ext cx="9795163" cy="2062103"/>
          </a:xfrm>
          <a:prstGeom prst="rect">
            <a:avLst/>
          </a:prstGeom>
        </p:spPr>
        <p:txBody>
          <a:bodyPr wrap="square">
            <a:spAutoFit/>
          </a:bodyPr>
          <a:lstStyle/>
          <a:p>
            <a:pPr>
              <a:buFont typeface="Arial" charset="0"/>
              <a:buChar char="•"/>
            </a:pPr>
            <a:r>
              <a:rPr lang="en-US" sz="3200" dirty="0"/>
              <a:t> Routines: keep consistent!</a:t>
            </a:r>
          </a:p>
          <a:p>
            <a:pPr>
              <a:buFont typeface="Arial" charset="0"/>
              <a:buChar char="•"/>
            </a:pPr>
            <a:r>
              <a:rPr lang="en-US" sz="3200" dirty="0"/>
              <a:t> Make time for healthy habits</a:t>
            </a:r>
          </a:p>
          <a:p>
            <a:pPr>
              <a:buFont typeface="Arial" charset="0"/>
              <a:buChar char="•"/>
            </a:pPr>
            <a:r>
              <a:rPr lang="en-US" sz="3200" dirty="0"/>
              <a:t> Keep expectations realistic</a:t>
            </a:r>
          </a:p>
          <a:p>
            <a:pPr>
              <a:buFont typeface="Arial" charset="0"/>
              <a:buChar char="•"/>
            </a:pPr>
            <a:r>
              <a:rPr lang="en-US" sz="3200" dirty="0"/>
              <a:t> Team effort!</a:t>
            </a:r>
          </a:p>
        </p:txBody>
      </p:sp>
    </p:spTree>
    <p:extLst>
      <p:ext uri="{BB962C8B-B14F-4D97-AF65-F5344CB8AC3E}">
        <p14:creationId xmlns:p14="http://schemas.microsoft.com/office/powerpoint/2010/main" val="10964148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46AE9-EA39-4FB8-ADAA-4BB1F2AF7F4B}"/>
              </a:ext>
            </a:extLst>
          </p:cNvPr>
          <p:cNvSpPr>
            <a:spLocks noGrp="1"/>
          </p:cNvSpPr>
          <p:nvPr>
            <p:ph type="title"/>
          </p:nvPr>
        </p:nvSpPr>
        <p:spPr>
          <a:xfrm>
            <a:off x="395416" y="305554"/>
            <a:ext cx="11343503" cy="909304"/>
          </a:xfrm>
        </p:spPr>
        <p:txBody>
          <a:bodyPr>
            <a:noAutofit/>
          </a:bodyPr>
          <a:lstStyle/>
          <a:p>
            <a:r>
              <a:rPr lang="en-US" sz="3200" dirty="0"/>
              <a:t>Guidelines for Adolescent Depression in Primary Care (GLAD-PC)</a:t>
            </a:r>
          </a:p>
        </p:txBody>
      </p:sp>
      <p:sp>
        <p:nvSpPr>
          <p:cNvPr id="3" name="Content Placeholder 2">
            <a:extLst>
              <a:ext uri="{FF2B5EF4-FFF2-40B4-BE49-F238E27FC236}">
                <a16:creationId xmlns:a16="http://schemas.microsoft.com/office/drawing/2014/main" id="{657F0363-9F56-4DDE-80E0-1E5E5DB29A03}"/>
              </a:ext>
            </a:extLst>
          </p:cNvPr>
          <p:cNvSpPr>
            <a:spLocks noGrp="1"/>
          </p:cNvSpPr>
          <p:nvPr>
            <p:ph idx="1"/>
          </p:nvPr>
        </p:nvSpPr>
        <p:spPr>
          <a:xfrm>
            <a:off x="605482" y="1468582"/>
            <a:ext cx="10997514" cy="5083863"/>
          </a:xfrm>
        </p:spPr>
        <p:txBody>
          <a:bodyPr>
            <a:normAutofit/>
          </a:bodyPr>
          <a:lstStyle/>
          <a:p>
            <a:pPr marL="457200" indent="-457200">
              <a:buAutoNum type="arabicParenR"/>
            </a:pPr>
            <a:r>
              <a:rPr lang="en-US" sz="2800" dirty="0">
                <a:solidFill>
                  <a:schemeClr val="tx1"/>
                </a:solidFill>
              </a:rPr>
              <a:t>Organize clinical settings to include integrated or collaborative care models</a:t>
            </a:r>
          </a:p>
          <a:p>
            <a:pPr marL="457200" indent="-457200">
              <a:buAutoNum type="arabicParenR"/>
            </a:pPr>
            <a:r>
              <a:rPr lang="en-US" sz="2800" dirty="0">
                <a:solidFill>
                  <a:schemeClr val="tx1"/>
                </a:solidFill>
              </a:rPr>
              <a:t>For mild depression, PCP should consider active support &amp; monitoring first ( 6 – 8 weeks)</a:t>
            </a:r>
          </a:p>
          <a:p>
            <a:pPr marL="457200" indent="-457200">
              <a:buAutoNum type="arabicParenR"/>
            </a:pPr>
            <a:r>
              <a:rPr lang="en-US" sz="2800" dirty="0">
                <a:solidFill>
                  <a:schemeClr val="tx1"/>
                </a:solidFill>
              </a:rPr>
              <a:t>For moderate - severe depression or presence of comorbidities, consultation w/ mental health specialist recommended</a:t>
            </a:r>
          </a:p>
          <a:p>
            <a:pPr lvl="1">
              <a:buFont typeface="Wingdings" panose="05000000000000000000" pitchFamily="2" charset="2"/>
              <a:buChar char="§"/>
            </a:pPr>
            <a:r>
              <a:rPr lang="en-US" sz="2400" dirty="0">
                <a:solidFill>
                  <a:schemeClr val="tx1"/>
                </a:solidFill>
              </a:rPr>
              <a:t>Moderate: consider treatment in or outside of primary care</a:t>
            </a:r>
          </a:p>
          <a:p>
            <a:pPr lvl="1">
              <a:buFont typeface="Wingdings" panose="05000000000000000000" pitchFamily="2" charset="2"/>
              <a:buChar char="§"/>
            </a:pPr>
            <a:r>
              <a:rPr lang="en-US" sz="2400" dirty="0">
                <a:solidFill>
                  <a:schemeClr val="tx1"/>
                </a:solidFill>
              </a:rPr>
              <a:t>Severe: consider referral to specialist for treatment</a:t>
            </a:r>
          </a:p>
          <a:p>
            <a:pPr marL="457200" indent="-457200">
              <a:buAutoNum type="arabicParenR"/>
            </a:pPr>
            <a:r>
              <a:rPr lang="en-US" sz="2800" dirty="0">
                <a:solidFill>
                  <a:schemeClr val="tx1"/>
                </a:solidFill>
              </a:rPr>
              <a:t>When treatment needed, recommend EBTs </a:t>
            </a:r>
          </a:p>
          <a:p>
            <a:pPr marL="457200" indent="-457200">
              <a:buAutoNum type="arabicParenR"/>
            </a:pPr>
            <a:endParaRPr lang="en-US" sz="2800" dirty="0">
              <a:solidFill>
                <a:schemeClr val="tx1"/>
              </a:solidFill>
            </a:endParaRPr>
          </a:p>
        </p:txBody>
      </p:sp>
    </p:spTree>
    <p:extLst>
      <p:ext uri="{BB962C8B-B14F-4D97-AF65-F5344CB8AC3E}">
        <p14:creationId xmlns:p14="http://schemas.microsoft.com/office/powerpoint/2010/main" val="4008869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636" y="305554"/>
            <a:ext cx="11360727" cy="909304"/>
          </a:xfrm>
        </p:spPr>
        <p:txBody>
          <a:bodyPr>
            <a:normAutofit/>
          </a:bodyPr>
          <a:lstStyle/>
          <a:p>
            <a:r>
              <a:rPr lang="en-US" sz="3200" dirty="0">
                <a:latin typeface="+mn-lt"/>
              </a:rPr>
              <a:t>Psychosocial Treatments for Depression – Active Monitoring</a:t>
            </a:r>
          </a:p>
        </p:txBody>
      </p:sp>
      <p:sp>
        <p:nvSpPr>
          <p:cNvPr id="3" name="Content Placeholder 2"/>
          <p:cNvSpPr>
            <a:spLocks noGrp="1"/>
          </p:cNvSpPr>
          <p:nvPr>
            <p:ph idx="1"/>
          </p:nvPr>
        </p:nvSpPr>
        <p:spPr>
          <a:xfrm>
            <a:off x="609600" y="1231225"/>
            <a:ext cx="11166764" cy="5416710"/>
          </a:xfrm>
        </p:spPr>
        <p:txBody>
          <a:bodyPr>
            <a:normAutofit/>
          </a:bodyPr>
          <a:lstStyle/>
          <a:p>
            <a:pPr marL="0" indent="0">
              <a:buNone/>
            </a:pPr>
            <a:r>
              <a:rPr lang="en-US" sz="2800" dirty="0">
                <a:solidFill>
                  <a:schemeClr val="tx1"/>
                </a:solidFill>
              </a:rPr>
              <a:t>Active Monitoring (mild to moderate depression):</a:t>
            </a:r>
          </a:p>
          <a:p>
            <a:pPr>
              <a:buFont typeface="Arial" panose="020B0604020202020204" pitchFamily="34" charset="0"/>
              <a:buChar char="•"/>
            </a:pPr>
            <a:r>
              <a:rPr lang="en-US" sz="2800" dirty="0">
                <a:solidFill>
                  <a:schemeClr val="tx1"/>
                </a:solidFill>
              </a:rPr>
              <a:t>Frequent visits w/ PCP</a:t>
            </a:r>
          </a:p>
          <a:p>
            <a:pPr>
              <a:buFont typeface="Arial" panose="020B0604020202020204" pitchFamily="34" charset="0"/>
              <a:buChar char="•"/>
            </a:pPr>
            <a:r>
              <a:rPr lang="en-US" sz="2800" dirty="0">
                <a:solidFill>
                  <a:schemeClr val="tx1"/>
                </a:solidFill>
              </a:rPr>
              <a:t>Phone follow-up in between visits</a:t>
            </a:r>
          </a:p>
          <a:p>
            <a:pPr>
              <a:buFont typeface="Arial" panose="020B0604020202020204" pitchFamily="34" charset="0"/>
              <a:buChar char="•"/>
            </a:pPr>
            <a:r>
              <a:rPr lang="en-US" sz="2800" dirty="0">
                <a:solidFill>
                  <a:schemeClr val="tx1"/>
                </a:solidFill>
              </a:rPr>
              <a:t>Provide educational materials to youth and families</a:t>
            </a:r>
          </a:p>
          <a:p>
            <a:pPr>
              <a:buFont typeface="Arial" panose="020B0604020202020204" pitchFamily="34" charset="0"/>
              <a:buChar char="•"/>
            </a:pPr>
            <a:r>
              <a:rPr lang="en-US" sz="2800" dirty="0">
                <a:solidFill>
                  <a:schemeClr val="tx1"/>
                </a:solidFill>
              </a:rPr>
              <a:t>Prescribe:</a:t>
            </a:r>
          </a:p>
          <a:p>
            <a:pPr lvl="1">
              <a:buFont typeface="Arial" panose="020B0604020202020204" pitchFamily="34" charset="0"/>
              <a:buChar char="•"/>
            </a:pPr>
            <a:r>
              <a:rPr lang="en-US" sz="2800" dirty="0">
                <a:solidFill>
                  <a:schemeClr val="tx1"/>
                </a:solidFill>
              </a:rPr>
              <a:t>Behavioral Activation - Exercise and fun activities</a:t>
            </a:r>
          </a:p>
          <a:p>
            <a:pPr lvl="1">
              <a:buFont typeface="Arial" panose="020B0604020202020204" pitchFamily="34" charset="0"/>
              <a:buChar char="•"/>
            </a:pPr>
            <a:r>
              <a:rPr lang="en-US" sz="2800" dirty="0">
                <a:solidFill>
                  <a:schemeClr val="tx1"/>
                </a:solidFill>
              </a:rPr>
              <a:t>Peer support group</a:t>
            </a:r>
          </a:p>
          <a:p>
            <a:pPr marL="0" indent="0">
              <a:buNone/>
            </a:pPr>
            <a:r>
              <a:rPr lang="en-US" sz="2400" dirty="0">
                <a:solidFill>
                  <a:schemeClr val="tx1"/>
                </a:solidFill>
              </a:rPr>
              <a:t>Probably sufficient for many w/ mild depression</a:t>
            </a:r>
          </a:p>
        </p:txBody>
      </p:sp>
    </p:spTree>
    <p:extLst>
      <p:ext uri="{BB962C8B-B14F-4D97-AF65-F5344CB8AC3E}">
        <p14:creationId xmlns:p14="http://schemas.microsoft.com/office/powerpoint/2010/main" val="1370487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36A18-C217-48A9-8C62-448232C84EC2}"/>
              </a:ext>
            </a:extLst>
          </p:cNvPr>
          <p:cNvSpPr>
            <a:spLocks noGrp="1"/>
          </p:cNvSpPr>
          <p:nvPr>
            <p:ph type="title"/>
          </p:nvPr>
        </p:nvSpPr>
        <p:spPr/>
        <p:txBody>
          <a:bodyPr>
            <a:normAutofit/>
          </a:bodyPr>
          <a:lstStyle/>
          <a:p>
            <a:r>
              <a:rPr lang="en-US" sz="3200" dirty="0"/>
              <a:t>Who We Are – Maryland BHIPP</a:t>
            </a:r>
          </a:p>
        </p:txBody>
      </p:sp>
      <p:pic>
        <p:nvPicPr>
          <p:cNvPr id="7" name="Content Placeholder 6">
            <a:extLst>
              <a:ext uri="{FF2B5EF4-FFF2-40B4-BE49-F238E27FC236}">
                <a16:creationId xmlns:a16="http://schemas.microsoft.com/office/drawing/2014/main" id="{BB3F87AA-8841-4D6A-8F4B-1D90D131CA07}"/>
              </a:ext>
            </a:extLst>
          </p:cNvPr>
          <p:cNvPicPr>
            <a:picLocks noGrp="1" noChangeAspect="1"/>
          </p:cNvPicPr>
          <p:nvPr>
            <p:ph idx="4294967295"/>
          </p:nvPr>
        </p:nvPicPr>
        <p:blipFill>
          <a:blip r:embed="rId3"/>
          <a:stretch>
            <a:fillRect/>
          </a:stretch>
        </p:blipFill>
        <p:spPr>
          <a:xfrm>
            <a:off x="482826" y="1674673"/>
            <a:ext cx="5031476" cy="4562841"/>
          </a:xfrm>
          <a:prstGeom prst="rect">
            <a:avLst/>
          </a:prstGeom>
        </p:spPr>
      </p:pic>
      <p:sp>
        <p:nvSpPr>
          <p:cNvPr id="5" name="Rectangle 4">
            <a:extLst>
              <a:ext uri="{FF2B5EF4-FFF2-40B4-BE49-F238E27FC236}">
                <a16:creationId xmlns:a16="http://schemas.microsoft.com/office/drawing/2014/main" id="{78A84612-DD9B-4E5B-94A9-FC4D18CCA872}"/>
              </a:ext>
            </a:extLst>
          </p:cNvPr>
          <p:cNvSpPr/>
          <p:nvPr/>
        </p:nvSpPr>
        <p:spPr>
          <a:xfrm>
            <a:off x="5397387" y="1674673"/>
            <a:ext cx="6311787" cy="387798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Offering support to pediatric primary care providers through free: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Telephone consultation (855-MD-BHIPP)</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Resource &amp; referral support </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Training &amp; education </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Regionally specific social work co-location (Salisbury University and Morgan State University)</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Project ECHO®</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Direct </a:t>
            </a:r>
            <a:r>
              <a:rPr kumimoji="0" lang="en-US" sz="2000" b="0" i="0" u="none" strike="noStrike" kern="1200" cap="none" spc="0" normalizeH="0" baseline="0" noProof="0" dirty="0" err="1">
                <a:ln>
                  <a:noFill/>
                </a:ln>
                <a:solidFill>
                  <a:srgbClr val="000000"/>
                </a:solidFill>
                <a:effectLst/>
                <a:uLnTx/>
                <a:uFillTx/>
                <a:latin typeface="Calibri" panose="020F0502020204030204"/>
                <a:ea typeface="+mn-ea"/>
                <a:cs typeface="+mn-cs"/>
              </a:rPr>
              <a:t>Telepsychiatry</a:t>
            </a: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 &amp; </a:t>
            </a:r>
            <a:r>
              <a:rPr kumimoji="0" lang="en-US" sz="2000" b="0" i="0" u="none" strike="noStrike" kern="1200" cap="none" spc="0" normalizeH="0" baseline="0" noProof="0" dirty="0" err="1">
                <a:ln>
                  <a:noFill/>
                </a:ln>
                <a:solidFill>
                  <a:srgbClr val="000000"/>
                </a:solidFill>
                <a:effectLst/>
                <a:uLnTx/>
                <a:uFillTx/>
                <a:latin typeface="Calibri" panose="020F0502020204030204"/>
                <a:ea typeface="+mn-ea"/>
                <a:cs typeface="+mn-cs"/>
              </a:rPr>
              <a:t>Telecounseling</a:t>
            </a: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 Services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Care coordination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32603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mn-lt"/>
              </a:rPr>
              <a:t>Sleep</a:t>
            </a:r>
          </a:p>
        </p:txBody>
      </p:sp>
      <p:sp>
        <p:nvSpPr>
          <p:cNvPr id="3" name="Content Placeholder 2"/>
          <p:cNvSpPr>
            <a:spLocks noGrp="1"/>
          </p:cNvSpPr>
          <p:nvPr>
            <p:ph idx="4294967295"/>
          </p:nvPr>
        </p:nvSpPr>
        <p:spPr>
          <a:xfrm>
            <a:off x="630841" y="1238225"/>
            <a:ext cx="10961687" cy="4648200"/>
          </a:xfrm>
        </p:spPr>
        <p:txBody>
          <a:bodyPr>
            <a:noAutofit/>
          </a:bodyPr>
          <a:lstStyle/>
          <a:p>
            <a:r>
              <a:rPr lang="en-US" sz="2600" dirty="0">
                <a:solidFill>
                  <a:schemeClr val="tx1"/>
                </a:solidFill>
              </a:rPr>
              <a:t>Sleep disturbances can have a seasonal pattern</a:t>
            </a:r>
          </a:p>
          <a:p>
            <a:r>
              <a:rPr lang="en-US" sz="2600" dirty="0">
                <a:solidFill>
                  <a:schemeClr val="tx1"/>
                </a:solidFill>
              </a:rPr>
              <a:t>There is a </a:t>
            </a:r>
            <a:r>
              <a:rPr lang="en-US" sz="2600" b="1" i="1" dirty="0">
                <a:solidFill>
                  <a:schemeClr val="tx1"/>
                </a:solidFill>
              </a:rPr>
              <a:t>simple brief psychotherapy (CBT) </a:t>
            </a:r>
            <a:r>
              <a:rPr lang="en-US" sz="2600" b="1" dirty="0">
                <a:solidFill>
                  <a:schemeClr val="tx1"/>
                </a:solidFill>
              </a:rPr>
              <a:t>for insomnia </a:t>
            </a:r>
            <a:r>
              <a:rPr lang="en-US" sz="2600" dirty="0">
                <a:solidFill>
                  <a:schemeClr val="tx1"/>
                </a:solidFill>
              </a:rPr>
              <a:t>in adults; it has been adapted for use in adolescents </a:t>
            </a:r>
          </a:p>
          <a:p>
            <a:r>
              <a:rPr lang="en-US" sz="2600" b="1" i="1" dirty="0">
                <a:solidFill>
                  <a:schemeClr val="tx1"/>
                </a:solidFill>
              </a:rPr>
              <a:t>Sleep hygiene counseling </a:t>
            </a:r>
            <a:r>
              <a:rPr lang="en-US" sz="2600" dirty="0">
                <a:solidFill>
                  <a:schemeClr val="tx1"/>
                </a:solidFill>
              </a:rPr>
              <a:t>works but requires persistence!</a:t>
            </a:r>
          </a:p>
          <a:p>
            <a:pPr lvl="1"/>
            <a:r>
              <a:rPr lang="en-US" sz="2600" i="1" dirty="0">
                <a:solidFill>
                  <a:schemeClr val="tx1"/>
                </a:solidFill>
              </a:rPr>
              <a:t>Scheduled regular awakening</a:t>
            </a:r>
          </a:p>
          <a:p>
            <a:pPr lvl="1"/>
            <a:r>
              <a:rPr lang="en-US" sz="2600" dirty="0">
                <a:solidFill>
                  <a:schemeClr val="tx1"/>
                </a:solidFill>
              </a:rPr>
              <a:t>Daytime sleep restriction (no naps) and caffeine restriction</a:t>
            </a:r>
          </a:p>
          <a:p>
            <a:pPr lvl="1"/>
            <a:r>
              <a:rPr lang="en-US" sz="2600" dirty="0">
                <a:solidFill>
                  <a:schemeClr val="tx1"/>
                </a:solidFill>
              </a:rPr>
              <a:t>Bedtime stimulus control (lights, electronics, music, etc.)</a:t>
            </a:r>
          </a:p>
          <a:p>
            <a:r>
              <a:rPr lang="en-US" sz="2600" dirty="0">
                <a:solidFill>
                  <a:schemeClr val="tx1"/>
                </a:solidFill>
              </a:rPr>
              <a:t>Melatonin, a sedative at higher doses, is a popular sleep aid, but…… </a:t>
            </a:r>
          </a:p>
        </p:txBody>
      </p:sp>
    </p:spTree>
    <p:extLst>
      <p:ext uri="{BB962C8B-B14F-4D97-AF65-F5344CB8AC3E}">
        <p14:creationId xmlns:p14="http://schemas.microsoft.com/office/powerpoint/2010/main" val="13012558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Sleep: Melatonin</a:t>
            </a:r>
          </a:p>
        </p:txBody>
      </p:sp>
      <p:sp>
        <p:nvSpPr>
          <p:cNvPr id="3" name="Content Placeholder 2"/>
          <p:cNvSpPr>
            <a:spLocks noGrp="1"/>
          </p:cNvSpPr>
          <p:nvPr>
            <p:ph idx="4294967295"/>
          </p:nvPr>
        </p:nvSpPr>
        <p:spPr>
          <a:xfrm>
            <a:off x="522360" y="1562100"/>
            <a:ext cx="11250540" cy="4476750"/>
          </a:xfrm>
        </p:spPr>
        <p:txBody>
          <a:bodyPr>
            <a:noAutofit/>
          </a:bodyPr>
          <a:lstStyle/>
          <a:p>
            <a:r>
              <a:rPr lang="en-US" sz="2400" dirty="0">
                <a:solidFill>
                  <a:schemeClr val="tx1"/>
                </a:solidFill>
              </a:rPr>
              <a:t>Pineal gland hormone regulates 24-hour sleep-wake cycle and other circadian rhythms</a:t>
            </a:r>
          </a:p>
          <a:p>
            <a:r>
              <a:rPr lang="en-US" sz="2400" dirty="0">
                <a:solidFill>
                  <a:schemeClr val="tx1"/>
                </a:solidFill>
              </a:rPr>
              <a:t>Peak levels during night</a:t>
            </a:r>
          </a:p>
          <a:p>
            <a:r>
              <a:rPr lang="en-US" sz="2400" dirty="0">
                <a:solidFill>
                  <a:schemeClr val="tx1"/>
                </a:solidFill>
              </a:rPr>
              <a:t>Daytime dose in young adults of 0.1-0.3 mg increased plasma melatonin to normal night range</a:t>
            </a:r>
          </a:p>
          <a:p>
            <a:r>
              <a:rPr lang="en-US" sz="2400" dirty="0">
                <a:solidFill>
                  <a:schemeClr val="tx1"/>
                </a:solidFill>
              </a:rPr>
              <a:t>Melatonin has </a:t>
            </a:r>
            <a:r>
              <a:rPr lang="en-US" sz="2400" b="1" dirty="0">
                <a:solidFill>
                  <a:schemeClr val="tx1"/>
                </a:solidFill>
              </a:rPr>
              <a:t>sedative </a:t>
            </a:r>
            <a:r>
              <a:rPr lang="en-US" sz="2400" dirty="0">
                <a:solidFill>
                  <a:schemeClr val="tx1"/>
                </a:solidFill>
              </a:rPr>
              <a:t>effect at higher doses</a:t>
            </a:r>
          </a:p>
          <a:p>
            <a:r>
              <a:rPr lang="en-US" sz="2400" dirty="0">
                <a:solidFill>
                  <a:schemeClr val="tx1"/>
                </a:solidFill>
              </a:rPr>
              <a:t>Adult data: sleep onset about 30 minutes earlier; this effect wears off in about 4 weeks</a:t>
            </a:r>
          </a:p>
          <a:p>
            <a:r>
              <a:rPr lang="en-US" sz="2400" dirty="0">
                <a:solidFill>
                  <a:schemeClr val="tx1"/>
                </a:solidFill>
              </a:rPr>
              <a:t>OTC melatonin preparations range from 1 to 10 mg </a:t>
            </a:r>
          </a:p>
          <a:p>
            <a:r>
              <a:rPr lang="en-US" sz="2400" dirty="0">
                <a:solidFill>
                  <a:schemeClr val="tx1"/>
                </a:solidFill>
              </a:rPr>
              <a:t>In a study of 31 melatonin preparations, melatonin varied from -83% to + 478% of labeled content</a:t>
            </a:r>
          </a:p>
          <a:p>
            <a:r>
              <a:rPr lang="en-US" sz="2400" i="1" dirty="0">
                <a:solidFill>
                  <a:schemeClr val="tx1"/>
                </a:solidFill>
              </a:rPr>
              <a:t>USP verified </a:t>
            </a:r>
            <a:r>
              <a:rPr lang="en-US" sz="2400" dirty="0">
                <a:solidFill>
                  <a:schemeClr val="tx1"/>
                </a:solidFill>
              </a:rPr>
              <a:t>preps are accurate, but cost more and only available in 3 and 5 mgs dosages</a:t>
            </a:r>
            <a:endParaRPr lang="en-US" sz="2400" dirty="0"/>
          </a:p>
        </p:txBody>
      </p:sp>
    </p:spTree>
    <p:extLst>
      <p:ext uri="{BB962C8B-B14F-4D97-AF65-F5344CB8AC3E}">
        <p14:creationId xmlns:p14="http://schemas.microsoft.com/office/powerpoint/2010/main" val="5744608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Sleep: Melatonin and Children</a:t>
            </a:r>
          </a:p>
        </p:txBody>
      </p:sp>
      <p:sp>
        <p:nvSpPr>
          <p:cNvPr id="3" name="Content Placeholder 2"/>
          <p:cNvSpPr>
            <a:spLocks noGrp="1"/>
          </p:cNvSpPr>
          <p:nvPr>
            <p:ph idx="4294967295"/>
          </p:nvPr>
        </p:nvSpPr>
        <p:spPr>
          <a:xfrm>
            <a:off x="630841" y="1708150"/>
            <a:ext cx="10870597" cy="4635500"/>
          </a:xfrm>
        </p:spPr>
        <p:txBody>
          <a:bodyPr>
            <a:noAutofit/>
          </a:bodyPr>
          <a:lstStyle/>
          <a:p>
            <a:r>
              <a:rPr lang="en-US" sz="2800" dirty="0">
                <a:solidFill>
                  <a:schemeClr val="tx1"/>
                </a:solidFill>
              </a:rPr>
              <a:t>Used by lots of parents with or without recommendation of PCP</a:t>
            </a:r>
          </a:p>
          <a:p>
            <a:r>
              <a:rPr lang="en-US" sz="2800" dirty="0">
                <a:solidFill>
                  <a:schemeClr val="tx1"/>
                </a:solidFill>
              </a:rPr>
              <a:t>Best efficacy data for autism, some for ADHD</a:t>
            </a:r>
          </a:p>
          <a:p>
            <a:r>
              <a:rPr lang="en-US" sz="2800" dirty="0">
                <a:solidFill>
                  <a:schemeClr val="tx1"/>
                </a:solidFill>
              </a:rPr>
              <a:t>“Data supporting use of melatonin in developmentally normal children are limited and its long-term safety is unknown.” (</a:t>
            </a:r>
            <a:r>
              <a:rPr lang="en-US" sz="2800" i="1" dirty="0">
                <a:solidFill>
                  <a:schemeClr val="tx1"/>
                </a:solidFill>
              </a:rPr>
              <a:t>Medical Letter</a:t>
            </a:r>
            <a:r>
              <a:rPr lang="en-US" sz="2800" dirty="0">
                <a:solidFill>
                  <a:schemeClr val="tx1"/>
                </a:solidFill>
              </a:rPr>
              <a:t>, June 29, 2020)</a:t>
            </a:r>
          </a:p>
          <a:p>
            <a:r>
              <a:rPr lang="en-US" sz="2800" dirty="0">
                <a:solidFill>
                  <a:schemeClr val="tx1"/>
                </a:solidFill>
              </a:rPr>
              <a:t>Long-term melatonin supplementation can suppress the hypothalamic-gonadal axis and may be associated with delayed onset of puberty, possibly by preventing the decline in nocturnal levels of melatonin that occur during the onset of puberty</a:t>
            </a:r>
          </a:p>
          <a:p>
            <a:r>
              <a:rPr lang="en-US" sz="2800" dirty="0">
                <a:solidFill>
                  <a:schemeClr val="tx1"/>
                </a:solidFill>
              </a:rPr>
              <a:t>Melatonin may be the most benign sedative for sleep onset, with above caveats, although no meds preferred, if possible</a:t>
            </a:r>
          </a:p>
          <a:p>
            <a:endParaRPr lang="en-US" sz="2200" dirty="0"/>
          </a:p>
        </p:txBody>
      </p:sp>
    </p:spTree>
    <p:extLst>
      <p:ext uri="{BB962C8B-B14F-4D97-AF65-F5344CB8AC3E}">
        <p14:creationId xmlns:p14="http://schemas.microsoft.com/office/powerpoint/2010/main" val="12095475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Exercise</a:t>
            </a:r>
          </a:p>
        </p:txBody>
      </p:sp>
      <p:sp>
        <p:nvSpPr>
          <p:cNvPr id="3" name="Content Placeholder 2"/>
          <p:cNvSpPr>
            <a:spLocks noGrp="1"/>
          </p:cNvSpPr>
          <p:nvPr>
            <p:ph idx="1"/>
          </p:nvPr>
        </p:nvSpPr>
        <p:spPr>
          <a:xfrm>
            <a:off x="399127" y="1524001"/>
            <a:ext cx="11460364" cy="2743200"/>
          </a:xfrm>
        </p:spPr>
        <p:txBody>
          <a:bodyPr>
            <a:normAutofit/>
          </a:bodyPr>
          <a:lstStyle/>
          <a:p>
            <a:r>
              <a:rPr lang="en-US" sz="2800" dirty="0">
                <a:solidFill>
                  <a:schemeClr val="tx1"/>
                </a:solidFill>
              </a:rPr>
              <a:t>Exercise is associated with improvement in depression</a:t>
            </a:r>
          </a:p>
          <a:p>
            <a:r>
              <a:rPr lang="en-US" sz="2800" dirty="0">
                <a:solidFill>
                  <a:schemeClr val="tx1"/>
                </a:solidFill>
              </a:rPr>
              <a:t>It is not easy to get someone who is depressed to exercise</a:t>
            </a:r>
          </a:p>
          <a:p>
            <a:r>
              <a:rPr lang="en-US" sz="2800" dirty="0">
                <a:solidFill>
                  <a:schemeClr val="tx1"/>
                </a:solidFill>
              </a:rPr>
              <a:t>Type of exercise probably doesn’t matter</a:t>
            </a:r>
          </a:p>
          <a:p>
            <a:r>
              <a:rPr lang="en-US" sz="2800" dirty="0">
                <a:solidFill>
                  <a:schemeClr val="tx1"/>
                </a:solidFill>
              </a:rPr>
              <a:t>Encourage participation in whatever the patient prefers</a:t>
            </a:r>
          </a:p>
        </p:txBody>
      </p:sp>
      <p:pic>
        <p:nvPicPr>
          <p:cNvPr id="4" name="Picture 3">
            <a:extLst>
              <a:ext uri="{FF2B5EF4-FFF2-40B4-BE49-F238E27FC236}">
                <a16:creationId xmlns:a16="http://schemas.microsoft.com/office/drawing/2014/main" id="{D04904DA-C443-455D-9A99-9D0A4195DD6B}"/>
              </a:ext>
            </a:extLst>
          </p:cNvPr>
          <p:cNvPicPr>
            <a:picLocks noChangeAspect="1"/>
          </p:cNvPicPr>
          <p:nvPr/>
        </p:nvPicPr>
        <p:blipFill>
          <a:blip r:embed="rId3"/>
          <a:stretch>
            <a:fillRect/>
          </a:stretch>
        </p:blipFill>
        <p:spPr>
          <a:xfrm>
            <a:off x="399126" y="4139515"/>
            <a:ext cx="3752744" cy="2412932"/>
          </a:xfrm>
          <a:prstGeom prst="rect">
            <a:avLst/>
          </a:prstGeom>
        </p:spPr>
      </p:pic>
    </p:spTree>
    <p:extLst>
      <p:ext uri="{BB962C8B-B14F-4D97-AF65-F5344CB8AC3E}">
        <p14:creationId xmlns:p14="http://schemas.microsoft.com/office/powerpoint/2010/main" val="16986874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mn-lt"/>
              </a:rPr>
              <a:t>Light therapy, Dawn Simulation</a:t>
            </a:r>
          </a:p>
        </p:txBody>
      </p:sp>
      <p:sp>
        <p:nvSpPr>
          <p:cNvPr id="3" name="Content Placeholder 2"/>
          <p:cNvSpPr>
            <a:spLocks noGrp="1"/>
          </p:cNvSpPr>
          <p:nvPr>
            <p:ph idx="4294967295"/>
          </p:nvPr>
        </p:nvSpPr>
        <p:spPr>
          <a:xfrm>
            <a:off x="630841" y="1865561"/>
            <a:ext cx="10698163" cy="4187825"/>
          </a:xfrm>
        </p:spPr>
        <p:txBody>
          <a:bodyPr>
            <a:noAutofit/>
          </a:bodyPr>
          <a:lstStyle/>
          <a:p>
            <a:r>
              <a:rPr lang="en-US" sz="3600" dirty="0">
                <a:solidFill>
                  <a:schemeClr val="tx1">
                    <a:lumMod val="95000"/>
                    <a:lumOff val="5000"/>
                  </a:schemeClr>
                </a:solidFill>
              </a:rPr>
              <a:t>Adults:</a:t>
            </a:r>
          </a:p>
          <a:p>
            <a:pPr lvl="1"/>
            <a:r>
              <a:rPr lang="en-US" sz="1800" dirty="0">
                <a:solidFill>
                  <a:schemeClr val="tx1">
                    <a:lumMod val="95000"/>
                    <a:lumOff val="5000"/>
                  </a:schemeClr>
                </a:solidFill>
              </a:rPr>
              <a:t>Fluorescent light box, 10,000 lux of white light </a:t>
            </a:r>
            <a:r>
              <a:rPr lang="en-US" sz="1000" dirty="0">
                <a:solidFill>
                  <a:schemeClr val="tx1">
                    <a:lumMod val="95000"/>
                    <a:lumOff val="5000"/>
                  </a:schemeClr>
                </a:solidFill>
              </a:rPr>
              <a:t>(Schwartz and Olds 2015)</a:t>
            </a:r>
          </a:p>
          <a:p>
            <a:pPr lvl="2"/>
            <a:r>
              <a:rPr lang="en-US" sz="1600" dirty="0">
                <a:solidFill>
                  <a:schemeClr val="tx1">
                    <a:lumMod val="95000"/>
                    <a:lumOff val="5000"/>
                  </a:schemeClr>
                </a:solidFill>
              </a:rPr>
              <a:t>For reference, sunny outdoor day = 50,000-100,000. Indoor light (even near a window) &lt;/=2500 lux</a:t>
            </a:r>
          </a:p>
          <a:p>
            <a:pPr lvl="1"/>
            <a:r>
              <a:rPr lang="en-US" sz="1800" dirty="0">
                <a:solidFill>
                  <a:schemeClr val="tx1">
                    <a:lumMod val="95000"/>
                    <a:lumOff val="5000"/>
                  </a:schemeClr>
                </a:solidFill>
              </a:rPr>
              <a:t>Recommended distance from face varies by device</a:t>
            </a:r>
          </a:p>
          <a:p>
            <a:pPr lvl="1"/>
            <a:r>
              <a:rPr lang="en-US" sz="1800" dirty="0">
                <a:solidFill>
                  <a:schemeClr val="tx1">
                    <a:lumMod val="95000"/>
                    <a:lumOff val="5000"/>
                  </a:schemeClr>
                </a:solidFill>
              </a:rPr>
              <a:t>Start 30 minutes exposure daily, early morning, as close to awakening as possible</a:t>
            </a:r>
          </a:p>
          <a:p>
            <a:r>
              <a:rPr lang="en-US" sz="3200" dirty="0">
                <a:solidFill>
                  <a:schemeClr val="tx1">
                    <a:lumMod val="95000"/>
                    <a:lumOff val="5000"/>
                  </a:schemeClr>
                </a:solidFill>
              </a:rPr>
              <a:t>Children: limited data</a:t>
            </a:r>
          </a:p>
          <a:p>
            <a:pPr lvl="1"/>
            <a:r>
              <a:rPr lang="en-US" sz="1800" dirty="0">
                <a:solidFill>
                  <a:schemeClr val="tx1">
                    <a:lumMod val="95000"/>
                    <a:lumOff val="5000"/>
                  </a:schemeClr>
                </a:solidFill>
              </a:rPr>
              <a:t>May help modestly, more in seasonal depression than non-seasonal?</a:t>
            </a:r>
          </a:p>
          <a:p>
            <a:pPr lvl="1"/>
            <a:r>
              <a:rPr lang="en-US" sz="1800" dirty="0">
                <a:solidFill>
                  <a:schemeClr val="tx1">
                    <a:lumMod val="95000"/>
                    <a:lumOff val="5000"/>
                  </a:schemeClr>
                </a:solidFill>
              </a:rPr>
              <a:t>Time commitment may be prohibitive</a:t>
            </a:r>
          </a:p>
          <a:p>
            <a:pPr lvl="1"/>
            <a:r>
              <a:rPr lang="en-US" sz="1800" dirty="0">
                <a:solidFill>
                  <a:schemeClr val="tx1">
                    <a:lumMod val="95000"/>
                    <a:lumOff val="5000"/>
                  </a:schemeClr>
                </a:solidFill>
              </a:rPr>
              <a:t>Well tolerated*</a:t>
            </a:r>
            <a:endParaRPr lang="en-US" sz="1600" dirty="0">
              <a:solidFill>
                <a:schemeClr val="tx1">
                  <a:lumMod val="95000"/>
                  <a:lumOff val="5000"/>
                </a:schemeClr>
              </a:solidFill>
            </a:endParaRPr>
          </a:p>
          <a:p>
            <a:pPr lvl="1"/>
            <a:r>
              <a:rPr lang="en-US" sz="1800" dirty="0">
                <a:solidFill>
                  <a:schemeClr val="tx1">
                    <a:lumMod val="95000"/>
                    <a:lumOff val="5000"/>
                  </a:schemeClr>
                </a:solidFill>
              </a:rPr>
              <a:t>Dawn simulation may help morning awakening</a:t>
            </a:r>
            <a:r>
              <a:rPr lang="en-US" sz="1600" dirty="0">
                <a:solidFill>
                  <a:schemeClr val="tx1">
                    <a:lumMod val="95000"/>
                    <a:lumOff val="5000"/>
                  </a:schemeClr>
                </a:solidFill>
              </a:rPr>
              <a:t> </a:t>
            </a:r>
            <a:r>
              <a:rPr lang="en-US" sz="1000" dirty="0">
                <a:solidFill>
                  <a:schemeClr val="tx1">
                    <a:lumMod val="95000"/>
                    <a:lumOff val="5000"/>
                  </a:schemeClr>
                </a:solidFill>
              </a:rPr>
              <a:t>(Fromm et al 2011)</a:t>
            </a:r>
          </a:p>
          <a:p>
            <a:endParaRPr lang="en-US" sz="3200" dirty="0">
              <a:solidFill>
                <a:schemeClr val="tx1">
                  <a:lumMod val="95000"/>
                  <a:lumOff val="5000"/>
                </a:schemeClr>
              </a:solidFill>
            </a:endParaRPr>
          </a:p>
        </p:txBody>
      </p:sp>
    </p:spTree>
    <p:extLst>
      <p:ext uri="{BB962C8B-B14F-4D97-AF65-F5344CB8AC3E}">
        <p14:creationId xmlns:p14="http://schemas.microsoft.com/office/powerpoint/2010/main" val="17336566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4" descr="cbttriangle.jpg">
            <a:extLst>
              <a:ext uri="{FF2B5EF4-FFF2-40B4-BE49-F238E27FC236}">
                <a16:creationId xmlns:a16="http://schemas.microsoft.com/office/drawing/2014/main" id="{789545FE-1136-4B34-83BA-544A6C8465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3400" y="1384301"/>
            <a:ext cx="5967519" cy="4247147"/>
          </a:xfrm>
          <a:prstGeom prst="rect">
            <a:avLst/>
          </a:prstGeom>
        </p:spPr>
      </p:pic>
      <p:sp>
        <p:nvSpPr>
          <p:cNvPr id="7" name="Title 6">
            <a:extLst>
              <a:ext uri="{FF2B5EF4-FFF2-40B4-BE49-F238E27FC236}">
                <a16:creationId xmlns:a16="http://schemas.microsoft.com/office/drawing/2014/main" id="{C7FD30FC-E9E6-484B-8794-449844EC53A6}"/>
              </a:ext>
            </a:extLst>
          </p:cNvPr>
          <p:cNvSpPr>
            <a:spLocks noGrp="1"/>
          </p:cNvSpPr>
          <p:nvPr>
            <p:ph type="title"/>
          </p:nvPr>
        </p:nvSpPr>
        <p:spPr/>
        <p:txBody>
          <a:bodyPr>
            <a:normAutofit/>
          </a:bodyPr>
          <a:lstStyle/>
          <a:p>
            <a:r>
              <a:rPr lang="en-US" sz="3200" dirty="0"/>
              <a:t>CBT for Depression Components</a:t>
            </a:r>
          </a:p>
        </p:txBody>
      </p:sp>
      <p:sp>
        <p:nvSpPr>
          <p:cNvPr id="9" name="Content Placeholder 2">
            <a:extLst>
              <a:ext uri="{FF2B5EF4-FFF2-40B4-BE49-F238E27FC236}">
                <a16:creationId xmlns:a16="http://schemas.microsoft.com/office/drawing/2014/main" id="{C3BFB431-A830-466F-9693-26EBEA35C15A}"/>
              </a:ext>
            </a:extLst>
          </p:cNvPr>
          <p:cNvSpPr txBox="1">
            <a:spLocks/>
          </p:cNvSpPr>
          <p:nvPr/>
        </p:nvSpPr>
        <p:spPr>
          <a:xfrm>
            <a:off x="565426" y="1384301"/>
            <a:ext cx="11029615" cy="5252982"/>
          </a:xfrm>
          <a:prstGeom prst="rect">
            <a:avLst/>
          </a:prstGeom>
        </p:spPr>
        <p:txBody>
          <a:bodyPr vert="horz" lIns="91440" tIns="45720" rIns="91440" bIns="45720" rtlCol="0" anchor="t">
            <a:normAutofit/>
          </a:bodyPr>
          <a:lstStyle/>
          <a:p>
            <a:pPr marL="306000" marR="0" lvl="0" indent="-306000" algn="l" defTabSz="457200" rtl="0" eaLnBrk="1" fontAlgn="auto" latinLnBrk="0" hangingPunct="1">
              <a:lnSpc>
                <a:spcPct val="100000"/>
              </a:lnSpc>
              <a:spcBef>
                <a:spcPct val="20000"/>
              </a:spcBef>
              <a:spcAft>
                <a:spcPts val="600"/>
              </a:spcAft>
              <a:buClr>
                <a:schemeClr val="accent2"/>
              </a:buClr>
              <a:buSzPct val="92000"/>
              <a:buFont typeface="Wingdings 2" panose="05020102010507070707" pitchFamily="18" charset="2"/>
              <a:buChar char=""/>
              <a:tabLst/>
              <a:defRPr/>
            </a:pPr>
            <a:r>
              <a:rPr kumimoji="0" lang="en-US" sz="2800" b="1" i="0" u="none" strike="noStrike" kern="1200" cap="none" spc="0" normalizeH="0" baseline="0" noProof="0" dirty="0">
                <a:ln>
                  <a:noFill/>
                </a:ln>
                <a:effectLst/>
                <a:uLnTx/>
                <a:uFillTx/>
                <a:latin typeface="+mn-lt"/>
                <a:ea typeface="+mn-ea"/>
                <a:cs typeface="+mn-cs"/>
              </a:rPr>
              <a:t>Psychoeducation</a:t>
            </a:r>
            <a:r>
              <a:rPr kumimoji="0" lang="en-US" sz="2800" b="1" i="0" u="none" strike="noStrike" kern="1200" cap="none" spc="0" normalizeH="0" noProof="0" dirty="0">
                <a:ln>
                  <a:noFill/>
                </a:ln>
                <a:effectLst/>
                <a:uLnTx/>
                <a:uFillTx/>
                <a:latin typeface="+mn-lt"/>
                <a:ea typeface="+mn-ea"/>
                <a:cs typeface="+mn-cs"/>
              </a:rPr>
              <a:t> about depression</a:t>
            </a:r>
          </a:p>
          <a:p>
            <a:pPr marL="306000" indent="-306000" defTabSz="457200">
              <a:spcBef>
                <a:spcPct val="20000"/>
              </a:spcBef>
              <a:spcAft>
                <a:spcPts val="600"/>
              </a:spcAft>
              <a:buClr>
                <a:schemeClr val="accent2"/>
              </a:buClr>
              <a:buSzPct val="92000"/>
              <a:buFont typeface="Wingdings 2" panose="05020102010507070707" pitchFamily="18" charset="2"/>
              <a:buChar char=""/>
            </a:pPr>
            <a:r>
              <a:rPr lang="en-US" sz="2800" dirty="0"/>
              <a:t>Mood monitoring</a:t>
            </a:r>
          </a:p>
          <a:p>
            <a:pPr marL="306000" indent="-306000" defTabSz="457200">
              <a:spcBef>
                <a:spcPct val="20000"/>
              </a:spcBef>
              <a:spcAft>
                <a:spcPts val="600"/>
              </a:spcAft>
              <a:buClr>
                <a:schemeClr val="accent2"/>
              </a:buClr>
              <a:buSzPct val="92000"/>
              <a:buFont typeface="Wingdings 2" panose="05020102010507070707" pitchFamily="18" charset="2"/>
              <a:buChar char=""/>
            </a:pPr>
            <a:r>
              <a:rPr lang="en-US" sz="2800" b="1" dirty="0"/>
              <a:t>Behavioral activation</a:t>
            </a:r>
          </a:p>
          <a:p>
            <a:pPr marL="306000" marR="0" lvl="0" indent="-306000" algn="l" defTabSz="457200" rtl="0" eaLnBrk="1" fontAlgn="auto" latinLnBrk="0" hangingPunct="1">
              <a:lnSpc>
                <a:spcPct val="100000"/>
              </a:lnSpc>
              <a:spcBef>
                <a:spcPct val="20000"/>
              </a:spcBef>
              <a:spcAft>
                <a:spcPts val="600"/>
              </a:spcAft>
              <a:buClr>
                <a:schemeClr val="accent2"/>
              </a:buClr>
              <a:buSzPct val="92000"/>
              <a:buFont typeface="Wingdings 2" panose="05020102010507070707" pitchFamily="18" charset="2"/>
              <a:buChar char=""/>
              <a:tabLst/>
              <a:defRPr/>
            </a:pPr>
            <a:r>
              <a:rPr kumimoji="0" lang="en-US" sz="2800" b="0" i="0" u="none" strike="noStrike" kern="1200" cap="none" spc="0" normalizeH="0" baseline="0" noProof="0" dirty="0">
                <a:ln>
                  <a:noFill/>
                </a:ln>
                <a:effectLst/>
                <a:uLnTx/>
                <a:uFillTx/>
                <a:latin typeface="+mn-lt"/>
                <a:ea typeface="+mn-ea"/>
                <a:cs typeface="+mn-cs"/>
              </a:rPr>
              <a:t>Problem-solving skills</a:t>
            </a:r>
            <a:endParaRPr lang="en-US" sz="2800" dirty="0"/>
          </a:p>
          <a:p>
            <a:pPr marL="306000" indent="-306000" defTabSz="457200">
              <a:spcBef>
                <a:spcPct val="20000"/>
              </a:spcBef>
              <a:spcAft>
                <a:spcPts val="600"/>
              </a:spcAft>
              <a:buClr>
                <a:schemeClr val="accent2"/>
              </a:buClr>
              <a:buSzPct val="92000"/>
              <a:buFont typeface="Wingdings 2" panose="05020102010507070707" pitchFamily="18" charset="2"/>
              <a:buChar char=""/>
              <a:defRPr/>
            </a:pPr>
            <a:r>
              <a:rPr lang="en-US" sz="2800" dirty="0"/>
              <a:t>Cognitive Restructuring</a:t>
            </a:r>
          </a:p>
          <a:p>
            <a:pPr marL="306000" indent="-306000" defTabSz="457200">
              <a:spcBef>
                <a:spcPct val="20000"/>
              </a:spcBef>
              <a:spcAft>
                <a:spcPts val="600"/>
              </a:spcAft>
              <a:buClr>
                <a:schemeClr val="accent2"/>
              </a:buClr>
              <a:buSzPct val="92000"/>
              <a:buFont typeface="Wingdings 2" panose="05020102010507070707" pitchFamily="18" charset="2"/>
              <a:buChar char=""/>
            </a:pPr>
            <a:r>
              <a:rPr kumimoji="0" lang="en-US" sz="2800" b="0" i="0" u="none" strike="noStrike" kern="1200" cap="none" spc="0" normalizeH="0" baseline="0" noProof="0" dirty="0">
                <a:ln>
                  <a:noFill/>
                </a:ln>
                <a:effectLst/>
                <a:uLnTx/>
                <a:uFillTx/>
                <a:latin typeface="+mn-lt"/>
                <a:ea typeface="+mn-ea"/>
                <a:cs typeface="+mn-cs"/>
              </a:rPr>
              <a:t>Social Skills training</a:t>
            </a:r>
          </a:p>
          <a:p>
            <a:pPr marL="306000" indent="-306000" defTabSz="457200">
              <a:spcBef>
                <a:spcPct val="20000"/>
              </a:spcBef>
              <a:spcAft>
                <a:spcPts val="600"/>
              </a:spcAft>
              <a:buClr>
                <a:schemeClr val="accent2"/>
              </a:buClr>
              <a:buSzPct val="92000"/>
              <a:buFont typeface="Wingdings 2" panose="05020102010507070707" pitchFamily="18" charset="2"/>
              <a:buChar char=""/>
            </a:pPr>
            <a:r>
              <a:rPr lang="en-US" sz="2800" b="1" dirty="0"/>
              <a:t>Relaxation ~ as appropriate</a:t>
            </a:r>
            <a:endParaRPr kumimoji="0" lang="en-US" sz="2800" b="1" i="0" u="none" strike="noStrike" kern="1200" cap="none" spc="0" normalizeH="0" baseline="0" noProof="0" dirty="0">
              <a:ln>
                <a:noFill/>
              </a:ln>
              <a:effectLst/>
              <a:uLnTx/>
              <a:uFillTx/>
            </a:endParaRPr>
          </a:p>
          <a:p>
            <a:pPr marL="306000" indent="-306000" defTabSz="457200">
              <a:spcBef>
                <a:spcPct val="20000"/>
              </a:spcBef>
              <a:spcAft>
                <a:spcPts val="600"/>
              </a:spcAft>
              <a:buClr>
                <a:schemeClr val="accent2"/>
              </a:buClr>
              <a:buSzPct val="92000"/>
              <a:buFont typeface="Wingdings 2" panose="05020102010507070707" pitchFamily="18" charset="2"/>
              <a:buChar char=""/>
            </a:pPr>
            <a:r>
              <a:rPr lang="en-US" sz="2800" dirty="0"/>
              <a:t>Homework Assignments</a:t>
            </a:r>
          </a:p>
          <a:p>
            <a:pPr marL="306000" marR="0" lvl="0" indent="-306000" algn="l" defTabSz="457200" rtl="0" eaLnBrk="1" fontAlgn="auto" latinLnBrk="0" hangingPunct="1">
              <a:lnSpc>
                <a:spcPct val="100000"/>
              </a:lnSpc>
              <a:spcBef>
                <a:spcPct val="20000"/>
              </a:spcBef>
              <a:spcAft>
                <a:spcPts val="600"/>
              </a:spcAft>
              <a:buClr>
                <a:schemeClr val="accent2"/>
              </a:buClr>
              <a:buSzPct val="92000"/>
              <a:buFont typeface="Wingdings 2" panose="05020102010507070707" pitchFamily="18" charset="2"/>
              <a:buChar char=""/>
              <a:tabLst/>
              <a:defRPr/>
            </a:pPr>
            <a:endParaRPr kumimoji="0" lang="en-US" sz="1400" b="0" i="0" u="none" strike="noStrike" kern="1200" cap="none" spc="0" normalizeH="0" baseline="0" noProof="0" dirty="0">
              <a:ln>
                <a:noFill/>
              </a:ln>
              <a:effectLst/>
              <a:uLnTx/>
              <a:uFillTx/>
              <a:latin typeface="+mn-lt"/>
              <a:ea typeface="+mn-ea"/>
              <a:cs typeface="+mn-cs"/>
            </a:endParaRPr>
          </a:p>
          <a:p>
            <a:pPr marL="306000" marR="0" lvl="0" indent="-306000" algn="l" defTabSz="457200" rtl="0" eaLnBrk="1" fontAlgn="auto" latinLnBrk="0" hangingPunct="1">
              <a:lnSpc>
                <a:spcPct val="100000"/>
              </a:lnSpc>
              <a:spcBef>
                <a:spcPct val="20000"/>
              </a:spcBef>
              <a:spcAft>
                <a:spcPts val="600"/>
              </a:spcAft>
              <a:buClr>
                <a:schemeClr val="accent2"/>
              </a:buClr>
              <a:buSzPct val="92000"/>
              <a:buFont typeface="Wingdings 2" panose="05020102010507070707" pitchFamily="18" charset="2"/>
              <a:buChar char=""/>
              <a:tabLst/>
              <a:defRPr/>
            </a:pPr>
            <a:endParaRPr kumimoji="0" lang="en-US" sz="1400" b="0" i="0" u="none" strike="noStrike" kern="1200" cap="none" spc="0" normalizeH="0" baseline="0" noProof="0" dirty="0">
              <a:ln>
                <a:noFill/>
              </a:ln>
              <a:effectLst/>
              <a:uLnTx/>
              <a:uFillTx/>
              <a:latin typeface="+mn-lt"/>
              <a:ea typeface="+mn-ea"/>
              <a:cs typeface="+mn-cs"/>
            </a:endParaRPr>
          </a:p>
          <a:p>
            <a:pPr marL="306000" marR="0" lvl="0" indent="-306000" algn="l" defTabSz="457200" rtl="0" eaLnBrk="1" fontAlgn="auto" latinLnBrk="0" hangingPunct="1">
              <a:lnSpc>
                <a:spcPct val="100000"/>
              </a:lnSpc>
              <a:spcBef>
                <a:spcPct val="20000"/>
              </a:spcBef>
              <a:spcAft>
                <a:spcPts val="600"/>
              </a:spcAft>
              <a:buClr>
                <a:schemeClr val="accent2"/>
              </a:buClr>
              <a:buSzPct val="92000"/>
              <a:buFont typeface="Wingdings 2" panose="05020102010507070707" pitchFamily="18" charset="2"/>
              <a:buChar char=""/>
              <a:tabLst/>
              <a:defRPr/>
            </a:pPr>
            <a:endParaRPr kumimoji="0" lang="en-US" altLang="en-US" sz="24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5823699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499F1-B8D5-47EF-8E0F-398846244C97}"/>
              </a:ext>
            </a:extLst>
          </p:cNvPr>
          <p:cNvSpPr>
            <a:spLocks noGrp="1"/>
          </p:cNvSpPr>
          <p:nvPr>
            <p:ph type="title"/>
          </p:nvPr>
        </p:nvSpPr>
        <p:spPr>
          <a:xfrm>
            <a:off x="320578" y="305554"/>
            <a:ext cx="11486411" cy="909304"/>
          </a:xfrm>
        </p:spPr>
        <p:txBody>
          <a:bodyPr>
            <a:noAutofit/>
          </a:bodyPr>
          <a:lstStyle/>
          <a:p>
            <a:r>
              <a:rPr lang="en-US" sz="3200" dirty="0"/>
              <a:t>Psychoeducation on Depression Continued –Cognitive Triangle</a:t>
            </a:r>
          </a:p>
        </p:txBody>
      </p:sp>
      <p:pic>
        <p:nvPicPr>
          <p:cNvPr id="4" name="Picture 3">
            <a:extLst>
              <a:ext uri="{FF2B5EF4-FFF2-40B4-BE49-F238E27FC236}">
                <a16:creationId xmlns:a16="http://schemas.microsoft.com/office/drawing/2014/main" id="{FF11B4F0-AC29-44FC-AF11-72AA3A93A89F}"/>
              </a:ext>
            </a:extLst>
          </p:cNvPr>
          <p:cNvPicPr>
            <a:picLocks noChangeAspect="1"/>
          </p:cNvPicPr>
          <p:nvPr/>
        </p:nvPicPr>
        <p:blipFill>
          <a:blip r:embed="rId3"/>
          <a:stretch>
            <a:fillRect/>
          </a:stretch>
        </p:blipFill>
        <p:spPr>
          <a:xfrm>
            <a:off x="320578" y="1328057"/>
            <a:ext cx="5489672" cy="5224389"/>
          </a:xfrm>
          <a:prstGeom prst="rect">
            <a:avLst/>
          </a:prstGeom>
        </p:spPr>
      </p:pic>
      <p:pic>
        <p:nvPicPr>
          <p:cNvPr id="5" name="Picture 4">
            <a:extLst>
              <a:ext uri="{FF2B5EF4-FFF2-40B4-BE49-F238E27FC236}">
                <a16:creationId xmlns:a16="http://schemas.microsoft.com/office/drawing/2014/main" id="{FCE9595F-F4FA-4DD6-A79A-25529268722D}"/>
              </a:ext>
            </a:extLst>
          </p:cNvPr>
          <p:cNvPicPr>
            <a:picLocks noChangeAspect="1"/>
          </p:cNvPicPr>
          <p:nvPr/>
        </p:nvPicPr>
        <p:blipFill>
          <a:blip r:embed="rId4"/>
          <a:stretch>
            <a:fillRect/>
          </a:stretch>
        </p:blipFill>
        <p:spPr>
          <a:xfrm>
            <a:off x="6008914" y="1328057"/>
            <a:ext cx="6008915" cy="5449929"/>
          </a:xfrm>
          <a:prstGeom prst="rect">
            <a:avLst/>
          </a:prstGeom>
        </p:spPr>
      </p:pic>
    </p:spTree>
    <p:extLst>
      <p:ext uri="{BB962C8B-B14F-4D97-AF65-F5344CB8AC3E}">
        <p14:creationId xmlns:p14="http://schemas.microsoft.com/office/powerpoint/2010/main" val="2551154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3FD49-B656-421E-9665-A60DE42D3FB5}"/>
              </a:ext>
            </a:extLst>
          </p:cNvPr>
          <p:cNvSpPr>
            <a:spLocks noGrp="1"/>
          </p:cNvSpPr>
          <p:nvPr>
            <p:ph type="title"/>
          </p:nvPr>
        </p:nvSpPr>
        <p:spPr/>
        <p:txBody>
          <a:bodyPr>
            <a:normAutofit/>
          </a:bodyPr>
          <a:lstStyle/>
          <a:p>
            <a:r>
              <a:rPr lang="en-US" sz="3200" dirty="0"/>
              <a:t>CBT for Depression Components – Mood Monitoring</a:t>
            </a:r>
            <a:endParaRPr lang="en-US" sz="2800" dirty="0"/>
          </a:p>
        </p:txBody>
      </p:sp>
      <p:sp>
        <p:nvSpPr>
          <p:cNvPr id="3" name="Content Placeholder 2">
            <a:extLst>
              <a:ext uri="{FF2B5EF4-FFF2-40B4-BE49-F238E27FC236}">
                <a16:creationId xmlns:a16="http://schemas.microsoft.com/office/drawing/2014/main" id="{9122C6B3-6DC4-4E53-BA8F-6FF201AA32D2}"/>
              </a:ext>
            </a:extLst>
          </p:cNvPr>
          <p:cNvSpPr>
            <a:spLocks noGrp="1"/>
          </p:cNvSpPr>
          <p:nvPr>
            <p:ph idx="1"/>
          </p:nvPr>
        </p:nvSpPr>
        <p:spPr>
          <a:xfrm>
            <a:off x="345715" y="1214858"/>
            <a:ext cx="6169385" cy="5643141"/>
          </a:xfrm>
        </p:spPr>
        <p:txBody>
          <a:bodyPr>
            <a:normAutofit/>
          </a:bodyPr>
          <a:lstStyle/>
          <a:p>
            <a:r>
              <a:rPr lang="en-US" sz="2400" dirty="0">
                <a:solidFill>
                  <a:schemeClr val="tx1"/>
                </a:solidFill>
              </a:rPr>
              <a:t>Mood monitoring = paying attention to how we feel so we can learn what situations lead to feeling more or less depressed and identify thoughts connected with those situations and feelings</a:t>
            </a:r>
          </a:p>
          <a:p>
            <a:r>
              <a:rPr lang="en-US" sz="2400" dirty="0">
                <a:solidFill>
                  <a:schemeClr val="tx1"/>
                </a:solidFill>
              </a:rPr>
              <a:t>Ask youth about specific times when:</a:t>
            </a:r>
          </a:p>
          <a:p>
            <a:pPr lvl="1"/>
            <a:r>
              <a:rPr lang="en-US" sz="2000" dirty="0">
                <a:solidFill>
                  <a:schemeClr val="tx1"/>
                </a:solidFill>
              </a:rPr>
              <a:t>Felt bad and get details about situations – what happened, what were they thinking about, how were they feeling</a:t>
            </a:r>
          </a:p>
          <a:p>
            <a:pPr lvl="1"/>
            <a:r>
              <a:rPr lang="en-US" sz="2000" dirty="0">
                <a:solidFill>
                  <a:schemeClr val="tx1"/>
                </a:solidFill>
              </a:rPr>
              <a:t>F</a:t>
            </a:r>
            <a:r>
              <a:rPr lang="en-US" sz="2200" dirty="0">
                <a:solidFill>
                  <a:schemeClr val="tx1"/>
                </a:solidFill>
              </a:rPr>
              <a:t>elt good or happy and get details about those situations </a:t>
            </a:r>
          </a:p>
          <a:p>
            <a:r>
              <a:rPr lang="en-US" sz="2400" dirty="0">
                <a:solidFill>
                  <a:schemeClr val="tx1"/>
                </a:solidFill>
              </a:rPr>
              <a:t>Practice ratings together in session, then encourage daily tracking/rating at home </a:t>
            </a:r>
          </a:p>
          <a:p>
            <a:r>
              <a:rPr lang="en-US" sz="2400" dirty="0">
                <a:solidFill>
                  <a:schemeClr val="tx1"/>
                </a:solidFill>
              </a:rPr>
              <a:t>Review mood tracking at each session</a:t>
            </a:r>
          </a:p>
        </p:txBody>
      </p:sp>
      <p:pic>
        <p:nvPicPr>
          <p:cNvPr id="5" name="Picture 4">
            <a:extLst>
              <a:ext uri="{FF2B5EF4-FFF2-40B4-BE49-F238E27FC236}">
                <a16:creationId xmlns:a16="http://schemas.microsoft.com/office/drawing/2014/main" id="{7D5BD5A8-5EBE-41A4-82A8-957879F20A5A}"/>
              </a:ext>
            </a:extLst>
          </p:cNvPr>
          <p:cNvPicPr>
            <a:picLocks noChangeAspect="1"/>
          </p:cNvPicPr>
          <p:nvPr/>
        </p:nvPicPr>
        <p:blipFill>
          <a:blip r:embed="rId3"/>
          <a:stretch>
            <a:fillRect/>
          </a:stretch>
        </p:blipFill>
        <p:spPr>
          <a:xfrm>
            <a:off x="6705602" y="1371600"/>
            <a:ext cx="5276848" cy="5486399"/>
          </a:xfrm>
          <a:prstGeom prst="rect">
            <a:avLst/>
          </a:prstGeom>
        </p:spPr>
      </p:pic>
    </p:spTree>
    <p:extLst>
      <p:ext uri="{BB962C8B-B14F-4D97-AF65-F5344CB8AC3E}">
        <p14:creationId xmlns:p14="http://schemas.microsoft.com/office/powerpoint/2010/main" val="18849429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75A05-4487-4E47-80AC-81BD8E167FA6}"/>
              </a:ext>
            </a:extLst>
          </p:cNvPr>
          <p:cNvSpPr>
            <a:spLocks noGrp="1"/>
          </p:cNvSpPr>
          <p:nvPr>
            <p:ph type="title"/>
          </p:nvPr>
        </p:nvSpPr>
        <p:spPr/>
        <p:txBody>
          <a:bodyPr>
            <a:normAutofit/>
          </a:bodyPr>
          <a:lstStyle/>
          <a:p>
            <a:r>
              <a:rPr lang="en-US" sz="3200" dirty="0"/>
              <a:t>CBT for Depression Components – Behavioral Activation</a:t>
            </a:r>
          </a:p>
        </p:txBody>
      </p:sp>
      <p:sp>
        <p:nvSpPr>
          <p:cNvPr id="3" name="Content Placeholder 2">
            <a:extLst>
              <a:ext uri="{FF2B5EF4-FFF2-40B4-BE49-F238E27FC236}">
                <a16:creationId xmlns:a16="http://schemas.microsoft.com/office/drawing/2014/main" id="{87B20385-D844-4319-BB3E-794CFBF893CE}"/>
              </a:ext>
            </a:extLst>
          </p:cNvPr>
          <p:cNvSpPr>
            <a:spLocks noGrp="1"/>
          </p:cNvSpPr>
          <p:nvPr>
            <p:ph idx="1"/>
          </p:nvPr>
        </p:nvSpPr>
        <p:spPr>
          <a:xfrm>
            <a:off x="361951" y="1463041"/>
            <a:ext cx="6137704" cy="5394959"/>
          </a:xfrm>
        </p:spPr>
        <p:txBody>
          <a:bodyPr>
            <a:normAutofit/>
          </a:bodyPr>
          <a:lstStyle/>
          <a:p>
            <a:pPr marL="0" indent="0">
              <a:buNone/>
            </a:pPr>
            <a:r>
              <a:rPr lang="en-US" sz="2800" dirty="0">
                <a:solidFill>
                  <a:schemeClr val="tx1"/>
                </a:solidFill>
              </a:rPr>
              <a:t>Engaging in activities improves mood</a:t>
            </a:r>
          </a:p>
          <a:p>
            <a:pPr marL="0" indent="0">
              <a:buNone/>
            </a:pPr>
            <a:r>
              <a:rPr lang="en-US" sz="2800" dirty="0">
                <a:solidFill>
                  <a:schemeClr val="tx1"/>
                </a:solidFill>
              </a:rPr>
              <a:t>4 types of activities improve mood:</a:t>
            </a:r>
          </a:p>
          <a:p>
            <a:pPr lvl="1"/>
            <a:r>
              <a:rPr lang="en-US" sz="2800" dirty="0">
                <a:solidFill>
                  <a:schemeClr val="tx1"/>
                </a:solidFill>
              </a:rPr>
              <a:t>youth enjoyed it before </a:t>
            </a:r>
          </a:p>
          <a:p>
            <a:pPr lvl="1"/>
            <a:r>
              <a:rPr lang="en-US" sz="2800" dirty="0">
                <a:solidFill>
                  <a:schemeClr val="tx1"/>
                </a:solidFill>
              </a:rPr>
              <a:t>w/ someone they enjoy spending time with</a:t>
            </a:r>
          </a:p>
          <a:p>
            <a:pPr lvl="1"/>
            <a:r>
              <a:rPr lang="en-US" sz="2800" dirty="0">
                <a:solidFill>
                  <a:schemeClr val="tx1"/>
                </a:solidFill>
              </a:rPr>
              <a:t>that keep youth busy</a:t>
            </a:r>
          </a:p>
          <a:p>
            <a:pPr lvl="1"/>
            <a:r>
              <a:rPr lang="en-US" sz="2800" dirty="0">
                <a:solidFill>
                  <a:schemeClr val="tx1"/>
                </a:solidFill>
              </a:rPr>
              <a:t>that help someone else</a:t>
            </a:r>
          </a:p>
          <a:p>
            <a:pPr marL="0" indent="0">
              <a:buNone/>
            </a:pPr>
            <a:r>
              <a:rPr lang="en-US" sz="2800" dirty="0">
                <a:solidFill>
                  <a:schemeClr val="tx1"/>
                </a:solidFill>
              </a:rPr>
              <a:t>Help patient:</a:t>
            </a:r>
          </a:p>
          <a:p>
            <a:r>
              <a:rPr lang="en-US" sz="2800" dirty="0">
                <a:solidFill>
                  <a:schemeClr val="tx1"/>
                </a:solidFill>
              </a:rPr>
              <a:t>Generate a list of pleasant activities</a:t>
            </a:r>
          </a:p>
          <a:p>
            <a:r>
              <a:rPr lang="en-US" sz="2800" dirty="0">
                <a:solidFill>
                  <a:schemeClr val="tx1"/>
                </a:solidFill>
              </a:rPr>
              <a:t>Schedule time for these activities during the week</a:t>
            </a:r>
          </a:p>
        </p:txBody>
      </p:sp>
      <p:pic>
        <p:nvPicPr>
          <p:cNvPr id="4" name="Picture 3">
            <a:extLst>
              <a:ext uri="{FF2B5EF4-FFF2-40B4-BE49-F238E27FC236}">
                <a16:creationId xmlns:a16="http://schemas.microsoft.com/office/drawing/2014/main" id="{0C300AD1-C282-48EF-B276-CEB64B827621}"/>
              </a:ext>
            </a:extLst>
          </p:cNvPr>
          <p:cNvPicPr>
            <a:picLocks noChangeAspect="1"/>
          </p:cNvPicPr>
          <p:nvPr/>
        </p:nvPicPr>
        <p:blipFill>
          <a:blip r:embed="rId3"/>
          <a:stretch>
            <a:fillRect/>
          </a:stretch>
        </p:blipFill>
        <p:spPr>
          <a:xfrm>
            <a:off x="6426776" y="1214858"/>
            <a:ext cx="5403273" cy="5394959"/>
          </a:xfrm>
          <a:prstGeom prst="rect">
            <a:avLst/>
          </a:prstGeom>
        </p:spPr>
      </p:pic>
    </p:spTree>
    <p:extLst>
      <p:ext uri="{BB962C8B-B14F-4D97-AF65-F5344CB8AC3E}">
        <p14:creationId xmlns:p14="http://schemas.microsoft.com/office/powerpoint/2010/main" val="10996713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75A05-4487-4E47-80AC-81BD8E167FA6}"/>
              </a:ext>
            </a:extLst>
          </p:cNvPr>
          <p:cNvSpPr>
            <a:spLocks noGrp="1"/>
          </p:cNvSpPr>
          <p:nvPr>
            <p:ph type="title"/>
          </p:nvPr>
        </p:nvSpPr>
        <p:spPr/>
        <p:txBody>
          <a:bodyPr>
            <a:normAutofit/>
          </a:bodyPr>
          <a:lstStyle/>
          <a:p>
            <a:r>
              <a:rPr lang="en-US" sz="3200" dirty="0"/>
              <a:t>CBT for Depression Components – Problem-Solving Skills</a:t>
            </a:r>
          </a:p>
        </p:txBody>
      </p:sp>
      <p:sp>
        <p:nvSpPr>
          <p:cNvPr id="3" name="Content Placeholder 2">
            <a:extLst>
              <a:ext uri="{FF2B5EF4-FFF2-40B4-BE49-F238E27FC236}">
                <a16:creationId xmlns:a16="http://schemas.microsoft.com/office/drawing/2014/main" id="{87B20385-D844-4319-BB3E-794CFBF893CE}"/>
              </a:ext>
            </a:extLst>
          </p:cNvPr>
          <p:cNvSpPr>
            <a:spLocks noGrp="1"/>
          </p:cNvSpPr>
          <p:nvPr>
            <p:ph idx="1"/>
          </p:nvPr>
        </p:nvSpPr>
        <p:spPr>
          <a:xfrm>
            <a:off x="630841" y="1850969"/>
            <a:ext cx="5290616" cy="3869595"/>
          </a:xfrm>
        </p:spPr>
        <p:txBody>
          <a:bodyPr>
            <a:normAutofit/>
          </a:bodyPr>
          <a:lstStyle/>
          <a:p>
            <a:r>
              <a:rPr lang="en-US" sz="3200" dirty="0">
                <a:solidFill>
                  <a:schemeClr val="tx1"/>
                </a:solidFill>
              </a:rPr>
              <a:t>Solving problems can improve mood while not solving them contributes to low mood</a:t>
            </a:r>
          </a:p>
        </p:txBody>
      </p:sp>
      <p:pic>
        <p:nvPicPr>
          <p:cNvPr id="4" name="Picture 3">
            <a:extLst>
              <a:ext uri="{FF2B5EF4-FFF2-40B4-BE49-F238E27FC236}">
                <a16:creationId xmlns:a16="http://schemas.microsoft.com/office/drawing/2014/main" id="{D504C471-AC14-4C74-AD8A-5C8A83ED390E}"/>
              </a:ext>
            </a:extLst>
          </p:cNvPr>
          <p:cNvPicPr>
            <a:picLocks noChangeAspect="1"/>
          </p:cNvPicPr>
          <p:nvPr/>
        </p:nvPicPr>
        <p:blipFill>
          <a:blip r:embed="rId3"/>
          <a:stretch>
            <a:fillRect/>
          </a:stretch>
        </p:blipFill>
        <p:spPr>
          <a:xfrm>
            <a:off x="6555669" y="1379914"/>
            <a:ext cx="5290616" cy="5394959"/>
          </a:xfrm>
          <a:prstGeom prst="rect">
            <a:avLst/>
          </a:prstGeom>
        </p:spPr>
      </p:pic>
    </p:spTree>
    <p:extLst>
      <p:ext uri="{BB962C8B-B14F-4D97-AF65-F5344CB8AC3E}">
        <p14:creationId xmlns:p14="http://schemas.microsoft.com/office/powerpoint/2010/main" val="1729459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Partners &amp; Funding</a:t>
            </a:r>
          </a:p>
        </p:txBody>
      </p:sp>
      <p:sp>
        <p:nvSpPr>
          <p:cNvPr id="3" name="Content Placeholder 2"/>
          <p:cNvSpPr>
            <a:spLocks noGrp="1"/>
          </p:cNvSpPr>
          <p:nvPr>
            <p:ph idx="4294967295"/>
          </p:nvPr>
        </p:nvSpPr>
        <p:spPr>
          <a:xfrm>
            <a:off x="346075" y="1351127"/>
            <a:ext cx="11499850" cy="3868737"/>
          </a:xfrm>
        </p:spPr>
        <p:txBody>
          <a:bodyPr/>
          <a:lstStyle/>
          <a:p>
            <a:r>
              <a:rPr lang="en-US" dirty="0"/>
              <a:t>BHIPP is supported by funding from the </a:t>
            </a:r>
            <a:r>
              <a:rPr lang="en-US" b="1" dirty="0"/>
              <a:t>Maryland Department of Health, Behavioral Health Administration </a:t>
            </a:r>
            <a:r>
              <a:rPr lang="en-US" dirty="0"/>
              <a:t>and operates as a collaboration between the </a:t>
            </a:r>
            <a:r>
              <a:rPr lang="en-US" b="1" dirty="0"/>
              <a:t>University of Maryland School of Medicine</a:t>
            </a:r>
            <a:r>
              <a:rPr lang="en-US" dirty="0"/>
              <a:t>, the </a:t>
            </a:r>
            <a:r>
              <a:rPr lang="en-US" b="1" dirty="0"/>
              <a:t>Johns Hopkins University School of Medicine</a:t>
            </a:r>
            <a:r>
              <a:rPr lang="en-US" dirty="0"/>
              <a:t>, </a:t>
            </a:r>
            <a:r>
              <a:rPr lang="en-US" b="1" dirty="0"/>
              <a:t>Salisbury University </a:t>
            </a:r>
            <a:r>
              <a:rPr lang="en-US" dirty="0"/>
              <a:t>and </a:t>
            </a:r>
            <a:r>
              <a:rPr lang="en-US" b="1" dirty="0"/>
              <a:t>Morgan State University</a:t>
            </a:r>
            <a:r>
              <a:rPr lang="en-US" dirty="0"/>
              <a:t>.</a:t>
            </a:r>
          </a:p>
          <a:p>
            <a:endParaRPr lang="en-US" dirty="0"/>
          </a:p>
          <a:p>
            <a:r>
              <a:rPr lang="en-US" i="1" dirty="0"/>
              <a:t>This program is supported by the </a:t>
            </a:r>
            <a:r>
              <a:rPr lang="en-US" b="1" i="1" dirty="0"/>
              <a:t>Health Resources and Services Administration (HRSA) </a:t>
            </a:r>
            <a:r>
              <a:rPr lang="en-US" i="1" dirty="0"/>
              <a:t>of the U.S. Department of Health and Human Services (HHS) as part of an award totaling $433,296  with approximately 20% financed by non-governmental sources. The contents of this presentation are those of the author(s) and do not necessarily represent the official views of, nor an endorsement, by HRSA, HHS or the U.S. Government. For more information, visit </a:t>
            </a:r>
            <a:r>
              <a:rPr lang="en-US" i="1" u="sng" dirty="0">
                <a:hlinkClick r:id="rId3"/>
              </a:rPr>
              <a:t>www.hrsa.gov</a:t>
            </a:r>
            <a:r>
              <a:rPr lang="en-US" i="1" dirty="0"/>
              <a:t>. </a:t>
            </a:r>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5897" y="5219864"/>
            <a:ext cx="2461508" cy="661402"/>
          </a:xfrm>
          <a:prstGeom prst="rect">
            <a:avLst/>
          </a:prstGeom>
        </p:spPr>
      </p:pic>
      <p:pic>
        <p:nvPicPr>
          <p:cNvPr id="7" name="Picture 6"/>
          <p:cNvPicPr>
            <a:picLocks noChangeAspect="1"/>
          </p:cNvPicPr>
          <p:nvPr/>
        </p:nvPicPr>
        <p:blipFill>
          <a:blip r:embed="rId5"/>
          <a:stretch>
            <a:fillRect/>
          </a:stretch>
        </p:blipFill>
        <p:spPr>
          <a:xfrm>
            <a:off x="3834222" y="5502895"/>
            <a:ext cx="1493825" cy="756741"/>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76263" y="5283998"/>
            <a:ext cx="1599402" cy="533134"/>
          </a:xfrm>
          <a:prstGeom prst="rect">
            <a:avLst/>
          </a:prstGeom>
        </p:spPr>
      </p:pic>
      <p:pic>
        <p:nvPicPr>
          <p:cNvPr id="9" name="Picture 8">
            <a:extLst>
              <a:ext uri="{FF2B5EF4-FFF2-40B4-BE49-F238E27FC236}">
                <a16:creationId xmlns:a16="http://schemas.microsoft.com/office/drawing/2014/main" id="{BDC5E5AB-D157-4934-A988-85D60823D2E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92479" y="5143512"/>
            <a:ext cx="1268494" cy="1268494"/>
          </a:xfrm>
          <a:prstGeom prst="rect">
            <a:avLst/>
          </a:prstGeom>
        </p:spPr>
      </p:pic>
    </p:spTree>
    <p:extLst>
      <p:ext uri="{BB962C8B-B14F-4D97-AF65-F5344CB8AC3E}">
        <p14:creationId xmlns:p14="http://schemas.microsoft.com/office/powerpoint/2010/main" val="37787457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75A05-4487-4E47-80AC-81BD8E167FA6}"/>
              </a:ext>
            </a:extLst>
          </p:cNvPr>
          <p:cNvSpPr>
            <a:spLocks noGrp="1"/>
          </p:cNvSpPr>
          <p:nvPr>
            <p:ph type="title"/>
          </p:nvPr>
        </p:nvSpPr>
        <p:spPr/>
        <p:txBody>
          <a:bodyPr>
            <a:normAutofit/>
          </a:bodyPr>
          <a:lstStyle/>
          <a:p>
            <a:r>
              <a:rPr lang="en-US" sz="3200" dirty="0"/>
              <a:t>CBT for Depression Components – Cognitive Restructuring</a:t>
            </a:r>
          </a:p>
        </p:txBody>
      </p:sp>
      <p:sp>
        <p:nvSpPr>
          <p:cNvPr id="3" name="Content Placeholder 2">
            <a:extLst>
              <a:ext uri="{FF2B5EF4-FFF2-40B4-BE49-F238E27FC236}">
                <a16:creationId xmlns:a16="http://schemas.microsoft.com/office/drawing/2014/main" id="{87B20385-D844-4319-BB3E-794CFBF893CE}"/>
              </a:ext>
            </a:extLst>
          </p:cNvPr>
          <p:cNvSpPr>
            <a:spLocks noGrp="1"/>
          </p:cNvSpPr>
          <p:nvPr>
            <p:ph idx="1"/>
          </p:nvPr>
        </p:nvSpPr>
        <p:spPr>
          <a:xfrm>
            <a:off x="136358" y="1463041"/>
            <a:ext cx="5276918" cy="5394959"/>
          </a:xfrm>
        </p:spPr>
        <p:txBody>
          <a:bodyPr>
            <a:normAutofit/>
          </a:bodyPr>
          <a:lstStyle/>
          <a:p>
            <a:r>
              <a:rPr lang="en-US" sz="2800" dirty="0">
                <a:solidFill>
                  <a:schemeClr val="tx1"/>
                </a:solidFill>
              </a:rPr>
              <a:t>Identify and change automatic negative thoughts to more realistic thoughts by asking:</a:t>
            </a:r>
          </a:p>
          <a:p>
            <a:pPr lvl="1"/>
            <a:r>
              <a:rPr lang="en-US" sz="2800" dirty="0">
                <a:solidFill>
                  <a:schemeClr val="tx1"/>
                </a:solidFill>
              </a:rPr>
              <a:t>What’s the evidence?</a:t>
            </a:r>
          </a:p>
          <a:p>
            <a:pPr lvl="1"/>
            <a:r>
              <a:rPr lang="en-US" sz="2800" dirty="0">
                <a:solidFill>
                  <a:schemeClr val="tx1"/>
                </a:solidFill>
              </a:rPr>
              <a:t>Is there another way to look at the situation?</a:t>
            </a:r>
          </a:p>
          <a:p>
            <a:pPr lvl="1"/>
            <a:r>
              <a:rPr lang="en-US" sz="2800" dirty="0">
                <a:solidFill>
                  <a:schemeClr val="tx1"/>
                </a:solidFill>
              </a:rPr>
              <a:t>What would you tell a friend who had that thought?</a:t>
            </a:r>
          </a:p>
          <a:p>
            <a:pPr lvl="1"/>
            <a:r>
              <a:rPr lang="en-US" sz="2800" dirty="0">
                <a:solidFill>
                  <a:schemeClr val="tx1"/>
                </a:solidFill>
              </a:rPr>
              <a:t>If it is true, would that really be so bad?</a:t>
            </a:r>
          </a:p>
        </p:txBody>
      </p:sp>
      <p:pic>
        <p:nvPicPr>
          <p:cNvPr id="4" name="Picture 3">
            <a:extLst>
              <a:ext uri="{FF2B5EF4-FFF2-40B4-BE49-F238E27FC236}">
                <a16:creationId xmlns:a16="http://schemas.microsoft.com/office/drawing/2014/main" id="{8A890B3E-FE85-49E5-85A6-6445034CFFFC}"/>
              </a:ext>
            </a:extLst>
          </p:cNvPr>
          <p:cNvPicPr>
            <a:picLocks noChangeAspect="1"/>
          </p:cNvPicPr>
          <p:nvPr/>
        </p:nvPicPr>
        <p:blipFill>
          <a:blip r:embed="rId3"/>
          <a:stretch>
            <a:fillRect/>
          </a:stretch>
        </p:blipFill>
        <p:spPr>
          <a:xfrm>
            <a:off x="5105400" y="1463040"/>
            <a:ext cx="6950242" cy="2823210"/>
          </a:xfrm>
          <a:prstGeom prst="rect">
            <a:avLst/>
          </a:prstGeom>
        </p:spPr>
      </p:pic>
      <p:pic>
        <p:nvPicPr>
          <p:cNvPr id="5" name="Picture 4">
            <a:extLst>
              <a:ext uri="{FF2B5EF4-FFF2-40B4-BE49-F238E27FC236}">
                <a16:creationId xmlns:a16="http://schemas.microsoft.com/office/drawing/2014/main" id="{5C3EB91F-F3C8-40EC-854B-5614CEF76B2B}"/>
              </a:ext>
            </a:extLst>
          </p:cNvPr>
          <p:cNvPicPr>
            <a:picLocks noChangeAspect="1"/>
          </p:cNvPicPr>
          <p:nvPr/>
        </p:nvPicPr>
        <p:blipFill>
          <a:blip r:embed="rId4"/>
          <a:stretch>
            <a:fillRect/>
          </a:stretch>
        </p:blipFill>
        <p:spPr>
          <a:xfrm>
            <a:off x="5630778" y="4534432"/>
            <a:ext cx="6561221" cy="2323568"/>
          </a:xfrm>
          <a:prstGeom prst="rect">
            <a:avLst/>
          </a:prstGeom>
        </p:spPr>
      </p:pic>
    </p:spTree>
    <p:extLst>
      <p:ext uri="{BB962C8B-B14F-4D97-AF65-F5344CB8AC3E}">
        <p14:creationId xmlns:p14="http://schemas.microsoft.com/office/powerpoint/2010/main" val="10903595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CD8B8D-7B8D-4C45-875A-C4F9373E25AB}"/>
              </a:ext>
            </a:extLst>
          </p:cNvPr>
          <p:cNvSpPr>
            <a:spLocks noGrp="1"/>
          </p:cNvSpPr>
          <p:nvPr>
            <p:ph type="title"/>
          </p:nvPr>
        </p:nvSpPr>
        <p:spPr/>
        <p:txBody>
          <a:bodyPr>
            <a:normAutofit/>
          </a:bodyPr>
          <a:lstStyle/>
          <a:p>
            <a:r>
              <a:rPr lang="en-US" sz="3200" dirty="0"/>
              <a:t>Examples of negative/unhelpful thoughts</a:t>
            </a:r>
          </a:p>
        </p:txBody>
      </p:sp>
      <p:sp>
        <p:nvSpPr>
          <p:cNvPr id="6" name="Content Placeholder 5">
            <a:extLst>
              <a:ext uri="{FF2B5EF4-FFF2-40B4-BE49-F238E27FC236}">
                <a16:creationId xmlns:a16="http://schemas.microsoft.com/office/drawing/2014/main" id="{F17F0D15-7DBC-4AFD-8F03-8B2827650C8A}"/>
              </a:ext>
            </a:extLst>
          </p:cNvPr>
          <p:cNvSpPr>
            <a:spLocks noGrp="1"/>
          </p:cNvSpPr>
          <p:nvPr>
            <p:ph sz="half" idx="2"/>
          </p:nvPr>
        </p:nvSpPr>
        <p:spPr>
          <a:xfrm>
            <a:off x="393190" y="1309817"/>
            <a:ext cx="8312659" cy="5242630"/>
          </a:xfrm>
        </p:spPr>
        <p:txBody>
          <a:bodyPr>
            <a:noAutofit/>
          </a:bodyPr>
          <a:lstStyle/>
          <a:p>
            <a:r>
              <a:rPr lang="en-US" sz="2200" dirty="0">
                <a:solidFill>
                  <a:schemeClr val="tx1"/>
                </a:solidFill>
              </a:rPr>
              <a:t>It’s all my fault that we lost the soccer game”</a:t>
            </a:r>
          </a:p>
          <a:p>
            <a:r>
              <a:rPr lang="en-US" sz="2200" dirty="0">
                <a:solidFill>
                  <a:schemeClr val="tx1"/>
                </a:solidFill>
              </a:rPr>
              <a:t>“I got 2 answers wrong on my test. This day is ruined”</a:t>
            </a:r>
          </a:p>
          <a:p>
            <a:r>
              <a:rPr lang="en-US" sz="2200" dirty="0">
                <a:solidFill>
                  <a:schemeClr val="tx1"/>
                </a:solidFill>
              </a:rPr>
              <a:t>“I’m definitely going to fail the test”</a:t>
            </a:r>
          </a:p>
          <a:p>
            <a:r>
              <a:rPr lang="en-US" sz="2200" dirty="0">
                <a:solidFill>
                  <a:schemeClr val="tx1"/>
                </a:solidFill>
              </a:rPr>
              <a:t>“No one is going to come to my birthday party”</a:t>
            </a:r>
          </a:p>
          <a:p>
            <a:r>
              <a:rPr lang="en-US" sz="2200" dirty="0">
                <a:solidFill>
                  <a:schemeClr val="tx1"/>
                </a:solidFill>
              </a:rPr>
              <a:t>“I’m not allowed to see my friends because of COVID – my life is horrible”</a:t>
            </a:r>
          </a:p>
          <a:p>
            <a:r>
              <a:rPr lang="en-US" sz="2200" dirty="0">
                <a:solidFill>
                  <a:schemeClr val="tx1"/>
                </a:solidFill>
              </a:rPr>
              <a:t>“I’ll never be as good as my sister at math”</a:t>
            </a:r>
          </a:p>
          <a:p>
            <a:r>
              <a:rPr lang="en-US" sz="2200" dirty="0">
                <a:solidFill>
                  <a:schemeClr val="tx1"/>
                </a:solidFill>
              </a:rPr>
              <a:t>“My parents are fighting and its all my fault”</a:t>
            </a:r>
          </a:p>
        </p:txBody>
      </p:sp>
    </p:spTree>
    <p:extLst>
      <p:ext uri="{BB962C8B-B14F-4D97-AF65-F5344CB8AC3E}">
        <p14:creationId xmlns:p14="http://schemas.microsoft.com/office/powerpoint/2010/main" val="17626434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65617" y="1721224"/>
            <a:ext cx="8276677" cy="5002306"/>
            <a:chOff x="4718290" y="2756073"/>
            <a:chExt cx="7470921" cy="3935671"/>
          </a:xfrm>
        </p:grpSpPr>
        <p:pic>
          <p:nvPicPr>
            <p:cNvPr id="27652" name="Picture 4" descr="https://encrypted-tbn3.gstatic.com/images?q=tbn:ANd9GcQ4L59Ev4z_wUPU7cW87jS1H7XPuq-0BmoPFlaPkzvf_bRmyinWvw">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8290" y="3833650"/>
              <a:ext cx="4373904" cy="2858094"/>
            </a:xfrm>
            <a:prstGeom prst="rect">
              <a:avLst/>
            </a:prstGeom>
            <a:noFill/>
            <a:extLst>
              <a:ext uri="{909E8E84-426E-40DD-AFC4-6F175D3DCCD1}">
                <a14:hiddenFill xmlns:a14="http://schemas.microsoft.com/office/drawing/2010/main">
                  <a:solidFill>
                    <a:srgbClr val="FFFFFF"/>
                  </a:solidFill>
                </a14:hiddenFill>
              </a:ext>
            </a:extLst>
          </p:spPr>
        </p:pic>
        <p:sp>
          <p:nvSpPr>
            <p:cNvPr id="5" name="Cloud Callout 4"/>
            <p:cNvSpPr/>
            <p:nvPr/>
          </p:nvSpPr>
          <p:spPr>
            <a:xfrm>
              <a:off x="8235731" y="2756073"/>
              <a:ext cx="3953480" cy="1187381"/>
            </a:xfrm>
            <a:prstGeom prst="cloudCallou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2800" dirty="0">
                  <a:ln w="10541" cmpd="sng">
                    <a:noFill/>
                    <a:prstDash val="solid"/>
                  </a:ln>
                  <a:solidFill>
                    <a:schemeClr val="accent2">
                      <a:lumMod val="75000"/>
                    </a:schemeClr>
                  </a:solidFill>
                  <a:effectLst/>
                </a:rPr>
                <a:t>Umm…what about the meds?!</a:t>
              </a:r>
            </a:p>
          </p:txBody>
        </p:sp>
      </p:grpSp>
    </p:spTree>
    <p:extLst>
      <p:ext uri="{BB962C8B-B14F-4D97-AF65-F5344CB8AC3E}">
        <p14:creationId xmlns:p14="http://schemas.microsoft.com/office/powerpoint/2010/main" val="212757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mn-lt"/>
              </a:rPr>
              <a:t>SSRI’S</a:t>
            </a:r>
          </a:p>
        </p:txBody>
      </p:sp>
      <p:graphicFrame>
        <p:nvGraphicFramePr>
          <p:cNvPr id="5" name="Table 4"/>
          <p:cNvGraphicFramePr>
            <a:graphicFrameLocks noGrp="1"/>
          </p:cNvGraphicFramePr>
          <p:nvPr/>
        </p:nvGraphicFramePr>
        <p:xfrm>
          <a:off x="966607" y="1532709"/>
          <a:ext cx="9882093" cy="4053840"/>
        </p:xfrm>
        <a:graphic>
          <a:graphicData uri="http://schemas.openxmlformats.org/drawingml/2006/table">
            <a:tbl>
              <a:tblPr firstRow="1" bandRow="1">
                <a:tableStyleId>{93296810-A885-4BE3-A3E7-6D5BEEA58F35}</a:tableStyleId>
              </a:tblPr>
              <a:tblGrid>
                <a:gridCol w="5650438">
                  <a:extLst>
                    <a:ext uri="{9D8B030D-6E8A-4147-A177-3AD203B41FA5}">
                      <a16:colId xmlns:a16="http://schemas.microsoft.com/office/drawing/2014/main" val="20000"/>
                    </a:ext>
                  </a:extLst>
                </a:gridCol>
                <a:gridCol w="4231655">
                  <a:extLst>
                    <a:ext uri="{9D8B030D-6E8A-4147-A177-3AD203B41FA5}">
                      <a16:colId xmlns:a16="http://schemas.microsoft.com/office/drawing/2014/main" val="20001"/>
                    </a:ext>
                  </a:extLst>
                </a:gridCol>
              </a:tblGrid>
              <a:tr h="392157">
                <a:tc>
                  <a:txBody>
                    <a:bodyPr/>
                    <a:lstStyle/>
                    <a:p>
                      <a:r>
                        <a:rPr lang="en-US" sz="3200" dirty="0"/>
                        <a:t>Generic</a:t>
                      </a:r>
                    </a:p>
                  </a:txBody>
                  <a:tcPr>
                    <a:solidFill>
                      <a:srgbClr val="00B050"/>
                    </a:solidFill>
                  </a:tcPr>
                </a:tc>
                <a:tc>
                  <a:txBody>
                    <a:bodyPr/>
                    <a:lstStyle/>
                    <a:p>
                      <a:r>
                        <a:rPr lang="en-US" sz="3200" dirty="0"/>
                        <a:t>Brand Name</a:t>
                      </a:r>
                    </a:p>
                  </a:txBody>
                  <a:tcPr>
                    <a:solidFill>
                      <a:srgbClr val="00B050"/>
                    </a:solidFill>
                  </a:tcPr>
                </a:tc>
                <a:extLst>
                  <a:ext uri="{0D108BD9-81ED-4DB2-BD59-A6C34878D82A}">
                    <a16:rowId xmlns:a16="http://schemas.microsoft.com/office/drawing/2014/main" val="10000"/>
                  </a:ext>
                </a:extLst>
              </a:tr>
              <a:tr h="480779">
                <a:tc>
                  <a:txBody>
                    <a:bodyPr/>
                    <a:lstStyle/>
                    <a:p>
                      <a:r>
                        <a:rPr lang="en-US" sz="3200" b="1" dirty="0"/>
                        <a:t>Fluoxetine (MDD 8+; OCD 6+)</a:t>
                      </a:r>
                    </a:p>
                  </a:txBody>
                  <a:tcPr/>
                </a:tc>
                <a:tc>
                  <a:txBody>
                    <a:bodyPr/>
                    <a:lstStyle/>
                    <a:p>
                      <a:r>
                        <a:rPr lang="en-US" sz="3200" b="1" dirty="0"/>
                        <a:t>Prozac</a:t>
                      </a:r>
                    </a:p>
                  </a:txBody>
                  <a:tcPr/>
                </a:tc>
                <a:extLst>
                  <a:ext uri="{0D108BD9-81ED-4DB2-BD59-A6C34878D82A}">
                    <a16:rowId xmlns:a16="http://schemas.microsoft.com/office/drawing/2014/main" val="10001"/>
                  </a:ext>
                </a:extLst>
              </a:tr>
              <a:tr h="392157">
                <a:tc>
                  <a:txBody>
                    <a:bodyPr/>
                    <a:lstStyle/>
                    <a:p>
                      <a:r>
                        <a:rPr lang="en-US" sz="3200" b="1" dirty="0" err="1"/>
                        <a:t>Escitalopram</a:t>
                      </a:r>
                      <a:r>
                        <a:rPr lang="en-US" sz="3200" b="1" dirty="0"/>
                        <a:t> (MDD 12+)</a:t>
                      </a:r>
                    </a:p>
                  </a:txBody>
                  <a:tcPr/>
                </a:tc>
                <a:tc>
                  <a:txBody>
                    <a:bodyPr/>
                    <a:lstStyle/>
                    <a:p>
                      <a:r>
                        <a:rPr lang="en-US" sz="3200" b="1" dirty="0"/>
                        <a:t>Lexapro</a:t>
                      </a:r>
                    </a:p>
                  </a:txBody>
                  <a:tcPr/>
                </a:tc>
                <a:extLst>
                  <a:ext uri="{0D108BD9-81ED-4DB2-BD59-A6C34878D82A}">
                    <a16:rowId xmlns:a16="http://schemas.microsoft.com/office/drawing/2014/main" val="10002"/>
                  </a:ext>
                </a:extLst>
              </a:tr>
              <a:tr h="392157">
                <a:tc>
                  <a:txBody>
                    <a:bodyPr/>
                    <a:lstStyle/>
                    <a:p>
                      <a:r>
                        <a:rPr lang="en-US" sz="3200" b="1" dirty="0"/>
                        <a:t>Sertraline (OCD 7+)</a:t>
                      </a:r>
                    </a:p>
                  </a:txBody>
                  <a:tcPr>
                    <a:lnB w="12700" cap="flat" cmpd="sng" algn="ctr">
                      <a:solidFill>
                        <a:schemeClr val="tx1"/>
                      </a:solidFill>
                      <a:prstDash val="solid"/>
                      <a:round/>
                      <a:headEnd type="none" w="med" len="med"/>
                      <a:tailEnd type="none" w="med" len="med"/>
                    </a:lnB>
                  </a:tcPr>
                </a:tc>
                <a:tc>
                  <a:txBody>
                    <a:bodyPr/>
                    <a:lstStyle/>
                    <a:p>
                      <a:r>
                        <a:rPr lang="en-US" sz="3200" b="1" dirty="0"/>
                        <a:t>Zoloft</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92157">
                <a:tc>
                  <a:txBody>
                    <a:bodyPr/>
                    <a:lstStyle/>
                    <a:p>
                      <a:r>
                        <a:rPr lang="en-US" sz="3200" dirty="0"/>
                        <a:t>Fluvoxamine (sigma1)</a:t>
                      </a:r>
                    </a:p>
                  </a:txBody>
                  <a:tcPr>
                    <a:lnT w="12700" cap="flat" cmpd="sng" algn="ctr">
                      <a:solidFill>
                        <a:schemeClr val="tx1"/>
                      </a:solidFill>
                      <a:prstDash val="solid"/>
                      <a:round/>
                      <a:headEnd type="none" w="med" len="med"/>
                      <a:tailEnd type="none" w="med" len="med"/>
                    </a:lnT>
                  </a:tcPr>
                </a:tc>
                <a:tc>
                  <a:txBody>
                    <a:bodyPr/>
                    <a:lstStyle/>
                    <a:p>
                      <a:r>
                        <a:rPr lang="en-US" sz="3200" dirty="0"/>
                        <a:t>Rarely</a:t>
                      </a:r>
                      <a:r>
                        <a:rPr lang="en-US" sz="3200" baseline="0" dirty="0"/>
                        <a:t> used in USA</a:t>
                      </a:r>
                      <a:endParaRPr lang="en-US" sz="3200"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4"/>
                  </a:ext>
                </a:extLst>
              </a:tr>
              <a:tr h="392157">
                <a:tc>
                  <a:txBody>
                    <a:bodyPr/>
                    <a:lstStyle/>
                    <a:p>
                      <a:r>
                        <a:rPr lang="en-US" sz="3200" i="1" dirty="0"/>
                        <a:t>Citalopram</a:t>
                      </a:r>
                    </a:p>
                  </a:txBody>
                  <a:tcPr/>
                </a:tc>
                <a:tc>
                  <a:txBody>
                    <a:bodyPr/>
                    <a:lstStyle/>
                    <a:p>
                      <a:r>
                        <a:rPr lang="en-US" sz="3200" i="1" dirty="0"/>
                        <a:t>Less</a:t>
                      </a:r>
                      <a:r>
                        <a:rPr lang="en-US" sz="3200" i="1" baseline="0" dirty="0"/>
                        <a:t> safe than Lexa</a:t>
                      </a:r>
                      <a:endParaRPr lang="en-US" sz="3200" i="1" dirty="0"/>
                    </a:p>
                  </a:txBody>
                  <a:tcPr/>
                </a:tc>
                <a:extLst>
                  <a:ext uri="{0D108BD9-81ED-4DB2-BD59-A6C34878D82A}">
                    <a16:rowId xmlns:a16="http://schemas.microsoft.com/office/drawing/2014/main" val="10005"/>
                  </a:ext>
                </a:extLst>
              </a:tr>
              <a:tr h="392157">
                <a:tc>
                  <a:txBody>
                    <a:bodyPr/>
                    <a:lstStyle/>
                    <a:p>
                      <a:r>
                        <a:rPr lang="en-US" sz="3200" i="1" dirty="0"/>
                        <a:t>Paroxetine</a:t>
                      </a:r>
                    </a:p>
                  </a:txBody>
                  <a:tcPr/>
                </a:tc>
                <a:tc>
                  <a:txBody>
                    <a:bodyPr/>
                    <a:lstStyle/>
                    <a:p>
                      <a:r>
                        <a:rPr lang="en-US" sz="3200" i="1" dirty="0"/>
                        <a:t>Nonlinear</a:t>
                      </a:r>
                      <a:r>
                        <a:rPr lang="en-US" sz="3200" i="1" baseline="0" dirty="0"/>
                        <a:t> kinetics</a:t>
                      </a:r>
                      <a:endParaRPr lang="en-US" sz="3200" i="1"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1722640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p:cNvSpPr>
            <a:spLocks noGrp="1"/>
          </p:cNvSpPr>
          <p:nvPr>
            <p:ph type="title"/>
          </p:nvPr>
        </p:nvSpPr>
        <p:spPr/>
        <p:txBody>
          <a:bodyPr>
            <a:noAutofit/>
          </a:bodyPr>
          <a:lstStyle/>
          <a:p>
            <a:pPr eaLnBrk="1" hangingPunct="1"/>
            <a:r>
              <a:rPr lang="en-US" sz="3200" dirty="0">
                <a:cs typeface="Arial" panose="020B0604020202020204" pitchFamily="34" charset="0"/>
              </a:rPr>
              <a:t>SSRI Differences</a:t>
            </a:r>
          </a:p>
        </p:txBody>
      </p:sp>
      <p:sp>
        <p:nvSpPr>
          <p:cNvPr id="29699" name="Content Placeholder 4"/>
          <p:cNvSpPr>
            <a:spLocks noGrp="1"/>
          </p:cNvSpPr>
          <p:nvPr>
            <p:ph idx="4294967295"/>
          </p:nvPr>
        </p:nvSpPr>
        <p:spPr>
          <a:xfrm>
            <a:off x="630840" y="1643896"/>
            <a:ext cx="10978773" cy="5214104"/>
          </a:xfrm>
        </p:spPr>
        <p:txBody>
          <a:bodyPr anchor="t">
            <a:noAutofit/>
          </a:bodyPr>
          <a:lstStyle/>
          <a:p>
            <a:pPr marL="0" indent="0">
              <a:buSzPct val="150000"/>
              <a:buNone/>
            </a:pPr>
            <a:r>
              <a:rPr lang="en-US" sz="2800" dirty="0" err="1">
                <a:solidFill>
                  <a:schemeClr val="tx1"/>
                </a:solidFill>
                <a:cs typeface="Arial" panose="020B0604020202020204" pitchFamily="34" charset="0"/>
              </a:rPr>
              <a:t>Escitalopram</a:t>
            </a:r>
            <a:r>
              <a:rPr lang="en-US" sz="2800" dirty="0">
                <a:solidFill>
                  <a:schemeClr val="tx1"/>
                </a:solidFill>
                <a:cs typeface="Arial" panose="020B0604020202020204" pitchFamily="34" charset="0"/>
              </a:rPr>
              <a:t> (Lexapro)</a:t>
            </a:r>
          </a:p>
          <a:p>
            <a:pPr lvl="1">
              <a:buSzPct val="150000"/>
              <a:buFont typeface="Arial" charset="0"/>
              <a:buChar char="•"/>
            </a:pPr>
            <a:r>
              <a:rPr lang="en-US" sz="2000" i="1" dirty="0">
                <a:solidFill>
                  <a:schemeClr val="tx1"/>
                </a:solidFill>
                <a:cs typeface="Arial" panose="020B0604020202020204" pitchFamily="34" charset="0"/>
              </a:rPr>
              <a:t>No major isoenzyme interactions</a:t>
            </a:r>
          </a:p>
          <a:p>
            <a:pPr lvl="1">
              <a:buSzPct val="150000"/>
              <a:buFont typeface="Arial" charset="0"/>
              <a:buChar char="•"/>
            </a:pPr>
            <a:r>
              <a:rPr lang="en-US" sz="2000" i="1" dirty="0">
                <a:solidFill>
                  <a:schemeClr val="tx1"/>
                </a:solidFill>
                <a:cs typeface="Arial" panose="020B0604020202020204" pitchFamily="34" charset="0"/>
              </a:rPr>
              <a:t>Generic scored 10 &amp; 20 mg tablets (only one prescription for dose range)</a:t>
            </a:r>
          </a:p>
          <a:p>
            <a:pPr lvl="1">
              <a:buSzPct val="150000"/>
              <a:buFont typeface="Arial" charset="0"/>
              <a:buChar char="•"/>
            </a:pPr>
            <a:r>
              <a:rPr lang="en-US" sz="2000" i="1" dirty="0">
                <a:solidFill>
                  <a:schemeClr val="tx1"/>
                </a:solidFill>
                <a:cs typeface="Arial" panose="020B0604020202020204" pitchFamily="34" charset="0"/>
              </a:rPr>
              <a:t>Least activating (better for sleep)</a:t>
            </a:r>
          </a:p>
          <a:p>
            <a:pPr marL="0" indent="0">
              <a:buSzPct val="150000"/>
              <a:buNone/>
            </a:pPr>
            <a:r>
              <a:rPr lang="en-US" sz="2800" dirty="0">
                <a:solidFill>
                  <a:schemeClr val="tx1"/>
                </a:solidFill>
                <a:cs typeface="Arial" panose="020B0604020202020204" pitchFamily="34" charset="0"/>
              </a:rPr>
              <a:t>Sertraline (Zoloft)</a:t>
            </a:r>
          </a:p>
          <a:p>
            <a:pPr lvl="1">
              <a:buSzPct val="150000"/>
              <a:buFont typeface="Arial" charset="0"/>
              <a:buChar char="•"/>
            </a:pPr>
            <a:r>
              <a:rPr lang="en-US" sz="2000" i="1" dirty="0">
                <a:solidFill>
                  <a:schemeClr val="tx1"/>
                </a:solidFill>
                <a:cs typeface="Arial" panose="020B0604020202020204" pitchFamily="34" charset="0"/>
              </a:rPr>
              <a:t>Moderate inhibitor of CYP450 2D6, 2B6</a:t>
            </a:r>
          </a:p>
          <a:p>
            <a:pPr lvl="1">
              <a:buSzPct val="150000"/>
              <a:buFont typeface="Arial" charset="0"/>
              <a:buChar char="•"/>
            </a:pPr>
            <a:r>
              <a:rPr lang="en-US" sz="2000" i="1" dirty="0">
                <a:solidFill>
                  <a:schemeClr val="tx1"/>
                </a:solidFill>
                <a:cs typeface="Arial" panose="020B0604020202020204" pitchFamily="34" charset="0"/>
              </a:rPr>
              <a:t>Wider dosing range (max is 200 mg/day)</a:t>
            </a:r>
          </a:p>
          <a:p>
            <a:pPr marL="0" indent="0" eaLnBrk="1" hangingPunct="1">
              <a:buSzPct val="150000"/>
              <a:buNone/>
            </a:pPr>
            <a:r>
              <a:rPr lang="en-US" sz="2800" dirty="0">
                <a:solidFill>
                  <a:schemeClr val="tx1"/>
                </a:solidFill>
                <a:cs typeface="Arial" panose="020B0604020202020204" pitchFamily="34" charset="0"/>
              </a:rPr>
              <a:t>Fluoxetine (Prozac)</a:t>
            </a:r>
          </a:p>
          <a:p>
            <a:pPr lvl="1" eaLnBrk="1" hangingPunct="1">
              <a:buSzPct val="150000"/>
              <a:buFont typeface="Arial" charset="0"/>
              <a:buChar char="•"/>
            </a:pPr>
            <a:r>
              <a:rPr lang="en-US" sz="2000" i="1" dirty="0">
                <a:solidFill>
                  <a:schemeClr val="tx1"/>
                </a:solidFill>
                <a:cs typeface="Arial" panose="020B0604020202020204" pitchFamily="34" charset="0"/>
              </a:rPr>
              <a:t>Very long half-life</a:t>
            </a:r>
          </a:p>
          <a:p>
            <a:pPr lvl="1" eaLnBrk="1" hangingPunct="1">
              <a:buSzPct val="150000"/>
              <a:buFont typeface="Arial" charset="0"/>
              <a:buChar char="•"/>
            </a:pPr>
            <a:r>
              <a:rPr lang="en-US" sz="2000" dirty="0">
                <a:solidFill>
                  <a:schemeClr val="tx1"/>
                </a:solidFill>
                <a:cs typeface="Arial" panose="020B0604020202020204" pitchFamily="34" charset="0"/>
              </a:rPr>
              <a:t>Strong inhibitor of CYP450 2D6</a:t>
            </a:r>
          </a:p>
          <a:p>
            <a:pPr lvl="1" eaLnBrk="1" hangingPunct="1">
              <a:buSzPct val="150000"/>
              <a:buFont typeface="Arial" charset="0"/>
              <a:buChar char="•"/>
            </a:pPr>
            <a:r>
              <a:rPr lang="en-US" sz="2000" dirty="0">
                <a:solidFill>
                  <a:schemeClr val="tx1"/>
                </a:solidFill>
                <a:cs typeface="Arial" panose="020B0604020202020204" pitchFamily="34" charset="0"/>
              </a:rPr>
              <a:t>Most activating</a:t>
            </a:r>
          </a:p>
        </p:txBody>
      </p:sp>
    </p:spTree>
    <p:extLst>
      <p:ext uri="{BB962C8B-B14F-4D97-AF65-F5344CB8AC3E}">
        <p14:creationId xmlns:p14="http://schemas.microsoft.com/office/powerpoint/2010/main" val="9000493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mn-lt"/>
              </a:rPr>
              <a:t>General Principles</a:t>
            </a:r>
          </a:p>
        </p:txBody>
      </p:sp>
      <p:sp>
        <p:nvSpPr>
          <p:cNvPr id="3" name="Content Placeholder 2"/>
          <p:cNvSpPr>
            <a:spLocks noGrp="1"/>
          </p:cNvSpPr>
          <p:nvPr>
            <p:ph idx="4294967295"/>
          </p:nvPr>
        </p:nvSpPr>
        <p:spPr>
          <a:xfrm>
            <a:off x="630841" y="1588861"/>
            <a:ext cx="11029950" cy="4787900"/>
          </a:xfrm>
          <a:noFill/>
        </p:spPr>
        <p:txBody>
          <a:bodyPr anchor="t">
            <a:noAutofit/>
          </a:bodyPr>
          <a:lstStyle/>
          <a:p>
            <a:pPr marL="0" indent="0">
              <a:lnSpc>
                <a:spcPct val="100000"/>
              </a:lnSpc>
              <a:buNone/>
            </a:pPr>
            <a:r>
              <a:rPr lang="en-US" sz="2400" dirty="0">
                <a:solidFill>
                  <a:schemeClr val="tx1"/>
                </a:solidFill>
              </a:rPr>
              <a:t>START LOW, GO SLOW…….BUT not too slow…….</a:t>
            </a:r>
            <a:endParaRPr lang="en-US" sz="2400" b="1" dirty="0">
              <a:solidFill>
                <a:schemeClr val="tx1"/>
              </a:solidFill>
            </a:endParaRPr>
          </a:p>
          <a:p>
            <a:pPr marL="0" lvl="0" indent="0">
              <a:lnSpc>
                <a:spcPct val="100000"/>
              </a:lnSpc>
              <a:buNone/>
            </a:pPr>
            <a:r>
              <a:rPr lang="en-US" sz="2400" dirty="0">
                <a:solidFill>
                  <a:schemeClr val="tx1"/>
                </a:solidFill>
              </a:rPr>
              <a:t>Antidepressant effect size* (for comparison, stimulants for ADHD = 1.0)</a:t>
            </a:r>
          </a:p>
          <a:p>
            <a:pPr marL="457200" lvl="1" indent="0">
              <a:lnSpc>
                <a:spcPct val="100000"/>
              </a:lnSpc>
              <a:buNone/>
            </a:pPr>
            <a:r>
              <a:rPr lang="en-US" sz="2400" dirty="0">
                <a:solidFill>
                  <a:schemeClr val="tx1"/>
                </a:solidFill>
              </a:rPr>
              <a:t>0.7 for anxiety         </a:t>
            </a:r>
          </a:p>
          <a:p>
            <a:pPr marL="457200" lvl="1" indent="0">
              <a:lnSpc>
                <a:spcPct val="100000"/>
              </a:lnSpc>
              <a:buNone/>
            </a:pPr>
            <a:r>
              <a:rPr lang="en-US" sz="2400" dirty="0">
                <a:solidFill>
                  <a:schemeClr val="tx1"/>
                </a:solidFill>
              </a:rPr>
              <a:t>0.2 for depression (2/2 high placebo response rate)</a:t>
            </a:r>
          </a:p>
          <a:p>
            <a:pPr marL="0" lvl="0" indent="0">
              <a:lnSpc>
                <a:spcPct val="100000"/>
              </a:lnSpc>
              <a:buNone/>
            </a:pPr>
            <a:r>
              <a:rPr lang="en-US" sz="2400" dirty="0">
                <a:solidFill>
                  <a:schemeClr val="tx1"/>
                </a:solidFill>
              </a:rPr>
              <a:t>Side effects generally minimal and </a:t>
            </a:r>
            <a:r>
              <a:rPr lang="en-US" sz="2400" i="1" dirty="0">
                <a:solidFill>
                  <a:schemeClr val="tx1"/>
                </a:solidFill>
              </a:rPr>
              <a:t>reversible</a:t>
            </a:r>
            <a:r>
              <a:rPr lang="en-US" sz="2400" dirty="0">
                <a:solidFill>
                  <a:schemeClr val="tx1"/>
                </a:solidFill>
              </a:rPr>
              <a:t> if SSRI discontinued</a:t>
            </a:r>
          </a:p>
          <a:p>
            <a:pPr marL="0" lvl="0" indent="0">
              <a:lnSpc>
                <a:spcPct val="100000"/>
              </a:lnSpc>
              <a:buNone/>
            </a:pPr>
            <a:r>
              <a:rPr lang="en-US" sz="2400" dirty="0">
                <a:solidFill>
                  <a:schemeClr val="tx1"/>
                </a:solidFill>
              </a:rPr>
              <a:t>4-8 weeks to reach therapeutic dose and maximum benefit</a:t>
            </a:r>
          </a:p>
          <a:p>
            <a:pPr marL="0" lvl="0" indent="0">
              <a:lnSpc>
                <a:spcPct val="100000"/>
              </a:lnSpc>
              <a:buNone/>
            </a:pPr>
            <a:r>
              <a:rPr lang="en-US" sz="2400" dirty="0">
                <a:solidFill>
                  <a:schemeClr val="tx1"/>
                </a:solidFill>
              </a:rPr>
              <a:t>Screening lab: TSH</a:t>
            </a:r>
          </a:p>
          <a:p>
            <a:pPr marL="0" indent="0">
              <a:lnSpc>
                <a:spcPct val="100000"/>
              </a:lnSpc>
              <a:buNone/>
            </a:pPr>
            <a:endParaRPr lang="en-US" sz="2400" dirty="0">
              <a:solidFill>
                <a:schemeClr val="tx1"/>
              </a:solidFill>
            </a:endParaRPr>
          </a:p>
          <a:p>
            <a:pPr marL="0" indent="0">
              <a:lnSpc>
                <a:spcPct val="100000"/>
              </a:lnSpc>
              <a:buNone/>
            </a:pPr>
            <a:r>
              <a:rPr lang="en-US" sz="2400" dirty="0">
                <a:solidFill>
                  <a:schemeClr val="tx1"/>
                </a:solidFill>
              </a:rPr>
              <a:t>*</a:t>
            </a:r>
            <a:r>
              <a:rPr lang="en-US" sz="2400" dirty="0" err="1">
                <a:solidFill>
                  <a:schemeClr val="tx1"/>
                </a:solidFill>
              </a:rPr>
              <a:t>Locher</a:t>
            </a:r>
            <a:r>
              <a:rPr lang="en-US" sz="2400" dirty="0">
                <a:solidFill>
                  <a:schemeClr val="tx1"/>
                </a:solidFill>
              </a:rPr>
              <a:t> C et al, JAMA Psychiatry, 74: 1011-1020; 2017</a:t>
            </a:r>
          </a:p>
          <a:p>
            <a:endParaRPr lang="en-US" dirty="0"/>
          </a:p>
        </p:txBody>
      </p:sp>
    </p:spTree>
    <p:extLst>
      <p:ext uri="{BB962C8B-B14F-4D97-AF65-F5344CB8AC3E}">
        <p14:creationId xmlns:p14="http://schemas.microsoft.com/office/powerpoint/2010/main" val="15947428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a:latin typeface="+mn-lt"/>
              </a:rPr>
              <a:t>Doses (mg)</a:t>
            </a:r>
          </a:p>
        </p:txBody>
      </p:sp>
      <p:graphicFrame>
        <p:nvGraphicFramePr>
          <p:cNvPr id="6" name="Content Placeholder 5"/>
          <p:cNvGraphicFramePr>
            <a:graphicFrameLocks noGrp="1"/>
          </p:cNvGraphicFramePr>
          <p:nvPr>
            <p:ph idx="4294967295"/>
          </p:nvPr>
        </p:nvGraphicFramePr>
        <p:xfrm>
          <a:off x="511363" y="1597149"/>
          <a:ext cx="11169273" cy="3663702"/>
        </p:xfrm>
        <a:graphic>
          <a:graphicData uri="http://schemas.openxmlformats.org/drawingml/2006/table">
            <a:tbl>
              <a:tblPr firstRow="1" bandRow="1">
                <a:tableStyleId>{93296810-A885-4BE3-A3E7-6D5BEEA58F35}</a:tableStyleId>
              </a:tblPr>
              <a:tblGrid>
                <a:gridCol w="2906108">
                  <a:extLst>
                    <a:ext uri="{9D8B030D-6E8A-4147-A177-3AD203B41FA5}">
                      <a16:colId xmlns:a16="http://schemas.microsoft.com/office/drawing/2014/main" val="20000"/>
                    </a:ext>
                  </a:extLst>
                </a:gridCol>
                <a:gridCol w="3261054">
                  <a:extLst>
                    <a:ext uri="{9D8B030D-6E8A-4147-A177-3AD203B41FA5}">
                      <a16:colId xmlns:a16="http://schemas.microsoft.com/office/drawing/2014/main" val="20001"/>
                    </a:ext>
                  </a:extLst>
                </a:gridCol>
                <a:gridCol w="2221790">
                  <a:extLst>
                    <a:ext uri="{9D8B030D-6E8A-4147-A177-3AD203B41FA5}">
                      <a16:colId xmlns:a16="http://schemas.microsoft.com/office/drawing/2014/main" val="20002"/>
                    </a:ext>
                  </a:extLst>
                </a:gridCol>
                <a:gridCol w="2780321">
                  <a:extLst>
                    <a:ext uri="{9D8B030D-6E8A-4147-A177-3AD203B41FA5}">
                      <a16:colId xmlns:a16="http://schemas.microsoft.com/office/drawing/2014/main" val="20003"/>
                    </a:ext>
                  </a:extLst>
                </a:gridCol>
              </a:tblGrid>
              <a:tr h="693586">
                <a:tc>
                  <a:txBody>
                    <a:bodyPr/>
                    <a:lstStyle/>
                    <a:p>
                      <a:pPr algn="ctr"/>
                      <a:r>
                        <a:rPr lang="en-US" sz="2800" dirty="0"/>
                        <a:t>Agent</a:t>
                      </a:r>
                    </a:p>
                  </a:txBody>
                  <a:tcPr>
                    <a:solidFill>
                      <a:srgbClr val="00B050"/>
                    </a:solidFill>
                  </a:tcPr>
                </a:tc>
                <a:tc>
                  <a:txBody>
                    <a:bodyPr/>
                    <a:lstStyle/>
                    <a:p>
                      <a:pPr algn="ctr"/>
                      <a:r>
                        <a:rPr lang="en-US" sz="2800" dirty="0"/>
                        <a:t>Start</a:t>
                      </a:r>
                    </a:p>
                    <a:p>
                      <a:pPr algn="ctr"/>
                      <a:r>
                        <a:rPr lang="en-US" sz="2800" dirty="0"/>
                        <a:t>Adult—Teen--Child</a:t>
                      </a:r>
                    </a:p>
                  </a:txBody>
                  <a:tcPr>
                    <a:solidFill>
                      <a:srgbClr val="00B050"/>
                    </a:solidFill>
                  </a:tcPr>
                </a:tc>
                <a:tc>
                  <a:txBody>
                    <a:bodyPr/>
                    <a:lstStyle/>
                    <a:p>
                      <a:pPr algn="ctr"/>
                      <a:r>
                        <a:rPr lang="en-US" sz="2800" dirty="0"/>
                        <a:t>Maximum</a:t>
                      </a:r>
                    </a:p>
                    <a:p>
                      <a:pPr algn="ctr"/>
                      <a:r>
                        <a:rPr lang="en-US" sz="2800" dirty="0"/>
                        <a:t>Adult</a:t>
                      </a:r>
                    </a:p>
                  </a:txBody>
                  <a:tcPr>
                    <a:solidFill>
                      <a:srgbClr val="00B050"/>
                    </a:solidFill>
                  </a:tcPr>
                </a:tc>
                <a:tc>
                  <a:txBody>
                    <a:bodyPr/>
                    <a:lstStyle/>
                    <a:p>
                      <a:pPr algn="ctr"/>
                      <a:r>
                        <a:rPr lang="en-US" sz="2800" dirty="0"/>
                        <a:t>Increments</a:t>
                      </a:r>
                    </a:p>
                    <a:p>
                      <a:pPr algn="ctr"/>
                      <a:r>
                        <a:rPr lang="en-US" sz="2800" dirty="0"/>
                        <a:t>Adult-Teen-Child</a:t>
                      </a:r>
                    </a:p>
                  </a:txBody>
                  <a:tcPr>
                    <a:solidFill>
                      <a:srgbClr val="00B050"/>
                    </a:solidFill>
                  </a:tcPr>
                </a:tc>
                <a:extLst>
                  <a:ext uri="{0D108BD9-81ED-4DB2-BD59-A6C34878D82A}">
                    <a16:rowId xmlns:a16="http://schemas.microsoft.com/office/drawing/2014/main" val="10000"/>
                  </a:ext>
                </a:extLst>
              </a:tr>
              <a:tr h="780291">
                <a:tc>
                  <a:txBody>
                    <a:bodyPr/>
                    <a:lstStyle/>
                    <a:p>
                      <a:r>
                        <a:rPr lang="en-US" sz="3200" dirty="0"/>
                        <a:t>Sertraline</a:t>
                      </a:r>
                      <a:endParaRPr lang="en-US" sz="3200" b="1" dirty="0"/>
                    </a:p>
                  </a:txBody>
                  <a:tcPr/>
                </a:tc>
                <a:tc>
                  <a:txBody>
                    <a:bodyPr/>
                    <a:lstStyle/>
                    <a:p>
                      <a:pPr algn="ctr"/>
                      <a:r>
                        <a:rPr lang="en-US" sz="3200" dirty="0"/>
                        <a:t>50   25-</a:t>
                      </a:r>
                      <a:r>
                        <a:rPr lang="en-US" sz="3200" i="0" dirty="0"/>
                        <a:t>50</a:t>
                      </a:r>
                      <a:r>
                        <a:rPr lang="en-US" sz="3200" dirty="0"/>
                        <a:t>   </a:t>
                      </a:r>
                      <a:r>
                        <a:rPr lang="en-US" sz="3200" u="sng" dirty="0"/>
                        <a:t>&lt;</a:t>
                      </a:r>
                      <a:r>
                        <a:rPr lang="en-US" sz="3200" dirty="0"/>
                        <a:t>25</a:t>
                      </a:r>
                    </a:p>
                  </a:txBody>
                  <a:tcPr/>
                </a:tc>
                <a:tc>
                  <a:txBody>
                    <a:bodyPr/>
                    <a:lstStyle/>
                    <a:p>
                      <a:pPr algn="ctr"/>
                      <a:r>
                        <a:rPr lang="en-US" sz="3200" dirty="0"/>
                        <a:t>200</a:t>
                      </a:r>
                    </a:p>
                  </a:txBody>
                  <a:tcPr/>
                </a:tc>
                <a:tc>
                  <a:txBody>
                    <a:bodyPr/>
                    <a:lstStyle/>
                    <a:p>
                      <a:pPr algn="ctr"/>
                      <a:r>
                        <a:rPr lang="en-US" sz="3200" dirty="0"/>
                        <a:t>50  25-50 </a:t>
                      </a:r>
                      <a:r>
                        <a:rPr lang="en-US" sz="3200" u="sng" dirty="0"/>
                        <a:t>&lt;</a:t>
                      </a:r>
                      <a:r>
                        <a:rPr lang="en-US" sz="3200" dirty="0"/>
                        <a:t>25</a:t>
                      </a:r>
                    </a:p>
                  </a:txBody>
                  <a:tcPr/>
                </a:tc>
                <a:extLst>
                  <a:ext uri="{0D108BD9-81ED-4DB2-BD59-A6C34878D82A}">
                    <a16:rowId xmlns:a16="http://schemas.microsoft.com/office/drawing/2014/main" val="10001"/>
                  </a:ext>
                </a:extLst>
              </a:tr>
              <a:tr h="780291">
                <a:tc>
                  <a:txBody>
                    <a:bodyPr/>
                    <a:lstStyle/>
                    <a:p>
                      <a:endParaRPr lang="en-US" sz="3200" b="0" dirty="0">
                        <a:solidFill>
                          <a:schemeClr val="tx1"/>
                        </a:solidFill>
                      </a:endParaRPr>
                    </a:p>
                  </a:txBody>
                  <a:tcPr/>
                </a:tc>
                <a:tc>
                  <a:txBody>
                    <a:bodyPr/>
                    <a:lstStyle/>
                    <a:p>
                      <a:endParaRPr lang="en-US" sz="3200" dirty="0">
                        <a:solidFill>
                          <a:schemeClr val="tx1"/>
                        </a:solidFill>
                      </a:endParaRPr>
                    </a:p>
                  </a:txBody>
                  <a:tcPr/>
                </a:tc>
                <a:tc>
                  <a:txBody>
                    <a:bodyPr/>
                    <a:lstStyle/>
                    <a:p>
                      <a:endParaRPr lang="en-US" sz="3200" dirty="0">
                        <a:solidFill>
                          <a:schemeClr val="tx1"/>
                        </a:solidFill>
                      </a:endParaRPr>
                    </a:p>
                  </a:txBody>
                  <a:tcPr/>
                </a:tc>
                <a:tc>
                  <a:txBody>
                    <a:bodyPr/>
                    <a:lstStyle/>
                    <a:p>
                      <a:endParaRPr lang="en-US" sz="3200" dirty="0">
                        <a:solidFill>
                          <a:schemeClr val="tx1"/>
                        </a:solidFill>
                      </a:endParaRPr>
                    </a:p>
                  </a:txBody>
                  <a:tcPr/>
                </a:tc>
                <a:extLst>
                  <a:ext uri="{0D108BD9-81ED-4DB2-BD59-A6C34878D82A}">
                    <a16:rowId xmlns:a16="http://schemas.microsoft.com/office/drawing/2014/main" val="1015407671"/>
                  </a:ext>
                </a:extLst>
              </a:tr>
              <a:tr h="488079">
                <a:tc>
                  <a:txBody>
                    <a:bodyPr/>
                    <a:lstStyle/>
                    <a:p>
                      <a:r>
                        <a:rPr lang="en-US" sz="3200" dirty="0"/>
                        <a:t>Fluoxetine</a:t>
                      </a:r>
                      <a:endParaRPr lang="en-US" sz="3200" b="1" dirty="0"/>
                    </a:p>
                  </a:txBody>
                  <a:tcPr/>
                </a:tc>
                <a:tc>
                  <a:txBody>
                    <a:bodyPr/>
                    <a:lstStyle/>
                    <a:p>
                      <a:pPr algn="ctr"/>
                      <a:r>
                        <a:rPr lang="en-US" sz="3200" dirty="0"/>
                        <a:t>20      10       5 </a:t>
                      </a:r>
                    </a:p>
                  </a:txBody>
                  <a:tcPr/>
                </a:tc>
                <a:tc>
                  <a:txBody>
                    <a:bodyPr/>
                    <a:lstStyle/>
                    <a:p>
                      <a:pPr algn="ctr"/>
                      <a:r>
                        <a:rPr lang="en-US" sz="3200" dirty="0"/>
                        <a:t>  20*</a:t>
                      </a:r>
                    </a:p>
                  </a:txBody>
                  <a:tcPr/>
                </a:tc>
                <a:tc>
                  <a:txBody>
                    <a:bodyPr/>
                    <a:lstStyle/>
                    <a:p>
                      <a:pPr algn="ctr"/>
                      <a:r>
                        <a:rPr lang="en-US" sz="3200" dirty="0"/>
                        <a:t>20     10     5</a:t>
                      </a:r>
                    </a:p>
                  </a:txBody>
                  <a:tcPr/>
                </a:tc>
                <a:extLst>
                  <a:ext uri="{0D108BD9-81ED-4DB2-BD59-A6C34878D82A}">
                    <a16:rowId xmlns:a16="http://schemas.microsoft.com/office/drawing/2014/main" val="10002"/>
                  </a:ext>
                </a:extLst>
              </a:tr>
              <a:tr h="540546">
                <a:tc>
                  <a:txBody>
                    <a:bodyPr/>
                    <a:lstStyle/>
                    <a:p>
                      <a:r>
                        <a:rPr lang="en-US" sz="3200" b="0" dirty="0" err="1"/>
                        <a:t>Escitalopram</a:t>
                      </a:r>
                      <a:endParaRPr lang="en-US" sz="3200" b="0" dirty="0"/>
                    </a:p>
                  </a:txBody>
                  <a:tcPr/>
                </a:tc>
                <a:tc>
                  <a:txBody>
                    <a:bodyPr/>
                    <a:lstStyle/>
                    <a:p>
                      <a:pPr algn="ctr"/>
                      <a:r>
                        <a:rPr lang="en-US" sz="3200" dirty="0"/>
                        <a:t>10     5-10    </a:t>
                      </a:r>
                      <a:r>
                        <a:rPr lang="en-US" sz="3200" i="0" dirty="0"/>
                        <a:t>5</a:t>
                      </a:r>
                      <a:r>
                        <a:rPr lang="en-US" sz="3200" dirty="0"/>
                        <a:t> </a:t>
                      </a:r>
                    </a:p>
                  </a:txBody>
                  <a:tcPr/>
                </a:tc>
                <a:tc>
                  <a:txBody>
                    <a:bodyPr/>
                    <a:lstStyle/>
                    <a:p>
                      <a:pPr algn="ctr"/>
                      <a:r>
                        <a:rPr lang="en-US" sz="3200" dirty="0"/>
                        <a:t>     20**</a:t>
                      </a:r>
                    </a:p>
                  </a:txBody>
                  <a:tcPr/>
                </a:tc>
                <a:tc>
                  <a:txBody>
                    <a:bodyPr/>
                    <a:lstStyle/>
                    <a:p>
                      <a:pPr algn="ctr"/>
                      <a:r>
                        <a:rPr lang="en-US" sz="3200" dirty="0"/>
                        <a:t>10    5-10   </a:t>
                      </a:r>
                      <a:r>
                        <a:rPr lang="en-US" sz="3200" i="0" dirty="0"/>
                        <a:t>5</a:t>
                      </a:r>
                    </a:p>
                  </a:txBody>
                  <a:tcPr/>
                </a:tc>
                <a:extLst>
                  <a:ext uri="{0D108BD9-81ED-4DB2-BD59-A6C34878D82A}">
                    <a16:rowId xmlns:a16="http://schemas.microsoft.com/office/drawing/2014/main" val="10003"/>
                  </a:ext>
                </a:extLst>
              </a:tr>
            </a:tbl>
          </a:graphicData>
        </a:graphic>
      </p:graphicFrame>
      <p:sp>
        <p:nvSpPr>
          <p:cNvPr id="2" name="TextBox 1">
            <a:extLst>
              <a:ext uri="{FF2B5EF4-FFF2-40B4-BE49-F238E27FC236}">
                <a16:creationId xmlns:a16="http://schemas.microsoft.com/office/drawing/2014/main" id="{293883A4-4051-4BFD-A10F-D51C766F418F}"/>
              </a:ext>
            </a:extLst>
          </p:cNvPr>
          <p:cNvSpPr txBox="1"/>
          <p:nvPr/>
        </p:nvSpPr>
        <p:spPr>
          <a:xfrm>
            <a:off x="1257307" y="5499100"/>
            <a:ext cx="5422900" cy="830997"/>
          </a:xfrm>
          <a:prstGeom prst="rect">
            <a:avLst/>
          </a:prstGeom>
          <a:noFill/>
        </p:spPr>
        <p:txBody>
          <a:bodyPr wrap="square" rtlCol="0">
            <a:spAutoFit/>
          </a:bodyPr>
          <a:lstStyle/>
          <a:p>
            <a:r>
              <a:rPr lang="en-US" sz="2400" dirty="0"/>
              <a:t>* 60 mg/day for bulimia nervosa    </a:t>
            </a:r>
          </a:p>
          <a:p>
            <a:r>
              <a:rPr lang="en-US" sz="2400" dirty="0"/>
              <a:t>** 10 mg/day for adults with GAD</a:t>
            </a:r>
          </a:p>
        </p:txBody>
      </p:sp>
    </p:spTree>
    <p:extLst>
      <p:ext uri="{BB962C8B-B14F-4D97-AF65-F5344CB8AC3E}">
        <p14:creationId xmlns:p14="http://schemas.microsoft.com/office/powerpoint/2010/main" val="17520599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SSRI Dose Equivalencies</a:t>
            </a:r>
          </a:p>
        </p:txBody>
      </p:sp>
      <p:sp>
        <p:nvSpPr>
          <p:cNvPr id="3" name="Content Placeholder 2"/>
          <p:cNvSpPr>
            <a:spLocks noGrp="1"/>
          </p:cNvSpPr>
          <p:nvPr>
            <p:ph idx="4294967295"/>
          </p:nvPr>
        </p:nvSpPr>
        <p:spPr>
          <a:xfrm>
            <a:off x="630841" y="1577975"/>
            <a:ext cx="10913459" cy="4414611"/>
          </a:xfrm>
        </p:spPr>
        <p:txBody>
          <a:bodyPr>
            <a:normAutofit/>
          </a:bodyPr>
          <a:lstStyle/>
          <a:p>
            <a:r>
              <a:rPr lang="en-US" sz="2800" dirty="0">
                <a:solidFill>
                  <a:schemeClr val="tx1"/>
                </a:solidFill>
              </a:rPr>
              <a:t>Fluoxetine		20 mg</a:t>
            </a:r>
          </a:p>
          <a:p>
            <a:r>
              <a:rPr lang="en-US" sz="2800" dirty="0">
                <a:solidFill>
                  <a:schemeClr val="tx1"/>
                </a:solidFill>
              </a:rPr>
              <a:t>Escitalopram	10 mg</a:t>
            </a:r>
          </a:p>
          <a:p>
            <a:r>
              <a:rPr lang="en-US" sz="2800" dirty="0">
                <a:solidFill>
                  <a:schemeClr val="tx1"/>
                </a:solidFill>
              </a:rPr>
              <a:t>Sertraline		50 mg*</a:t>
            </a:r>
          </a:p>
          <a:p>
            <a:endParaRPr lang="en-US" dirty="0">
              <a:solidFill>
                <a:schemeClr val="tx1"/>
              </a:solidFill>
            </a:endParaRPr>
          </a:p>
          <a:p>
            <a:pPr marL="0" indent="0">
              <a:buNone/>
            </a:pPr>
            <a:r>
              <a:rPr lang="en-US" sz="2200" dirty="0">
                <a:solidFill>
                  <a:schemeClr val="tx1"/>
                </a:solidFill>
              </a:rPr>
              <a:t>*Least valid or the 3 equivalencies; much larger range of values across studies.</a:t>
            </a:r>
          </a:p>
          <a:p>
            <a:pPr marL="0" indent="0">
              <a:buNone/>
            </a:pPr>
            <a:r>
              <a:rPr lang="en-US" sz="2200" dirty="0">
                <a:solidFill>
                  <a:schemeClr val="tx1"/>
                </a:solidFill>
              </a:rPr>
              <a:t>NOTE: Adult data; increases to fluoxetine 40 mg equivalent can increase response, higher dose yields only more side effects</a:t>
            </a:r>
          </a:p>
          <a:p>
            <a:pPr marL="0" indent="0">
              <a:buNone/>
            </a:pPr>
            <a:r>
              <a:rPr lang="en-US" sz="2200" dirty="0">
                <a:solidFill>
                  <a:schemeClr val="tx1"/>
                </a:solidFill>
              </a:rPr>
              <a:t>Furukawa TA et al. Optimal dose of selective serotonin…..</a:t>
            </a:r>
            <a:r>
              <a:rPr lang="en-US" sz="2200" i="1" dirty="0">
                <a:solidFill>
                  <a:schemeClr val="tx1"/>
                </a:solidFill>
              </a:rPr>
              <a:t>Lancet Psychiatry</a:t>
            </a:r>
            <a:r>
              <a:rPr lang="en-US" sz="2200" dirty="0">
                <a:solidFill>
                  <a:schemeClr val="tx1"/>
                </a:solidFill>
              </a:rPr>
              <a:t>: 6, 601-609, 2019.</a:t>
            </a:r>
          </a:p>
        </p:txBody>
      </p:sp>
    </p:spTree>
    <p:extLst>
      <p:ext uri="{BB962C8B-B14F-4D97-AF65-F5344CB8AC3E}">
        <p14:creationId xmlns:p14="http://schemas.microsoft.com/office/powerpoint/2010/main" val="10534167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normAutofit/>
          </a:bodyPr>
          <a:lstStyle/>
          <a:p>
            <a:pPr eaLnBrk="1" hangingPunct="1"/>
            <a:r>
              <a:rPr lang="en-US" sz="3200" dirty="0">
                <a:solidFill>
                  <a:schemeClr val="bg1"/>
                </a:solidFill>
                <a:latin typeface="+mn-lt"/>
                <a:cs typeface="Arial" charset="0"/>
              </a:rPr>
              <a:t>Reversible</a:t>
            </a:r>
            <a:r>
              <a:rPr lang="en-US" sz="3200" dirty="0">
                <a:latin typeface="+mn-lt"/>
                <a:cs typeface="Arial" charset="0"/>
              </a:rPr>
              <a:t> Side Effects of SSRIs</a:t>
            </a:r>
          </a:p>
        </p:txBody>
      </p:sp>
      <p:sp>
        <p:nvSpPr>
          <p:cNvPr id="21507" name="Content Placeholder 2"/>
          <p:cNvSpPr>
            <a:spLocks noGrp="1"/>
          </p:cNvSpPr>
          <p:nvPr>
            <p:ph idx="4294967295"/>
          </p:nvPr>
        </p:nvSpPr>
        <p:spPr>
          <a:xfrm>
            <a:off x="630841" y="1680029"/>
            <a:ext cx="9754130" cy="4725460"/>
          </a:xfrm>
        </p:spPr>
        <p:txBody>
          <a:bodyPr>
            <a:normAutofit fontScale="62500" lnSpcReduction="20000"/>
          </a:bodyPr>
          <a:lstStyle/>
          <a:p>
            <a:pPr marL="0" indent="0">
              <a:buSzPct val="150000"/>
              <a:buNone/>
              <a:defRPr/>
            </a:pPr>
            <a:r>
              <a:rPr lang="en-US" sz="4500" dirty="0">
                <a:solidFill>
                  <a:schemeClr val="tx1"/>
                </a:solidFill>
                <a:cs typeface="Arial" pitchFamily="34" charset="0"/>
              </a:rPr>
              <a:t>None (most common)</a:t>
            </a:r>
          </a:p>
          <a:p>
            <a:pPr marL="0" indent="0">
              <a:buSzPct val="150000"/>
              <a:buNone/>
              <a:defRPr/>
            </a:pPr>
            <a:r>
              <a:rPr lang="en-US" sz="4500" dirty="0">
                <a:solidFill>
                  <a:schemeClr val="tx1"/>
                </a:solidFill>
                <a:cs typeface="Arial" pitchFamily="34" charset="0"/>
              </a:rPr>
              <a:t>GI discomfort, nausea </a:t>
            </a:r>
          </a:p>
          <a:p>
            <a:pPr marL="0" indent="0">
              <a:buSzPct val="150000"/>
              <a:buNone/>
              <a:defRPr/>
            </a:pPr>
            <a:r>
              <a:rPr lang="en-US" sz="4500" dirty="0">
                <a:solidFill>
                  <a:schemeClr val="tx1"/>
                </a:solidFill>
                <a:cs typeface="Arial" pitchFamily="34" charset="0"/>
              </a:rPr>
              <a:t>Behavioral activation……suicidality (1 per 100)</a:t>
            </a:r>
          </a:p>
          <a:p>
            <a:pPr marL="365760" lvl="1" indent="0">
              <a:buSzPct val="150000"/>
              <a:buNone/>
              <a:defRPr/>
            </a:pPr>
            <a:r>
              <a:rPr lang="en-US" sz="4500" dirty="0">
                <a:solidFill>
                  <a:schemeClr val="tx1"/>
                </a:solidFill>
                <a:cs typeface="Arial" pitchFamily="34" charset="0"/>
              </a:rPr>
              <a:t>more common in younger children</a:t>
            </a:r>
          </a:p>
          <a:p>
            <a:pPr marL="365760" lvl="1" indent="0">
              <a:buSzPct val="150000"/>
              <a:buNone/>
              <a:defRPr/>
            </a:pPr>
            <a:r>
              <a:rPr lang="en-US" sz="4500" dirty="0">
                <a:solidFill>
                  <a:schemeClr val="tx1"/>
                </a:solidFill>
                <a:cs typeface="Arial" pitchFamily="34" charset="0"/>
              </a:rPr>
              <a:t>agitation, restlessness, insomnia, impulsivity</a:t>
            </a:r>
          </a:p>
          <a:p>
            <a:pPr marL="365760" lvl="1" indent="0">
              <a:buSzPct val="150000"/>
              <a:buNone/>
              <a:defRPr/>
            </a:pPr>
            <a:r>
              <a:rPr lang="en-US" sz="4500" dirty="0">
                <a:solidFill>
                  <a:schemeClr val="tx1"/>
                </a:solidFill>
                <a:cs typeface="Arial" pitchFamily="34" charset="0"/>
              </a:rPr>
              <a:t>behavioral </a:t>
            </a:r>
            <a:r>
              <a:rPr lang="en-US" sz="4500" dirty="0" err="1">
                <a:solidFill>
                  <a:schemeClr val="tx1"/>
                </a:solidFill>
                <a:cs typeface="Arial" pitchFamily="34" charset="0"/>
              </a:rPr>
              <a:t>disinhibition</a:t>
            </a:r>
            <a:r>
              <a:rPr lang="en-US" sz="4500" dirty="0">
                <a:solidFill>
                  <a:schemeClr val="tx1"/>
                </a:solidFill>
                <a:cs typeface="Arial" pitchFamily="34" charset="0"/>
              </a:rPr>
              <a:t> </a:t>
            </a:r>
          </a:p>
          <a:p>
            <a:pPr marL="0" indent="0">
              <a:buSzPct val="150000"/>
              <a:buNone/>
              <a:defRPr/>
            </a:pPr>
            <a:r>
              <a:rPr lang="en-US" sz="4500" dirty="0">
                <a:solidFill>
                  <a:schemeClr val="tx1"/>
                </a:solidFill>
                <a:cs typeface="Arial" pitchFamily="34" charset="0"/>
              </a:rPr>
              <a:t>Sexual</a:t>
            </a:r>
          </a:p>
          <a:p>
            <a:pPr marL="320675" lvl="1" indent="0">
              <a:buSzPct val="150000"/>
              <a:buNone/>
              <a:defRPr/>
            </a:pPr>
            <a:r>
              <a:rPr lang="en-US" sz="4500" dirty="0">
                <a:solidFill>
                  <a:schemeClr val="tx1"/>
                </a:solidFill>
                <a:cs typeface="Arial" pitchFamily="34" charset="0"/>
              </a:rPr>
              <a:t>diminished libido</a:t>
            </a:r>
          </a:p>
          <a:p>
            <a:pPr marL="320675" lvl="1" indent="0">
              <a:buSzPct val="150000"/>
              <a:buNone/>
              <a:defRPr/>
            </a:pPr>
            <a:r>
              <a:rPr lang="en-US" sz="4500" dirty="0">
                <a:solidFill>
                  <a:schemeClr val="tx1"/>
                </a:solidFill>
                <a:cs typeface="Arial" pitchFamily="34" charset="0"/>
              </a:rPr>
              <a:t>delayed orgasm or anorgasmia</a:t>
            </a:r>
          </a:p>
          <a:p>
            <a:pPr marL="320675" lvl="1" indent="0">
              <a:buSzPct val="150000"/>
              <a:buNone/>
              <a:defRPr/>
            </a:pPr>
            <a:r>
              <a:rPr lang="en-US" sz="4500" dirty="0">
                <a:solidFill>
                  <a:schemeClr val="tx1"/>
                </a:solidFill>
                <a:cs typeface="Arial" pitchFamily="34" charset="0"/>
              </a:rPr>
              <a:t>erectile dysfunction</a:t>
            </a:r>
          </a:p>
          <a:p>
            <a:pPr marL="0" indent="0">
              <a:buSzPct val="150000"/>
              <a:buNone/>
              <a:defRPr/>
            </a:pPr>
            <a:r>
              <a:rPr lang="en-US" sz="4500" dirty="0">
                <a:solidFill>
                  <a:schemeClr val="tx1"/>
                </a:solidFill>
                <a:cs typeface="Arial" pitchFamily="34" charset="0"/>
              </a:rPr>
              <a:t>Pregnancy</a:t>
            </a:r>
          </a:p>
          <a:p>
            <a:pPr marL="457200" lvl="1" indent="0">
              <a:buNone/>
              <a:defRPr/>
            </a:pPr>
            <a:endParaRPr lang="en-US" dirty="0">
              <a:ea typeface="+mn-ea"/>
            </a:endParaRPr>
          </a:p>
          <a:p>
            <a:pPr marL="457200" lvl="1" indent="0">
              <a:buNone/>
              <a:defRPr/>
            </a:pPr>
            <a:endParaRPr lang="en-US" dirty="0">
              <a:ea typeface="+mn-ea"/>
            </a:endParaRPr>
          </a:p>
        </p:txBody>
      </p:sp>
    </p:spTree>
    <p:extLst>
      <p:ext uri="{BB962C8B-B14F-4D97-AF65-F5344CB8AC3E}">
        <p14:creationId xmlns:p14="http://schemas.microsoft.com/office/powerpoint/2010/main" val="10611865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mn-lt"/>
              </a:rPr>
              <a:t>Serotonin syndrome*</a:t>
            </a:r>
          </a:p>
        </p:txBody>
      </p:sp>
      <p:sp>
        <p:nvSpPr>
          <p:cNvPr id="3" name="Content Placeholder 2"/>
          <p:cNvSpPr>
            <a:spLocks noGrp="1"/>
          </p:cNvSpPr>
          <p:nvPr>
            <p:ph idx="4294967295"/>
          </p:nvPr>
        </p:nvSpPr>
        <p:spPr>
          <a:xfrm>
            <a:off x="630841" y="1991559"/>
            <a:ext cx="10869009" cy="4560887"/>
          </a:xfrm>
        </p:spPr>
        <p:txBody>
          <a:bodyPr anchor="t">
            <a:noAutofit/>
          </a:bodyPr>
          <a:lstStyle/>
          <a:p>
            <a:pPr marL="457200" lvl="1" indent="0">
              <a:buNone/>
            </a:pPr>
            <a:r>
              <a:rPr lang="en-US" sz="3200" i="1" dirty="0">
                <a:solidFill>
                  <a:schemeClr val="tx1"/>
                </a:solidFill>
              </a:rPr>
              <a:t>GI</a:t>
            </a:r>
            <a:r>
              <a:rPr lang="en-US" sz="3200" dirty="0">
                <a:solidFill>
                  <a:schemeClr val="tx1"/>
                </a:solidFill>
              </a:rPr>
              <a:t>: nausea, vomiting, </a:t>
            </a:r>
            <a:r>
              <a:rPr lang="en-US" sz="3200" dirty="0">
                <a:solidFill>
                  <a:schemeClr val="accent1">
                    <a:lumMod val="75000"/>
                  </a:schemeClr>
                </a:solidFill>
              </a:rPr>
              <a:t>diarrhea</a:t>
            </a:r>
          </a:p>
          <a:p>
            <a:pPr marL="457200" lvl="1" indent="0">
              <a:buNone/>
            </a:pPr>
            <a:r>
              <a:rPr lang="en-US" sz="3200" i="1" dirty="0">
                <a:solidFill>
                  <a:schemeClr val="tx1"/>
                </a:solidFill>
              </a:rPr>
              <a:t>Mental Status</a:t>
            </a:r>
            <a:r>
              <a:rPr lang="en-US" sz="3200" dirty="0">
                <a:solidFill>
                  <a:schemeClr val="tx1"/>
                </a:solidFill>
              </a:rPr>
              <a:t>: </a:t>
            </a:r>
            <a:r>
              <a:rPr lang="en-US" sz="3200" dirty="0">
                <a:solidFill>
                  <a:schemeClr val="accent1">
                    <a:lumMod val="75000"/>
                  </a:schemeClr>
                </a:solidFill>
              </a:rPr>
              <a:t>agitation</a:t>
            </a:r>
            <a:r>
              <a:rPr lang="en-US" sz="3200" dirty="0">
                <a:solidFill>
                  <a:schemeClr val="tx1"/>
                </a:solidFill>
              </a:rPr>
              <a:t>, delirium, hallucinations, coma</a:t>
            </a:r>
          </a:p>
          <a:p>
            <a:pPr marL="457200" lvl="1" indent="0">
              <a:buNone/>
            </a:pPr>
            <a:r>
              <a:rPr lang="en-US" sz="3200" i="1" dirty="0">
                <a:solidFill>
                  <a:schemeClr val="tx1"/>
                </a:solidFill>
              </a:rPr>
              <a:t>Autonomic Instability</a:t>
            </a:r>
            <a:r>
              <a:rPr lang="en-US" sz="3200" dirty="0">
                <a:solidFill>
                  <a:schemeClr val="tx1"/>
                </a:solidFill>
              </a:rPr>
              <a:t>: tachycardia, labile blood pressure,</a:t>
            </a:r>
            <a:r>
              <a:rPr lang="en-US" sz="3200" dirty="0"/>
              <a:t> </a:t>
            </a:r>
            <a:r>
              <a:rPr lang="en-US" sz="3200" dirty="0">
                <a:solidFill>
                  <a:schemeClr val="accent1">
                    <a:lumMod val="75000"/>
                  </a:schemeClr>
                </a:solidFill>
              </a:rPr>
              <a:t>diaphoresis</a:t>
            </a:r>
            <a:r>
              <a:rPr lang="en-US" sz="3200" dirty="0">
                <a:solidFill>
                  <a:schemeClr val="tx1"/>
                </a:solidFill>
              </a:rPr>
              <a:t>,</a:t>
            </a:r>
            <a:r>
              <a:rPr lang="en-US" sz="3200" dirty="0"/>
              <a:t> </a:t>
            </a:r>
            <a:r>
              <a:rPr lang="en-US" sz="3200" dirty="0">
                <a:solidFill>
                  <a:schemeClr val="accent1">
                    <a:lumMod val="75000"/>
                  </a:schemeClr>
                </a:solidFill>
              </a:rPr>
              <a:t>hyperthermia</a:t>
            </a:r>
            <a:r>
              <a:rPr lang="en-US" sz="3200" dirty="0">
                <a:solidFill>
                  <a:schemeClr val="tx1"/>
                </a:solidFill>
              </a:rPr>
              <a:t>, flushing, dizziness </a:t>
            </a:r>
          </a:p>
          <a:p>
            <a:pPr marL="457200" lvl="1" indent="0">
              <a:buNone/>
            </a:pPr>
            <a:r>
              <a:rPr lang="en-US" sz="3200" i="1" dirty="0">
                <a:solidFill>
                  <a:schemeClr val="tx1"/>
                </a:solidFill>
              </a:rPr>
              <a:t>Neuromuscular</a:t>
            </a:r>
            <a:r>
              <a:rPr lang="en-US" sz="3200" dirty="0">
                <a:solidFill>
                  <a:schemeClr val="tx1"/>
                </a:solidFill>
              </a:rPr>
              <a:t>: </a:t>
            </a:r>
            <a:r>
              <a:rPr lang="en-US" sz="3200" dirty="0">
                <a:solidFill>
                  <a:schemeClr val="accent1">
                    <a:lumMod val="75000"/>
                  </a:schemeClr>
                </a:solidFill>
              </a:rPr>
              <a:t>tremor</a:t>
            </a:r>
            <a:r>
              <a:rPr lang="en-US" sz="3200" dirty="0">
                <a:solidFill>
                  <a:schemeClr val="tx1"/>
                </a:solidFill>
              </a:rPr>
              <a:t>,</a:t>
            </a:r>
            <a:r>
              <a:rPr lang="en-US" sz="3200" dirty="0"/>
              <a:t> </a:t>
            </a:r>
            <a:r>
              <a:rPr lang="en-US" sz="3200" dirty="0">
                <a:solidFill>
                  <a:schemeClr val="accent1">
                    <a:lumMod val="75000"/>
                  </a:schemeClr>
                </a:solidFill>
              </a:rPr>
              <a:t>hyperreflexia</a:t>
            </a:r>
            <a:r>
              <a:rPr lang="en-US" sz="3200" dirty="0">
                <a:solidFill>
                  <a:schemeClr val="tx1"/>
                </a:solidFill>
              </a:rPr>
              <a:t>, rigidity, myoclonus, incoordination</a:t>
            </a:r>
          </a:p>
          <a:p>
            <a:pPr marL="457200" lvl="1" indent="0">
              <a:buNone/>
            </a:pPr>
            <a:endParaRPr lang="en-US" dirty="0">
              <a:solidFill>
                <a:schemeClr val="tx1"/>
              </a:solidFill>
            </a:endParaRPr>
          </a:p>
          <a:p>
            <a:pPr marL="457200" lvl="1" indent="0">
              <a:buNone/>
            </a:pPr>
            <a:r>
              <a:rPr lang="en-US" dirty="0">
                <a:solidFill>
                  <a:schemeClr val="tx1"/>
                </a:solidFill>
              </a:rPr>
              <a:t>*5HTP supplements and </a:t>
            </a:r>
            <a:r>
              <a:rPr lang="en-US" dirty="0" err="1">
                <a:solidFill>
                  <a:schemeClr val="tx1"/>
                </a:solidFill>
              </a:rPr>
              <a:t>tryptans</a:t>
            </a:r>
            <a:r>
              <a:rPr lang="en-US" dirty="0">
                <a:solidFill>
                  <a:schemeClr val="tx1"/>
                </a:solidFill>
              </a:rPr>
              <a:t> for migraines common causative agents</a:t>
            </a:r>
          </a:p>
          <a:p>
            <a:endParaRPr lang="en-US" sz="2800" dirty="0"/>
          </a:p>
        </p:txBody>
      </p:sp>
    </p:spTree>
    <p:extLst>
      <p:ext uri="{BB962C8B-B14F-4D97-AF65-F5344CB8AC3E}">
        <p14:creationId xmlns:p14="http://schemas.microsoft.com/office/powerpoint/2010/main" val="2045689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9C9F1-BABE-48CD-857F-69FAE90D4F56}"/>
              </a:ext>
            </a:extLst>
          </p:cNvPr>
          <p:cNvSpPr>
            <a:spLocks noGrp="1"/>
          </p:cNvSpPr>
          <p:nvPr>
            <p:ph type="title"/>
          </p:nvPr>
        </p:nvSpPr>
        <p:spPr/>
        <p:txBody>
          <a:bodyPr>
            <a:normAutofit/>
          </a:bodyPr>
          <a:lstStyle/>
          <a:p>
            <a:r>
              <a:rPr lang="en-US" sz="3200" dirty="0"/>
              <a:t>Learning Objectives</a:t>
            </a:r>
          </a:p>
        </p:txBody>
      </p:sp>
      <p:sp>
        <p:nvSpPr>
          <p:cNvPr id="3" name="Rectangle 2">
            <a:extLst>
              <a:ext uri="{FF2B5EF4-FFF2-40B4-BE49-F238E27FC236}">
                <a16:creationId xmlns:a16="http://schemas.microsoft.com/office/drawing/2014/main" id="{C0757384-2287-4B1B-B79D-B3A5D66C1ACA}"/>
              </a:ext>
            </a:extLst>
          </p:cNvPr>
          <p:cNvSpPr/>
          <p:nvPr/>
        </p:nvSpPr>
        <p:spPr>
          <a:xfrm>
            <a:off x="630840" y="1515655"/>
            <a:ext cx="10553627" cy="6001643"/>
          </a:xfrm>
          <a:prstGeom prst="rect">
            <a:avLst/>
          </a:prstGeom>
        </p:spPr>
        <p:txBody>
          <a:bodyPr wrap="square">
            <a:spAutoFit/>
          </a:bodyPr>
          <a:lstStyle/>
          <a:p>
            <a:r>
              <a:rPr lang="en-US" sz="3200" dirty="0"/>
              <a:t>Participants will be able to:</a:t>
            </a:r>
          </a:p>
          <a:p>
            <a:pPr marL="457200" indent="-457200">
              <a:buFont typeface="Arial" charset="0"/>
              <a:buChar char="•"/>
            </a:pPr>
            <a:r>
              <a:rPr lang="en-US" sz="3200" dirty="0"/>
              <a:t>Understand how to screen and diagnose depression in pediatric primary care</a:t>
            </a:r>
          </a:p>
          <a:p>
            <a:pPr marL="457200" indent="-457200">
              <a:buFont typeface="Arial" charset="0"/>
              <a:buChar char="•"/>
            </a:pPr>
            <a:r>
              <a:rPr lang="en-US" sz="3200" dirty="0"/>
              <a:t>Differentiate between Seasonal Affective Disorder vs. MDD vs. situational depression</a:t>
            </a:r>
          </a:p>
          <a:p>
            <a:pPr marL="457200" indent="-457200">
              <a:buFont typeface="Arial" charset="0"/>
              <a:buChar char="•"/>
            </a:pPr>
            <a:r>
              <a:rPr lang="en-US" sz="3200" dirty="0"/>
              <a:t>Understand basic principles of non-pharmacologic therapy for depression, including the seasonal subtype, in children and adolescents</a:t>
            </a:r>
          </a:p>
          <a:p>
            <a:pPr marL="457200" indent="-457200">
              <a:buFont typeface="Arial" charset="0"/>
              <a:buChar char="•"/>
            </a:pPr>
            <a:r>
              <a:rPr lang="en-US" sz="3200" dirty="0"/>
              <a:t>Understand how to implement and monitor medications to treat depression in children and adolescents</a:t>
            </a:r>
          </a:p>
          <a:p>
            <a:pPr>
              <a:buClr>
                <a:schemeClr val="accent1"/>
              </a:buClr>
            </a:pPr>
            <a:r>
              <a:rPr lang="en-US" sz="2800" dirty="0"/>
              <a:t> </a:t>
            </a:r>
          </a:p>
          <a:p>
            <a:pPr marL="571500" indent="-571500">
              <a:buClr>
                <a:schemeClr val="accent1"/>
              </a:buClr>
              <a:buFont typeface="Arial" panose="020B0604020202020204" pitchFamily="34" charset="0"/>
              <a:buChar char="•"/>
            </a:pPr>
            <a:endParaRPr lang="en-US" altLang="en-US" sz="3600" dirty="0"/>
          </a:p>
        </p:txBody>
      </p:sp>
    </p:spTree>
    <p:extLst>
      <p:ext uri="{BB962C8B-B14F-4D97-AF65-F5344CB8AC3E}">
        <p14:creationId xmlns:p14="http://schemas.microsoft.com/office/powerpoint/2010/main" val="30897110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cs typeface="Arial" panose="020B0604020202020204" pitchFamily="34" charset="0"/>
              </a:rPr>
              <a:t>Discontinuation Syndrome</a:t>
            </a:r>
          </a:p>
        </p:txBody>
      </p:sp>
      <p:sp>
        <p:nvSpPr>
          <p:cNvPr id="3" name="Content Placeholder 2"/>
          <p:cNvSpPr>
            <a:spLocks noGrp="1"/>
          </p:cNvSpPr>
          <p:nvPr>
            <p:ph idx="4294967295"/>
          </p:nvPr>
        </p:nvSpPr>
        <p:spPr>
          <a:xfrm>
            <a:off x="630841" y="1798184"/>
            <a:ext cx="8153400" cy="4340225"/>
          </a:xfrm>
        </p:spPr>
        <p:txBody>
          <a:bodyPr anchor="t">
            <a:noAutofit/>
          </a:bodyPr>
          <a:lstStyle/>
          <a:p>
            <a:pPr lvl="1"/>
            <a:r>
              <a:rPr lang="en-US" sz="2800" dirty="0">
                <a:solidFill>
                  <a:schemeClr val="tx1"/>
                </a:solidFill>
                <a:cs typeface="Arial" panose="020B0604020202020204" pitchFamily="34" charset="0"/>
              </a:rPr>
              <a:t>Flu-like symptoms</a:t>
            </a:r>
          </a:p>
          <a:p>
            <a:pPr lvl="1"/>
            <a:r>
              <a:rPr lang="en-US" sz="2800" dirty="0">
                <a:solidFill>
                  <a:schemeClr val="tx1"/>
                </a:solidFill>
                <a:cs typeface="Arial" panose="020B0604020202020204" pitchFamily="34" charset="0"/>
              </a:rPr>
              <a:t>GI symptoms – nausea, vomiting, diarrhea</a:t>
            </a:r>
          </a:p>
          <a:p>
            <a:pPr lvl="1"/>
            <a:r>
              <a:rPr lang="en-US" sz="2800" dirty="0">
                <a:solidFill>
                  <a:schemeClr val="tx1"/>
                </a:solidFill>
                <a:cs typeface="Arial" panose="020B0604020202020204" pitchFamily="34" charset="0"/>
              </a:rPr>
              <a:t>--------------------</a:t>
            </a:r>
          </a:p>
          <a:p>
            <a:pPr lvl="1"/>
            <a:r>
              <a:rPr lang="en-US" sz="2800" dirty="0">
                <a:solidFill>
                  <a:schemeClr val="tx1"/>
                </a:solidFill>
                <a:cs typeface="Arial" panose="020B0604020202020204" pitchFamily="34" charset="0"/>
              </a:rPr>
              <a:t>Dizziness, vertigo </a:t>
            </a:r>
          </a:p>
          <a:p>
            <a:pPr lvl="1"/>
            <a:r>
              <a:rPr lang="en-US" sz="2800" dirty="0">
                <a:solidFill>
                  <a:schemeClr val="tx1"/>
                </a:solidFill>
                <a:cs typeface="Arial" panose="020B0604020202020204" pitchFamily="34" charset="0"/>
              </a:rPr>
              <a:t>Tingling/numbness</a:t>
            </a:r>
          </a:p>
          <a:p>
            <a:pPr lvl="1"/>
            <a:r>
              <a:rPr lang="en-US" sz="2800" dirty="0">
                <a:solidFill>
                  <a:schemeClr val="tx1"/>
                </a:solidFill>
                <a:cs typeface="Arial" panose="020B0604020202020204" pitchFamily="34" charset="0"/>
              </a:rPr>
              <a:t>--------------------</a:t>
            </a:r>
          </a:p>
          <a:p>
            <a:pPr lvl="1"/>
            <a:r>
              <a:rPr lang="en-US" sz="2800" dirty="0">
                <a:solidFill>
                  <a:schemeClr val="tx1"/>
                </a:solidFill>
                <a:cs typeface="Arial" panose="020B0604020202020204" pitchFamily="34" charset="0"/>
              </a:rPr>
              <a:t>Sleep disruption</a:t>
            </a:r>
          </a:p>
          <a:p>
            <a:pPr lvl="1"/>
            <a:r>
              <a:rPr lang="en-US" sz="2800" dirty="0">
                <a:solidFill>
                  <a:schemeClr val="tx1"/>
                </a:solidFill>
                <a:cs typeface="Arial" panose="020B0604020202020204" pitchFamily="34" charset="0"/>
              </a:rPr>
              <a:t>Anxiety, agitation</a:t>
            </a:r>
          </a:p>
          <a:p>
            <a:pPr lvl="1"/>
            <a:r>
              <a:rPr lang="en-US" sz="2800" dirty="0">
                <a:solidFill>
                  <a:schemeClr val="tx1"/>
                </a:solidFill>
                <a:cs typeface="Arial" panose="020B0604020202020204" pitchFamily="34" charset="0"/>
              </a:rPr>
              <a:t>Irritability, low mood</a:t>
            </a:r>
          </a:p>
          <a:p>
            <a:endParaRPr lang="en-US" sz="2100" dirty="0"/>
          </a:p>
        </p:txBody>
      </p:sp>
    </p:spTree>
    <p:extLst>
      <p:ext uri="{BB962C8B-B14F-4D97-AF65-F5344CB8AC3E}">
        <p14:creationId xmlns:p14="http://schemas.microsoft.com/office/powerpoint/2010/main" val="17395852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mn-lt"/>
              </a:rPr>
              <a:t>Other “Antidepressants”</a:t>
            </a:r>
          </a:p>
        </p:txBody>
      </p:sp>
      <p:sp>
        <p:nvSpPr>
          <p:cNvPr id="3" name="Content Placeholder 2"/>
          <p:cNvSpPr>
            <a:spLocks noGrp="1"/>
          </p:cNvSpPr>
          <p:nvPr>
            <p:ph idx="4294967295"/>
          </p:nvPr>
        </p:nvSpPr>
        <p:spPr>
          <a:xfrm>
            <a:off x="630841" y="1531710"/>
            <a:ext cx="10956925" cy="4351338"/>
          </a:xfrm>
        </p:spPr>
        <p:txBody>
          <a:bodyPr>
            <a:normAutofit/>
          </a:bodyPr>
          <a:lstStyle/>
          <a:p>
            <a:r>
              <a:rPr lang="en-US" sz="2400" dirty="0">
                <a:solidFill>
                  <a:schemeClr val="tx1"/>
                </a:solidFill>
              </a:rPr>
              <a:t>Duloxetine (Cymbalta)	SNRI	FDA indication for C&amp;A GAD, milder sexual AEs</a:t>
            </a:r>
          </a:p>
          <a:p>
            <a:r>
              <a:rPr lang="en-US" sz="2400" dirty="0">
                <a:solidFill>
                  <a:schemeClr val="tx1"/>
                </a:solidFill>
              </a:rPr>
              <a:t>Bupropion (Wellbutrin)	similar to amphetamine, no serotonin effect, seizures</a:t>
            </a:r>
          </a:p>
          <a:p>
            <a:endParaRPr lang="en-US" sz="2400" dirty="0">
              <a:solidFill>
                <a:schemeClr val="tx1"/>
              </a:solidFill>
            </a:endParaRPr>
          </a:p>
          <a:p>
            <a:r>
              <a:rPr lang="en-US" sz="2400" dirty="0">
                <a:solidFill>
                  <a:schemeClr val="tx1"/>
                </a:solidFill>
              </a:rPr>
              <a:t>Venlafaxine (Effexor) 	SNRI	more side effects than duloxetine</a:t>
            </a:r>
          </a:p>
          <a:p>
            <a:r>
              <a:rPr lang="en-US" sz="2400" dirty="0">
                <a:solidFill>
                  <a:schemeClr val="tx1"/>
                </a:solidFill>
              </a:rPr>
              <a:t>Mirtazapine (</a:t>
            </a:r>
            <a:r>
              <a:rPr lang="en-US" sz="2400" dirty="0" err="1">
                <a:solidFill>
                  <a:schemeClr val="tx1"/>
                </a:solidFill>
              </a:rPr>
              <a:t>Remeron</a:t>
            </a:r>
            <a:r>
              <a:rPr lang="en-US" sz="2400" dirty="0">
                <a:solidFill>
                  <a:schemeClr val="tx1"/>
                </a:solidFill>
              </a:rPr>
              <a:t>) 	serotonergic; sedating and appetite inducing</a:t>
            </a:r>
          </a:p>
          <a:p>
            <a:r>
              <a:rPr lang="en-US" sz="2400" dirty="0">
                <a:solidFill>
                  <a:schemeClr val="tx1"/>
                </a:solidFill>
              </a:rPr>
              <a:t>Lamotrigine (</a:t>
            </a:r>
            <a:r>
              <a:rPr lang="en-US" sz="2400" dirty="0" err="1">
                <a:solidFill>
                  <a:schemeClr val="tx1"/>
                </a:solidFill>
              </a:rPr>
              <a:t>Lamictal</a:t>
            </a:r>
            <a:r>
              <a:rPr lang="en-US" sz="2400" dirty="0">
                <a:solidFill>
                  <a:schemeClr val="tx1"/>
                </a:solidFill>
              </a:rPr>
              <a:t>)	rare fatal rash; used for bipolar depression</a:t>
            </a:r>
          </a:p>
        </p:txBody>
      </p:sp>
    </p:spTree>
    <p:extLst>
      <p:ext uri="{BB962C8B-B14F-4D97-AF65-F5344CB8AC3E}">
        <p14:creationId xmlns:p14="http://schemas.microsoft.com/office/powerpoint/2010/main" val="3197262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Medication Monitoring</a:t>
            </a:r>
            <a:endParaRPr lang="en-US" sz="3200" dirty="0">
              <a:latin typeface="+mn-lt"/>
            </a:endParaRPr>
          </a:p>
        </p:txBody>
      </p:sp>
      <p:sp>
        <p:nvSpPr>
          <p:cNvPr id="3" name="Content Placeholder 2"/>
          <p:cNvSpPr>
            <a:spLocks noGrp="1"/>
          </p:cNvSpPr>
          <p:nvPr>
            <p:ph idx="4294967295"/>
          </p:nvPr>
        </p:nvSpPr>
        <p:spPr>
          <a:xfrm>
            <a:off x="630841" y="1531710"/>
            <a:ext cx="10956925" cy="4351338"/>
          </a:xfrm>
        </p:spPr>
        <p:txBody>
          <a:bodyPr>
            <a:normAutofit/>
          </a:bodyPr>
          <a:lstStyle/>
          <a:p>
            <a:pPr marL="457200" marR="0" lvl="0" indent="-457200">
              <a:spcBef>
                <a:spcPts val="0"/>
              </a:spcBef>
              <a:spcAft>
                <a:spcPts val="0"/>
              </a:spcAft>
              <a:buFont typeface="Arial" charset="0"/>
              <a:buChar char="•"/>
            </a:pPr>
            <a:r>
              <a:rPr lang="en-US" sz="3200" dirty="0">
                <a:solidFill>
                  <a:srgbClr val="000000"/>
                </a:solidFill>
                <a:ea typeface="Times New Roman" charset="0"/>
              </a:rPr>
              <a:t>Assess clinical response at 4-week intervals</a:t>
            </a:r>
            <a:endParaRPr lang="en-US" sz="3200" dirty="0">
              <a:ea typeface="Times New Roman" charset="0"/>
            </a:endParaRPr>
          </a:p>
          <a:p>
            <a:pPr marL="457200" marR="0" lvl="0" indent="-457200">
              <a:spcBef>
                <a:spcPts val="0"/>
              </a:spcBef>
              <a:spcAft>
                <a:spcPts val="0"/>
              </a:spcAft>
              <a:buFont typeface="Arial" charset="0"/>
              <a:buChar char="•"/>
            </a:pPr>
            <a:r>
              <a:rPr lang="en-US" sz="3200" dirty="0">
                <a:solidFill>
                  <a:srgbClr val="000000"/>
                </a:solidFill>
                <a:ea typeface="Times New Roman" charset="0"/>
              </a:rPr>
              <a:t>If minimal or no response at 8 weeks (at therapeutic dose), may need alternative treatment</a:t>
            </a:r>
          </a:p>
          <a:p>
            <a:pPr marL="457200" marR="0" lvl="0" indent="-457200">
              <a:spcBef>
                <a:spcPts val="0"/>
              </a:spcBef>
              <a:spcAft>
                <a:spcPts val="0"/>
              </a:spcAft>
              <a:buFont typeface="Arial" charset="0"/>
              <a:buChar char="•"/>
            </a:pPr>
            <a:r>
              <a:rPr lang="en-US" sz="3200" dirty="0">
                <a:solidFill>
                  <a:srgbClr val="000000"/>
                </a:solidFill>
                <a:ea typeface="Times New Roman" charset="0"/>
              </a:rPr>
              <a:t>Goal should be remission at 12 weeks </a:t>
            </a:r>
          </a:p>
          <a:p>
            <a:pPr marL="457200" marR="0" lvl="0" indent="-457200">
              <a:spcBef>
                <a:spcPts val="0"/>
              </a:spcBef>
              <a:spcAft>
                <a:spcPts val="0"/>
              </a:spcAft>
              <a:buFont typeface="Arial" charset="0"/>
              <a:buChar char="•"/>
            </a:pPr>
            <a:r>
              <a:rPr lang="en-US" sz="3200" dirty="0">
                <a:solidFill>
                  <a:srgbClr val="000000"/>
                </a:solidFill>
                <a:ea typeface="Times New Roman" charset="0"/>
              </a:rPr>
              <a:t>FDA recommendation: </a:t>
            </a:r>
          </a:p>
          <a:p>
            <a:pPr marL="914400" lvl="1" indent="-457200">
              <a:buFont typeface="Arial" charset="0"/>
              <a:buChar char="•"/>
            </a:pPr>
            <a:r>
              <a:rPr lang="en-US" sz="3200" dirty="0">
                <a:solidFill>
                  <a:srgbClr val="000000"/>
                </a:solidFill>
                <a:ea typeface="Times New Roman" charset="0"/>
              </a:rPr>
              <a:t>See every week for the first 4 weeks, biweekly thereafter</a:t>
            </a:r>
          </a:p>
          <a:p>
            <a:pPr marL="1371600" lvl="2" indent="-457200">
              <a:buFont typeface="Arial" charset="0"/>
              <a:buChar char="•"/>
            </a:pPr>
            <a:r>
              <a:rPr lang="en-US" sz="3200" dirty="0">
                <a:solidFill>
                  <a:srgbClr val="000000"/>
                </a:solidFill>
                <a:ea typeface="Times New Roman" charset="0"/>
              </a:rPr>
              <a:t>Telephone if not in person</a:t>
            </a:r>
          </a:p>
          <a:p>
            <a:pPr marL="1371600" lvl="2" indent="-457200">
              <a:buFont typeface="Arial" charset="0"/>
              <a:buChar char="•"/>
            </a:pPr>
            <a:r>
              <a:rPr lang="en-US" sz="3200" dirty="0">
                <a:solidFill>
                  <a:srgbClr val="000000"/>
                </a:solidFill>
                <a:ea typeface="Times New Roman" charset="0"/>
              </a:rPr>
              <a:t>HOWEVER: no data about impact on suicide risk </a:t>
            </a:r>
            <a:r>
              <a:rPr lang="en-US" sz="3200" dirty="0">
                <a:ea typeface="Times New Roman" charset="0"/>
              </a:rPr>
              <a:t> </a:t>
            </a:r>
          </a:p>
        </p:txBody>
      </p:sp>
    </p:spTree>
    <p:extLst>
      <p:ext uri="{BB962C8B-B14F-4D97-AF65-F5344CB8AC3E}">
        <p14:creationId xmlns:p14="http://schemas.microsoft.com/office/powerpoint/2010/main" val="10593189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Sources</a:t>
            </a:r>
          </a:p>
        </p:txBody>
      </p:sp>
      <p:sp>
        <p:nvSpPr>
          <p:cNvPr id="4" name="TextBox 3"/>
          <p:cNvSpPr txBox="1"/>
          <p:nvPr/>
        </p:nvSpPr>
        <p:spPr>
          <a:xfrm>
            <a:off x="415636" y="1524000"/>
            <a:ext cx="11194473" cy="6463308"/>
          </a:xfrm>
          <a:prstGeom prst="rect">
            <a:avLst/>
          </a:prstGeom>
          <a:noFill/>
        </p:spPr>
        <p:txBody>
          <a:bodyPr wrap="square" rtlCol="0">
            <a:spAutoFit/>
          </a:bodyPr>
          <a:lstStyle/>
          <a:p>
            <a:pPr marL="285750" indent="-285750">
              <a:buFont typeface="Arial" charset="0"/>
              <a:buChar char="•"/>
            </a:pPr>
            <a:r>
              <a:rPr lang="en-US" dirty="0">
                <a:hlinkClick r:id="rId3"/>
              </a:rPr>
              <a:t>https://childmind.org/article/seasonal-affective-disorder/</a:t>
            </a:r>
            <a:endParaRPr lang="en-US" dirty="0"/>
          </a:p>
          <a:p>
            <a:pPr marL="285750" lvl="0" indent="-285750">
              <a:buFont typeface="Arial" charset="0"/>
              <a:buChar char="•"/>
            </a:pPr>
            <a:r>
              <a:rPr lang="en-US" dirty="0" err="1"/>
              <a:t>Swedo</a:t>
            </a:r>
            <a:r>
              <a:rPr lang="en-US" dirty="0"/>
              <a:t>, S., Allen, A., </a:t>
            </a:r>
            <a:r>
              <a:rPr lang="en-US" dirty="0" err="1"/>
              <a:t>Glod</a:t>
            </a:r>
            <a:r>
              <a:rPr lang="en-US" dirty="0"/>
              <a:t>, C., Clark, C., </a:t>
            </a:r>
            <a:r>
              <a:rPr lang="en-US" dirty="0" err="1"/>
              <a:t>Teicher</a:t>
            </a:r>
            <a:r>
              <a:rPr lang="en-US" dirty="0"/>
              <a:t>, M., Richter, D., Hoffman, C., Hamburger, S., &amp; Dow, S. (1997). A controlled trial of light therapy for the treatment of pediatric seasonal affective disorder. </a:t>
            </a:r>
            <a:r>
              <a:rPr lang="en-US" i="1" dirty="0"/>
              <a:t>Journal of the American Academy of Child &amp; Adolescent Psychiatry</a:t>
            </a:r>
            <a:r>
              <a:rPr lang="en-US" dirty="0"/>
              <a:t>, </a:t>
            </a:r>
            <a:r>
              <a:rPr lang="en-US" i="1" dirty="0"/>
              <a:t>36</a:t>
            </a:r>
            <a:r>
              <a:rPr lang="en-US" dirty="0"/>
              <a:t>(6), 816–821. https://</a:t>
            </a:r>
            <a:r>
              <a:rPr lang="en-US" dirty="0" err="1"/>
              <a:t>doi.org</a:t>
            </a:r>
            <a:r>
              <a:rPr lang="en-US" dirty="0"/>
              <a:t>/10.1097/00004583-199706000-00019 </a:t>
            </a:r>
          </a:p>
          <a:p>
            <a:pPr marL="285750" lvl="0" indent="-285750">
              <a:buFont typeface="Arial" charset="0"/>
              <a:buChar char="•"/>
            </a:pPr>
            <a:r>
              <a:rPr lang="en-US" dirty="0" err="1"/>
              <a:t>Nillni</a:t>
            </a:r>
            <a:r>
              <a:rPr lang="en-US" dirty="0"/>
              <a:t>, Y. I., Rohan, K. J., </a:t>
            </a:r>
            <a:r>
              <a:rPr lang="en-US" dirty="0" err="1"/>
              <a:t>Rettew</a:t>
            </a:r>
            <a:r>
              <a:rPr lang="en-US" dirty="0"/>
              <a:t>, D., &amp; Achenbach, T. M. (2009). Seasonal trends in depressive problems among United States children and adolescents: A representative population survey. </a:t>
            </a:r>
            <a:r>
              <a:rPr lang="en-US" i="1" dirty="0"/>
              <a:t>Psychiatry Research</a:t>
            </a:r>
            <a:r>
              <a:rPr lang="en-US" dirty="0"/>
              <a:t>, </a:t>
            </a:r>
            <a:r>
              <a:rPr lang="en-US" i="1" dirty="0"/>
              <a:t>170</a:t>
            </a:r>
            <a:r>
              <a:rPr lang="en-US" dirty="0"/>
              <a:t>(2-3), 224–228. https://</a:t>
            </a:r>
            <a:r>
              <a:rPr lang="en-US" dirty="0" err="1"/>
              <a:t>doi.org</a:t>
            </a:r>
            <a:r>
              <a:rPr lang="en-US" dirty="0"/>
              <a:t>/10.1016/j.psychres.2008.07.011 </a:t>
            </a:r>
          </a:p>
          <a:p>
            <a:pPr marL="285750" lvl="0" indent="-285750">
              <a:buFont typeface="Arial" charset="0"/>
              <a:buChar char="•"/>
            </a:pPr>
            <a:r>
              <a:rPr lang="en-US" dirty="0" err="1"/>
              <a:t>Glod</a:t>
            </a:r>
            <a:r>
              <a:rPr lang="en-US" dirty="0"/>
              <a:t>, C. A., </a:t>
            </a:r>
            <a:r>
              <a:rPr lang="en-US" dirty="0" err="1"/>
              <a:t>Teicher</a:t>
            </a:r>
            <a:r>
              <a:rPr lang="en-US" dirty="0"/>
              <a:t>, M. H., </a:t>
            </a:r>
            <a:r>
              <a:rPr lang="en-US" dirty="0" err="1"/>
              <a:t>Polcari</a:t>
            </a:r>
            <a:r>
              <a:rPr lang="en-US" dirty="0"/>
              <a:t>, A., </a:t>
            </a:r>
            <a:r>
              <a:rPr lang="en-US" dirty="0" err="1"/>
              <a:t>McGreenery</a:t>
            </a:r>
            <a:r>
              <a:rPr lang="en-US" dirty="0"/>
              <a:t>, C. E., &amp; Ito, T. (1997). Circadian rest-activity disturbances in children with seasonal affective disorder. </a:t>
            </a:r>
            <a:r>
              <a:rPr lang="en-US" i="1" dirty="0"/>
              <a:t>Journal of the American Academy of Child &amp; Adolescent Psychiatry</a:t>
            </a:r>
            <a:r>
              <a:rPr lang="en-US" dirty="0"/>
              <a:t>, </a:t>
            </a:r>
            <a:r>
              <a:rPr lang="en-US" i="1" dirty="0"/>
              <a:t>36</a:t>
            </a:r>
            <a:r>
              <a:rPr lang="en-US" dirty="0"/>
              <a:t>(2), 188–195. https://</a:t>
            </a:r>
            <a:r>
              <a:rPr lang="en-US" dirty="0" err="1"/>
              <a:t>doi.org</a:t>
            </a:r>
            <a:r>
              <a:rPr lang="en-US" dirty="0"/>
              <a:t>/10.1097/00004583-199702000-00009 </a:t>
            </a:r>
          </a:p>
          <a:p>
            <a:pPr marL="285750" lvl="0" indent="-285750">
              <a:buFont typeface="Arial" charset="0"/>
              <a:buChar char="•"/>
            </a:pPr>
            <a:r>
              <a:rPr lang="en-US" dirty="0" err="1"/>
              <a:t>Carskadon</a:t>
            </a:r>
            <a:r>
              <a:rPr lang="en-US" dirty="0"/>
              <a:t>, M.A. , &amp; </a:t>
            </a:r>
            <a:r>
              <a:rPr lang="en-US" dirty="0" err="1"/>
              <a:t>Acebo</a:t>
            </a:r>
            <a:r>
              <a:rPr lang="en-US" dirty="0"/>
              <a:t>, C. (1993). Parental reports of seasonal mood and behavior changes in children. Journal of the American Academy of </a:t>
            </a:r>
            <a:r>
              <a:rPr lang="en-US" dirty="0" err="1"/>
              <a:t>Cbild</a:t>
            </a:r>
            <a:r>
              <a:rPr lang="en-US" dirty="0"/>
              <a:t> &amp; Adolescent Psychiatry, 32, 264-269. </a:t>
            </a:r>
          </a:p>
          <a:p>
            <a:pPr marL="285750" lvl="0" indent="-285750">
              <a:buFont typeface="Arial" charset="0"/>
              <a:buChar char="•"/>
            </a:pPr>
            <a:r>
              <a:rPr lang="en-US" dirty="0" err="1"/>
              <a:t>Swedo</a:t>
            </a:r>
            <a:r>
              <a:rPr lang="en-US" dirty="0"/>
              <a:t>, S.E. , </a:t>
            </a:r>
            <a:r>
              <a:rPr lang="en-US" dirty="0" err="1"/>
              <a:t>Pleeter</a:t>
            </a:r>
            <a:r>
              <a:rPr lang="en-US" dirty="0"/>
              <a:t>, J.D. , Richter, D.M. , Hoffman, C.L. , Allen, </a:t>
            </a:r>
            <a:r>
              <a:rPr lang="en-US" dirty="0" err="1"/>
              <a:t>Aj</a:t>
            </a:r>
            <a:r>
              <a:rPr lang="en-US" dirty="0"/>
              <a:t>. , Hamburger, S.D. , Turner, E.H. , Yamada, E.M. , &amp; Rosenthal, N.E. (1995). Rates of seasonal affective disorder in children and adolescents. American Journal of Psychiatry, 152, 1016-1019. </a:t>
            </a:r>
          </a:p>
          <a:p>
            <a:pPr marL="285750" lvl="0" indent="-285750">
              <a:buFont typeface="Arial" charset="0"/>
              <a:buChar char="•"/>
            </a:pPr>
            <a:r>
              <a:rPr lang="en-US" dirty="0" err="1"/>
              <a:t>Sonis</a:t>
            </a:r>
            <a:r>
              <a:rPr lang="en-US" dirty="0"/>
              <a:t> WA, </a:t>
            </a:r>
            <a:r>
              <a:rPr lang="en-US" dirty="0" err="1"/>
              <a:t>Yellin</a:t>
            </a:r>
            <a:r>
              <a:rPr lang="en-US" dirty="0"/>
              <a:t> AM, </a:t>
            </a:r>
            <a:r>
              <a:rPr lang="en-US" dirty="0" err="1"/>
              <a:t>Garfinkel</a:t>
            </a:r>
            <a:r>
              <a:rPr lang="en-US" dirty="0"/>
              <a:t> BD, </a:t>
            </a:r>
            <a:r>
              <a:rPr lang="en-US" dirty="0" err="1"/>
              <a:t>Hoberman</a:t>
            </a:r>
            <a:r>
              <a:rPr lang="en-US" dirty="0"/>
              <a:t> HH. The antidepressant effect of light in seasonal affective disorder of childhood and adolescence. </a:t>
            </a:r>
            <a:r>
              <a:rPr lang="en-US" i="1" dirty="0" err="1"/>
              <a:t>Psychopharmacol</a:t>
            </a:r>
            <a:r>
              <a:rPr lang="en-US" i="1" dirty="0"/>
              <a:t> Bull </a:t>
            </a:r>
            <a:r>
              <a:rPr lang="en-US" dirty="0"/>
              <a:t>1987; 23: 360-363. </a:t>
            </a:r>
          </a:p>
          <a:p>
            <a:pPr marL="285750" lvl="0" indent="-285750">
              <a:buFont typeface="Arial" charset="0"/>
              <a:buChar char="•"/>
            </a:pPr>
            <a:r>
              <a:rPr lang="en-US" dirty="0"/>
              <a:t>Schwartz, R. S., &amp; Olds, J. (2015). The Psychiatry of Light. </a:t>
            </a:r>
            <a:r>
              <a:rPr lang="en-US" i="1" dirty="0"/>
              <a:t>Harvard Review of Psychiatry</a:t>
            </a:r>
            <a:r>
              <a:rPr lang="en-US" dirty="0"/>
              <a:t>, </a:t>
            </a:r>
            <a:r>
              <a:rPr lang="en-US" i="1" dirty="0"/>
              <a:t>23</a:t>
            </a:r>
            <a:r>
              <a:rPr lang="en-US" dirty="0"/>
              <a:t>(3), 188–194. https://</a:t>
            </a:r>
            <a:r>
              <a:rPr lang="en-US" dirty="0" err="1"/>
              <a:t>doi.org</a:t>
            </a:r>
            <a:r>
              <a:rPr lang="en-US" dirty="0"/>
              <a:t>/10.1097/hrp.0000000000000078 </a:t>
            </a:r>
          </a:p>
          <a:p>
            <a:pPr marL="285750" lvl="0" indent="-285750">
              <a:buFont typeface="Arial" charset="0"/>
              <a:buChar char="•"/>
            </a:pPr>
            <a:r>
              <a:rPr lang="en-US" dirty="0"/>
              <a:t>Targum, S. D., &amp; Rosenthal, N. (2008, May). </a:t>
            </a:r>
            <a:r>
              <a:rPr lang="en-US" i="1" dirty="0"/>
              <a:t>Seasonal affective disorder</a:t>
            </a:r>
            <a:r>
              <a:rPr lang="en-US" dirty="0"/>
              <a:t>. Psychiatry (</a:t>
            </a:r>
            <a:r>
              <a:rPr lang="en-US" dirty="0" err="1"/>
              <a:t>Edgmont</a:t>
            </a:r>
            <a:r>
              <a:rPr lang="en-US" dirty="0"/>
              <a:t> (Pa. : Township)). Retrieved January 12, 2022, from https://</a:t>
            </a:r>
            <a:r>
              <a:rPr lang="en-US" dirty="0" err="1"/>
              <a:t>www.ncbi.nlm.nih.gov</a:t>
            </a:r>
            <a:r>
              <a:rPr lang="en-US" dirty="0"/>
              <a:t>/</a:t>
            </a:r>
            <a:r>
              <a:rPr lang="en-US" dirty="0" err="1"/>
              <a:t>pmc</a:t>
            </a:r>
            <a:r>
              <a:rPr lang="en-US" dirty="0"/>
              <a:t>/articles/PMC2686645/ </a:t>
            </a:r>
          </a:p>
          <a:p>
            <a:pPr marL="285750" indent="-285750">
              <a:buFont typeface="Arial" charset="0"/>
              <a:buChar char="•"/>
            </a:pPr>
            <a:endParaRPr lang="en-US" dirty="0"/>
          </a:p>
          <a:p>
            <a:pPr marL="285750" indent="-285750">
              <a:buFont typeface="Arial" charset="0"/>
              <a:buChar char="•"/>
            </a:pPr>
            <a:endParaRPr lang="en-US" dirty="0"/>
          </a:p>
        </p:txBody>
      </p:sp>
    </p:spTree>
    <p:extLst>
      <p:ext uri="{BB962C8B-B14F-4D97-AF65-F5344CB8AC3E}">
        <p14:creationId xmlns:p14="http://schemas.microsoft.com/office/powerpoint/2010/main" val="14932984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90FFF-E437-478C-B05E-565D8C4741F8}"/>
              </a:ext>
            </a:extLst>
          </p:cNvPr>
          <p:cNvSpPr>
            <a:spLocks noGrp="1"/>
          </p:cNvSpPr>
          <p:nvPr>
            <p:ph type="title"/>
          </p:nvPr>
        </p:nvSpPr>
        <p:spPr/>
        <p:txBody>
          <a:bodyPr>
            <a:normAutofit/>
          </a:bodyPr>
          <a:lstStyle/>
          <a:p>
            <a:r>
              <a:rPr lang="en-US" sz="3600" dirty="0"/>
              <a:t>Thank you!</a:t>
            </a:r>
          </a:p>
        </p:txBody>
      </p:sp>
      <p:sp>
        <p:nvSpPr>
          <p:cNvPr id="7" name="TextBox 6">
            <a:extLst>
              <a:ext uri="{FF2B5EF4-FFF2-40B4-BE49-F238E27FC236}">
                <a16:creationId xmlns:a16="http://schemas.microsoft.com/office/drawing/2014/main" id="{5849738E-9F32-40D6-A518-0AF036D7B4A9}"/>
              </a:ext>
            </a:extLst>
          </p:cNvPr>
          <p:cNvSpPr txBox="1"/>
          <p:nvPr/>
        </p:nvSpPr>
        <p:spPr>
          <a:xfrm>
            <a:off x="476250" y="1966575"/>
            <a:ext cx="11239500" cy="4708981"/>
          </a:xfrm>
          <a:prstGeom prst="rect">
            <a:avLst/>
          </a:prstGeom>
          <a:noFill/>
        </p:spPr>
        <p:txBody>
          <a:bodyPr wrap="square" rtlCol="0">
            <a:spAutoFit/>
          </a:bodyPr>
          <a:lstStyle/>
          <a:p>
            <a:pPr algn="ctr"/>
            <a:r>
              <a:rPr lang="en-US" sz="2800" dirty="0">
                <a:solidFill>
                  <a:schemeClr val="tx1">
                    <a:lumMod val="65000"/>
                    <a:lumOff val="35000"/>
                  </a:schemeClr>
                </a:solidFill>
              </a:rPr>
              <a:t>Maryland Behavioral Health Integration in Pediatric Primary Care (BHIPP)</a:t>
            </a:r>
          </a:p>
          <a:p>
            <a:pPr algn="ctr"/>
            <a:endParaRPr lang="en-US" sz="2800" dirty="0">
              <a:solidFill>
                <a:schemeClr val="tx1">
                  <a:lumMod val="65000"/>
                  <a:lumOff val="35000"/>
                </a:schemeClr>
              </a:solidFill>
            </a:endParaRPr>
          </a:p>
          <a:p>
            <a:pPr algn="ctr"/>
            <a:endParaRPr lang="en-US" sz="2800" dirty="0">
              <a:solidFill>
                <a:schemeClr val="tx1">
                  <a:lumMod val="65000"/>
                  <a:lumOff val="35000"/>
                </a:schemeClr>
              </a:solidFill>
            </a:endParaRPr>
          </a:p>
          <a:p>
            <a:pPr algn="ctr"/>
            <a:r>
              <a:rPr lang="en-US" sz="2800" b="1" dirty="0">
                <a:solidFill>
                  <a:schemeClr val="tx1">
                    <a:lumMod val="65000"/>
                    <a:lumOff val="35000"/>
                  </a:schemeClr>
                </a:solidFill>
              </a:rPr>
              <a:t>1-855-MD-BHIPP</a:t>
            </a:r>
            <a:r>
              <a:rPr lang="en-US" sz="2800" dirty="0">
                <a:solidFill>
                  <a:schemeClr val="tx1">
                    <a:lumMod val="65000"/>
                    <a:lumOff val="35000"/>
                  </a:schemeClr>
                </a:solidFill>
              </a:rPr>
              <a:t> (632-4477)</a:t>
            </a:r>
          </a:p>
          <a:p>
            <a:pPr algn="ctr"/>
            <a:r>
              <a:rPr lang="en-US" sz="2800" dirty="0">
                <a:solidFill>
                  <a:schemeClr val="tx1">
                    <a:lumMod val="65000"/>
                    <a:lumOff val="35000"/>
                  </a:schemeClr>
                </a:solidFill>
              </a:rPr>
              <a:t>www.mdbhipp.org</a:t>
            </a:r>
          </a:p>
          <a:p>
            <a:pPr algn="ctr"/>
            <a:r>
              <a:rPr lang="en-US" sz="2800" dirty="0">
                <a:solidFill>
                  <a:schemeClr val="tx1">
                    <a:lumMod val="65000"/>
                    <a:lumOff val="35000"/>
                  </a:schemeClr>
                </a:solidFill>
              </a:rPr>
              <a:t>Follow us on Facebook, LinkedIn, and Twitter! @MDBHIPP </a:t>
            </a:r>
          </a:p>
          <a:p>
            <a:pPr algn="ctr"/>
            <a:endParaRPr lang="en-US" sz="2000" dirty="0">
              <a:solidFill>
                <a:schemeClr val="tx1">
                  <a:lumMod val="65000"/>
                  <a:lumOff val="35000"/>
                </a:schemeClr>
              </a:solidFill>
            </a:endParaRPr>
          </a:p>
          <a:p>
            <a:pPr algn="ctr"/>
            <a:r>
              <a:rPr lang="en-US" sz="2400" i="1" dirty="0">
                <a:latin typeface="Calibri" panose="020F0502020204030204" pitchFamily="34" charset="0"/>
                <a:ea typeface="Calibri" panose="020F0502020204030204" pitchFamily="34" charset="0"/>
              </a:rPr>
              <a:t>For resources related to the COVID-19 pandemic,</a:t>
            </a:r>
          </a:p>
          <a:p>
            <a:pPr algn="ctr"/>
            <a:r>
              <a:rPr lang="en-US" sz="2400" i="1" dirty="0">
                <a:latin typeface="Calibri" panose="020F0502020204030204" pitchFamily="34" charset="0"/>
                <a:ea typeface="Calibri" panose="020F0502020204030204" pitchFamily="34" charset="0"/>
              </a:rPr>
              <a:t>please visit us at </a:t>
            </a:r>
            <a:r>
              <a:rPr lang="en-US" sz="2400" i="1" u="sng" dirty="0">
                <a:solidFill>
                  <a:srgbClr val="0563C1"/>
                </a:solidFill>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BHIPP Covid-19 Resources</a:t>
            </a:r>
            <a:r>
              <a:rPr lang="en-US" sz="2400" b="1" dirty="0">
                <a:latin typeface="Calibri" panose="020F0502020204030204" pitchFamily="34" charset="0"/>
                <a:ea typeface="Calibri" panose="020F0502020204030204" pitchFamily="34" charset="0"/>
              </a:rPr>
              <a:t>.</a:t>
            </a:r>
            <a:endParaRPr lang="en-US" sz="2400" dirty="0">
              <a:latin typeface="Calibri" panose="020F0502020204030204" pitchFamily="34" charset="0"/>
              <a:ea typeface="Calibri" panose="020F0502020204030204" pitchFamily="34" charset="0"/>
            </a:endParaRPr>
          </a:p>
          <a:p>
            <a:pPr algn="ctr"/>
            <a:endParaRPr lang="en-US" sz="2800" dirty="0">
              <a:solidFill>
                <a:schemeClr val="tx1">
                  <a:lumMod val="65000"/>
                  <a:lumOff val="35000"/>
                </a:schemeClr>
              </a:solidFill>
            </a:endParaRPr>
          </a:p>
          <a:p>
            <a:endParaRPr lang="en-US" dirty="0"/>
          </a:p>
          <a:p>
            <a:pPr algn="ctr"/>
            <a:endParaRPr lang="en-US" dirty="0"/>
          </a:p>
        </p:txBody>
      </p:sp>
    </p:spTree>
    <p:extLst>
      <p:ext uri="{BB962C8B-B14F-4D97-AF65-F5344CB8AC3E}">
        <p14:creationId xmlns:p14="http://schemas.microsoft.com/office/powerpoint/2010/main" val="3522430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8EE17-E0F5-4E45-BCBC-394027EA363D}"/>
              </a:ext>
            </a:extLst>
          </p:cNvPr>
          <p:cNvSpPr>
            <a:spLocks noGrp="1"/>
          </p:cNvSpPr>
          <p:nvPr>
            <p:ph type="title"/>
          </p:nvPr>
        </p:nvSpPr>
        <p:spPr/>
        <p:txBody>
          <a:bodyPr>
            <a:normAutofit/>
          </a:bodyPr>
          <a:lstStyle/>
          <a:p>
            <a:r>
              <a:rPr lang="en-US" sz="4000" dirty="0"/>
              <a:t>Outline</a:t>
            </a:r>
          </a:p>
        </p:txBody>
      </p:sp>
      <p:sp>
        <p:nvSpPr>
          <p:cNvPr id="3" name="Content Placeholder 2">
            <a:extLst>
              <a:ext uri="{FF2B5EF4-FFF2-40B4-BE49-F238E27FC236}">
                <a16:creationId xmlns:a16="http://schemas.microsoft.com/office/drawing/2014/main" id="{693DA5C4-EC7D-49A7-AB90-82AF5E36CC57}"/>
              </a:ext>
            </a:extLst>
          </p:cNvPr>
          <p:cNvSpPr>
            <a:spLocks noGrp="1"/>
          </p:cNvSpPr>
          <p:nvPr>
            <p:ph idx="1"/>
          </p:nvPr>
        </p:nvSpPr>
        <p:spPr>
          <a:xfrm>
            <a:off x="345716" y="1383142"/>
            <a:ext cx="11500567" cy="5089405"/>
          </a:xfrm>
        </p:spPr>
        <p:txBody>
          <a:bodyPr>
            <a:normAutofit/>
          </a:bodyPr>
          <a:lstStyle/>
          <a:p>
            <a:r>
              <a:rPr lang="en-US" sz="3200" b="1" dirty="0">
                <a:solidFill>
                  <a:schemeClr val="tx1">
                    <a:lumMod val="95000"/>
                    <a:lumOff val="5000"/>
                  </a:schemeClr>
                </a:solidFill>
              </a:rPr>
              <a:t>What is SAD/Seasonal Depression?</a:t>
            </a:r>
          </a:p>
          <a:p>
            <a:r>
              <a:rPr lang="en-US" sz="3200" dirty="0">
                <a:solidFill>
                  <a:schemeClr val="tx1">
                    <a:lumMod val="95000"/>
                    <a:lumOff val="5000"/>
                  </a:schemeClr>
                </a:solidFill>
              </a:rPr>
              <a:t>Clinical Assessment/Diagnosis</a:t>
            </a:r>
          </a:p>
          <a:p>
            <a:r>
              <a:rPr lang="en-US" sz="3200" dirty="0">
                <a:solidFill>
                  <a:schemeClr val="tx1">
                    <a:lumMod val="95000"/>
                    <a:lumOff val="5000"/>
                  </a:schemeClr>
                </a:solidFill>
              </a:rPr>
              <a:t>Treatment Overview</a:t>
            </a:r>
          </a:p>
          <a:p>
            <a:pPr lvl="1"/>
            <a:r>
              <a:rPr lang="en-US" sz="3000" dirty="0">
                <a:solidFill>
                  <a:schemeClr val="tx1">
                    <a:lumMod val="95000"/>
                    <a:lumOff val="5000"/>
                  </a:schemeClr>
                </a:solidFill>
              </a:rPr>
              <a:t>Nonpharmacological</a:t>
            </a:r>
          </a:p>
          <a:p>
            <a:pPr lvl="1"/>
            <a:r>
              <a:rPr lang="en-US" sz="3000" dirty="0">
                <a:solidFill>
                  <a:schemeClr val="tx1">
                    <a:lumMod val="95000"/>
                    <a:lumOff val="5000"/>
                  </a:schemeClr>
                </a:solidFill>
              </a:rPr>
              <a:t>Pharmacological</a:t>
            </a:r>
          </a:p>
        </p:txBody>
      </p:sp>
    </p:spTree>
    <p:extLst>
      <p:ext uri="{BB962C8B-B14F-4D97-AF65-F5344CB8AC3E}">
        <p14:creationId xmlns:p14="http://schemas.microsoft.com/office/powerpoint/2010/main" val="1258060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9C9F1-BABE-48CD-857F-69FAE90D4F56}"/>
              </a:ext>
            </a:extLst>
          </p:cNvPr>
          <p:cNvSpPr>
            <a:spLocks noGrp="1"/>
          </p:cNvSpPr>
          <p:nvPr>
            <p:ph type="title"/>
          </p:nvPr>
        </p:nvSpPr>
        <p:spPr/>
        <p:txBody>
          <a:bodyPr>
            <a:normAutofit/>
          </a:bodyPr>
          <a:lstStyle/>
          <a:p>
            <a:r>
              <a:rPr lang="en-US" sz="3200" dirty="0"/>
              <a:t>Case Example: December 2021</a:t>
            </a:r>
          </a:p>
        </p:txBody>
      </p:sp>
      <p:sp>
        <p:nvSpPr>
          <p:cNvPr id="3" name="Rectangle 2">
            <a:extLst>
              <a:ext uri="{FF2B5EF4-FFF2-40B4-BE49-F238E27FC236}">
                <a16:creationId xmlns:a16="http://schemas.microsoft.com/office/drawing/2014/main" id="{C0757384-2287-4B1B-B79D-B3A5D66C1ACA}"/>
              </a:ext>
            </a:extLst>
          </p:cNvPr>
          <p:cNvSpPr/>
          <p:nvPr/>
        </p:nvSpPr>
        <p:spPr>
          <a:xfrm>
            <a:off x="630840" y="1515655"/>
            <a:ext cx="10553627" cy="5078313"/>
          </a:xfrm>
          <a:prstGeom prst="rect">
            <a:avLst/>
          </a:prstGeom>
        </p:spPr>
        <p:txBody>
          <a:bodyPr wrap="square">
            <a:spAutoFit/>
          </a:bodyPr>
          <a:lstStyle/>
          <a:p>
            <a:pPr marL="571500" indent="-571500">
              <a:buClr>
                <a:schemeClr val="accent1"/>
              </a:buClr>
              <a:buFont typeface="Arial" panose="020B0604020202020204" pitchFamily="34" charset="0"/>
              <a:buChar char="•"/>
            </a:pPr>
            <a:r>
              <a:rPr lang="en-US" altLang="en-US" sz="3600" dirty="0"/>
              <a:t>15 year old female BIB parent, “not herself” for the past month</a:t>
            </a:r>
          </a:p>
          <a:p>
            <a:pPr marL="571500" indent="-571500">
              <a:buClr>
                <a:schemeClr val="accent1"/>
              </a:buClr>
              <a:buFont typeface="Arial" panose="020B0604020202020204" pitchFamily="34" charset="0"/>
              <a:buChar char="•"/>
            </a:pPr>
            <a:r>
              <a:rPr lang="en-US" altLang="en-US" sz="3600" dirty="0"/>
              <a:t>Refusing family dinner and sports practice</a:t>
            </a:r>
          </a:p>
          <a:p>
            <a:pPr marL="571500" indent="-571500">
              <a:buClr>
                <a:schemeClr val="accent1"/>
              </a:buClr>
              <a:buFont typeface="Arial" panose="020B0604020202020204" pitchFamily="34" charset="0"/>
              <a:buChar char="•"/>
            </a:pPr>
            <a:r>
              <a:rPr lang="en-US" altLang="en-US" sz="3600" dirty="0"/>
              <a:t>Isolating to room</a:t>
            </a:r>
          </a:p>
          <a:p>
            <a:pPr marL="571500" indent="-571500">
              <a:buClr>
                <a:schemeClr val="accent1"/>
              </a:buClr>
              <a:buFont typeface="Arial" panose="020B0604020202020204" pitchFamily="34" charset="0"/>
              <a:buChar char="•"/>
            </a:pPr>
            <a:r>
              <a:rPr lang="en-US" altLang="en-US" sz="3600" dirty="0"/>
              <a:t>Failed 2 tests, low motivation</a:t>
            </a:r>
          </a:p>
          <a:p>
            <a:pPr marL="571500" indent="-571500">
              <a:buClr>
                <a:schemeClr val="accent1"/>
              </a:buClr>
              <a:buFont typeface="Arial" panose="020B0604020202020204" pitchFamily="34" charset="0"/>
              <a:buChar char="•"/>
            </a:pPr>
            <a:r>
              <a:rPr lang="en-US" altLang="en-US" sz="3600" dirty="0"/>
              <a:t>Irritable</a:t>
            </a:r>
          </a:p>
          <a:p>
            <a:pPr marL="571500" indent="-571500">
              <a:buClr>
                <a:schemeClr val="accent1"/>
              </a:buClr>
              <a:buFont typeface="Arial" panose="020B0604020202020204" pitchFamily="34" charset="0"/>
              <a:buChar char="•"/>
            </a:pPr>
            <a:r>
              <a:rPr lang="en-US" altLang="en-US" sz="3600" dirty="0"/>
              <a:t>Difficulty sleeping</a:t>
            </a:r>
          </a:p>
          <a:p>
            <a:pPr marL="571500" indent="-571500">
              <a:buClr>
                <a:schemeClr val="accent1"/>
              </a:buClr>
              <a:buFont typeface="Arial" panose="020B0604020202020204" pitchFamily="34" charset="0"/>
              <a:buChar char="•"/>
            </a:pPr>
            <a:r>
              <a:rPr lang="en-US" altLang="en-US" sz="3600" dirty="0"/>
              <a:t>“Something similar” happened last year but went away </a:t>
            </a:r>
          </a:p>
        </p:txBody>
      </p:sp>
    </p:spTree>
    <p:extLst>
      <p:ext uri="{BB962C8B-B14F-4D97-AF65-F5344CB8AC3E}">
        <p14:creationId xmlns:p14="http://schemas.microsoft.com/office/powerpoint/2010/main" val="1233899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mn-lt"/>
              </a:rPr>
              <a:t>Major Depressive Disorder</a:t>
            </a:r>
          </a:p>
        </p:txBody>
      </p:sp>
      <p:sp>
        <p:nvSpPr>
          <p:cNvPr id="3" name="Content Placeholder 2"/>
          <p:cNvSpPr>
            <a:spLocks noGrp="1"/>
          </p:cNvSpPr>
          <p:nvPr>
            <p:ph idx="4294967295"/>
          </p:nvPr>
        </p:nvSpPr>
        <p:spPr>
          <a:xfrm>
            <a:off x="222069" y="1940771"/>
            <a:ext cx="11969931" cy="4187825"/>
          </a:xfrm>
        </p:spPr>
        <p:txBody>
          <a:bodyPr>
            <a:noAutofit/>
          </a:bodyPr>
          <a:lstStyle/>
          <a:p>
            <a:pPr fontAlgn="base"/>
            <a:r>
              <a:rPr lang="en-US" sz="2400" dirty="0">
                <a:solidFill>
                  <a:schemeClr val="tx1"/>
                </a:solidFill>
              </a:rPr>
              <a:t>5+ symptoms, 2+ weeks:</a:t>
            </a:r>
          </a:p>
          <a:p>
            <a:pPr lvl="1" fontAlgn="base"/>
            <a:r>
              <a:rPr lang="en-US" sz="2400" dirty="0">
                <a:solidFill>
                  <a:schemeClr val="tx1"/>
                </a:solidFill>
              </a:rPr>
              <a:t>Depressed/irritable mood* </a:t>
            </a:r>
          </a:p>
          <a:p>
            <a:pPr lvl="1" fontAlgn="base"/>
            <a:r>
              <a:rPr lang="en-US" sz="2400" dirty="0">
                <a:solidFill>
                  <a:schemeClr val="tx1"/>
                </a:solidFill>
              </a:rPr>
              <a:t>Markedly diminished interest or pleasure*</a:t>
            </a:r>
          </a:p>
          <a:p>
            <a:pPr lvl="1" fontAlgn="base"/>
            <a:r>
              <a:rPr lang="en-US" sz="2400" dirty="0">
                <a:solidFill>
                  <a:schemeClr val="tx1"/>
                </a:solidFill>
              </a:rPr>
              <a:t>Appetite or weight change </a:t>
            </a:r>
          </a:p>
          <a:p>
            <a:pPr lvl="1" fontAlgn="base"/>
            <a:r>
              <a:rPr lang="en-US" sz="2400" dirty="0">
                <a:solidFill>
                  <a:schemeClr val="tx1"/>
                </a:solidFill>
              </a:rPr>
              <a:t>Insomnia or hypersomnia</a:t>
            </a:r>
          </a:p>
          <a:p>
            <a:pPr lvl="1" fontAlgn="base"/>
            <a:r>
              <a:rPr lang="en-US" sz="2400" dirty="0">
                <a:solidFill>
                  <a:schemeClr val="tx1"/>
                </a:solidFill>
              </a:rPr>
              <a:t>Psychomotor retardation or agitation (observable by others) </a:t>
            </a:r>
          </a:p>
          <a:p>
            <a:pPr lvl="1" fontAlgn="base"/>
            <a:r>
              <a:rPr lang="en-US" sz="2400" dirty="0">
                <a:solidFill>
                  <a:schemeClr val="tx1"/>
                </a:solidFill>
              </a:rPr>
              <a:t>Fatigue or energy drop</a:t>
            </a:r>
          </a:p>
          <a:p>
            <a:pPr lvl="1" fontAlgn="base"/>
            <a:r>
              <a:rPr lang="en-US" sz="2400" dirty="0">
                <a:solidFill>
                  <a:schemeClr val="tx1"/>
                </a:solidFill>
              </a:rPr>
              <a:t>Worthlessness or excessive/inappropriate guilt </a:t>
            </a:r>
          </a:p>
          <a:p>
            <a:pPr lvl="1" fontAlgn="base"/>
            <a:r>
              <a:rPr lang="en-US" sz="2400" dirty="0">
                <a:solidFill>
                  <a:schemeClr val="tx1"/>
                </a:solidFill>
              </a:rPr>
              <a:t>Impaired concentration, indecision</a:t>
            </a:r>
          </a:p>
          <a:p>
            <a:pPr lvl="1" fontAlgn="base"/>
            <a:r>
              <a:rPr lang="en-US" sz="2400" dirty="0">
                <a:solidFill>
                  <a:schemeClr val="tx1"/>
                </a:solidFill>
              </a:rPr>
              <a:t>Recurrent thoughts of death, suicidal ideation, suicide attempt</a:t>
            </a:r>
          </a:p>
          <a:p>
            <a:pPr fontAlgn="base"/>
            <a:r>
              <a:rPr lang="en-US" sz="2400" dirty="0">
                <a:solidFill>
                  <a:schemeClr val="tx1"/>
                </a:solidFill>
              </a:rPr>
              <a:t>Distress or functional impairment </a:t>
            </a:r>
          </a:p>
          <a:p>
            <a:pPr fontAlgn="base"/>
            <a:r>
              <a:rPr lang="en-US" sz="2400" dirty="0">
                <a:solidFill>
                  <a:schemeClr val="tx1"/>
                </a:solidFill>
              </a:rPr>
              <a:t>Not due to substance use or another medical condition </a:t>
            </a:r>
          </a:p>
        </p:txBody>
      </p:sp>
    </p:spTree>
    <p:extLst>
      <p:ext uri="{BB962C8B-B14F-4D97-AF65-F5344CB8AC3E}">
        <p14:creationId xmlns:p14="http://schemas.microsoft.com/office/powerpoint/2010/main" val="337832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mn-lt"/>
              </a:rPr>
              <a:t>Seasonal Affective Disorder</a:t>
            </a:r>
          </a:p>
        </p:txBody>
      </p:sp>
      <p:sp>
        <p:nvSpPr>
          <p:cNvPr id="3" name="Content Placeholder 2"/>
          <p:cNvSpPr>
            <a:spLocks noGrp="1"/>
          </p:cNvSpPr>
          <p:nvPr>
            <p:ph idx="4294967295"/>
          </p:nvPr>
        </p:nvSpPr>
        <p:spPr>
          <a:xfrm>
            <a:off x="630841" y="1380652"/>
            <a:ext cx="10698163" cy="1977344"/>
          </a:xfrm>
        </p:spPr>
        <p:txBody>
          <a:bodyPr>
            <a:noAutofit/>
          </a:bodyPr>
          <a:lstStyle/>
          <a:p>
            <a:pPr marL="0" indent="0">
              <a:buNone/>
            </a:pPr>
            <a:r>
              <a:rPr lang="en-US" sz="3200" dirty="0">
                <a:solidFill>
                  <a:schemeClr val="tx1"/>
                </a:solidFill>
              </a:rPr>
              <a:t>Depressive OR bipolar spectrum disorder </a:t>
            </a:r>
            <a:r>
              <a:rPr lang="en-US" sz="3200" b="1" dirty="0">
                <a:solidFill>
                  <a:schemeClr val="tx1"/>
                </a:solidFill>
              </a:rPr>
              <a:t>with seasonal pattern</a:t>
            </a:r>
          </a:p>
        </p:txBody>
      </p:sp>
      <p:pic>
        <p:nvPicPr>
          <p:cNvPr id="3074" name="Picture 2" descr="https://cdn-img.dataaxlegenie.com/prod/wp-content/uploads/2018/07/article1-seasonality-792x3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1944" y="3194494"/>
            <a:ext cx="7035955" cy="3109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5536235"/>
      </p:ext>
    </p:extLst>
  </p:cSld>
  <p:clrMapOvr>
    <a:masterClrMapping/>
  </p:clrMapOvr>
</p:sld>
</file>

<file path=ppt/theme/theme1.xml><?xml version="1.0" encoding="utf-8"?>
<a:theme xmlns:a="http://schemas.openxmlformats.org/drawingml/2006/main" name="Frame">
  <a:themeElements>
    <a:clrScheme name="BHIPP">
      <a:dk1>
        <a:srgbClr val="000000"/>
      </a:dk1>
      <a:lt1>
        <a:srgbClr val="FFFFFF"/>
      </a:lt1>
      <a:dk2>
        <a:srgbClr val="FFFFFF"/>
      </a:dk2>
      <a:lt2>
        <a:srgbClr val="FFC000"/>
      </a:lt2>
      <a:accent1>
        <a:srgbClr val="C00000"/>
      </a:accent1>
      <a:accent2>
        <a:srgbClr val="C00000"/>
      </a:accent2>
      <a:accent3>
        <a:srgbClr val="000000"/>
      </a:accent3>
      <a:accent4>
        <a:srgbClr val="A5A5A5"/>
      </a:accent4>
      <a:accent5>
        <a:srgbClr val="BF9000"/>
      </a:accent5>
      <a:accent6>
        <a:srgbClr val="95D284"/>
      </a:accent6>
      <a:hlink>
        <a:srgbClr val="FF4040"/>
      </a:hlink>
      <a:folHlink>
        <a:srgbClr val="FFC0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HIPP Slide Template 2021" id="{1B252893-CAA8-4721-9FC3-D84B2A7997D5}" vid="{9ECF0E8D-7085-415B-A286-52AB2245FFC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FAC9C000E8CC442838E60EA5B7FB1EA" ma:contentTypeVersion="14" ma:contentTypeDescription="Create a new document." ma:contentTypeScope="" ma:versionID="1f97693bd2941dcd0546deaef1eb48c1">
  <xsd:schema xmlns:xsd="http://www.w3.org/2001/XMLSchema" xmlns:xs="http://www.w3.org/2001/XMLSchema" xmlns:p="http://schemas.microsoft.com/office/2006/metadata/properties" xmlns:ns3="9162b81d-776b-4368-8a84-d6b6bd0e809d" xmlns:ns4="9ae31d4b-8339-4813-9215-9bb7c1d27d86" targetNamespace="http://schemas.microsoft.com/office/2006/metadata/properties" ma:root="true" ma:fieldsID="27e7883298c27254eafbda5afd921fd2" ns3:_="" ns4:_="">
    <xsd:import namespace="9162b81d-776b-4368-8a84-d6b6bd0e809d"/>
    <xsd:import namespace="9ae31d4b-8339-4813-9215-9bb7c1d27d8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element ref="ns3:MediaLengthInSecond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62b81d-776b-4368-8a84-d6b6bd0e80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e31d4b-8339-4813-9215-9bb7c1d27d86"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160D2F-BAF7-4657-9AD8-8E2A1294C820}">
  <ds:schemaRefs>
    <ds:schemaRef ds:uri="http://purl.org/dc/dcmitype/"/>
    <ds:schemaRef ds:uri="http://purl.org/dc/terms/"/>
    <ds:schemaRef ds:uri="http://purl.org/dc/elements/1.1/"/>
    <ds:schemaRef ds:uri="http://schemas.microsoft.com/office/infopath/2007/PartnerControls"/>
    <ds:schemaRef ds:uri="http://schemas.openxmlformats.org/package/2006/metadata/core-properties"/>
    <ds:schemaRef ds:uri="http://schemas.microsoft.com/office/2006/documentManagement/types"/>
    <ds:schemaRef ds:uri="http://schemas.microsoft.com/office/2006/metadata/properties"/>
    <ds:schemaRef ds:uri="9ae31d4b-8339-4813-9215-9bb7c1d27d86"/>
    <ds:schemaRef ds:uri="9162b81d-776b-4368-8a84-d6b6bd0e809d"/>
    <ds:schemaRef ds:uri="http://www.w3.org/XML/1998/namespace"/>
  </ds:schemaRefs>
</ds:datastoreItem>
</file>

<file path=customXml/itemProps2.xml><?xml version="1.0" encoding="utf-8"?>
<ds:datastoreItem xmlns:ds="http://schemas.openxmlformats.org/officeDocument/2006/customXml" ds:itemID="{6B7D2A26-DDB0-422E-8773-9784957D9C51}">
  <ds:schemaRefs>
    <ds:schemaRef ds:uri="http://schemas.microsoft.com/sharepoint/v3/contenttype/forms"/>
  </ds:schemaRefs>
</ds:datastoreItem>
</file>

<file path=customXml/itemProps3.xml><?xml version="1.0" encoding="utf-8"?>
<ds:datastoreItem xmlns:ds="http://schemas.openxmlformats.org/officeDocument/2006/customXml" ds:itemID="{9421A8D5-A9A8-4929-8638-3396E69AEE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62b81d-776b-4368-8a84-d6b6bd0e809d"/>
    <ds:schemaRef ds:uri="9ae31d4b-8339-4813-9215-9bb7c1d27d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BHIPP Slide Template 2021</Template>
  <TotalTime>7357</TotalTime>
  <Words>8531</Words>
  <Application>Microsoft Office PowerPoint</Application>
  <PresentationFormat>Widescreen</PresentationFormat>
  <Paragraphs>632</Paragraphs>
  <Slides>54</Slides>
  <Notes>47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ＭＳ Ｐゴシック</vt:lpstr>
      <vt:lpstr>Arial</vt:lpstr>
      <vt:lpstr>Calibri</vt:lpstr>
      <vt:lpstr>Mangal</vt:lpstr>
      <vt:lpstr>Times</vt:lpstr>
      <vt:lpstr>Times New Roman</vt:lpstr>
      <vt:lpstr>Wingdings</vt:lpstr>
      <vt:lpstr>Wingdings 2</vt:lpstr>
      <vt:lpstr>Frame</vt:lpstr>
      <vt:lpstr>Maryland Behavioral Health Integration in Pediatric Primary Care (MD BHIPP)  Diagnosing and Managing Seasonal Depression in Primary Care BHIPP Resilience Break January 20th, 2022, 12:30 PM  Alden Littlewood, MD                                                                Kelly Coble, LCSW-C Assistant Professor of Psychiatry                                           Program Director, MD BHIPP University of Maryland School of Medicine </vt:lpstr>
      <vt:lpstr>Conflicts and Off-Label Prescribing</vt:lpstr>
      <vt:lpstr>Who We Are – Maryland BHIPP</vt:lpstr>
      <vt:lpstr>Partners &amp; Funding</vt:lpstr>
      <vt:lpstr>Learning Objectives</vt:lpstr>
      <vt:lpstr>Outline</vt:lpstr>
      <vt:lpstr>Case Example: December 2021</vt:lpstr>
      <vt:lpstr>Major Depressive Disorder</vt:lpstr>
      <vt:lpstr>Seasonal Affective Disorder</vt:lpstr>
      <vt:lpstr>Major Depressive Disorder, Recurrent, with Seasonal Pattern</vt:lpstr>
      <vt:lpstr>Major Depressive Disorder, Recurrent, with Seasonal Pattern</vt:lpstr>
      <vt:lpstr>Epidemiology of Seasonal Depression</vt:lpstr>
      <vt:lpstr>Demoralization, situational depression</vt:lpstr>
      <vt:lpstr>Winter Blues</vt:lpstr>
      <vt:lpstr>Outline</vt:lpstr>
      <vt:lpstr>Screening for Depression – When to start?</vt:lpstr>
      <vt:lpstr>Screening for Depression – What to use?</vt:lpstr>
      <vt:lpstr>DEPRESSION Screening Tools:  PHQ-9: Modified for Teens</vt:lpstr>
      <vt:lpstr>DEPRESSION Screening Tools: Scoring the PHQ-9</vt:lpstr>
      <vt:lpstr>DEPRESSION Screening Tools: CES-DC</vt:lpstr>
      <vt:lpstr>DEPRESSION Screening Tools: Preschool Feelings Checklist</vt:lpstr>
      <vt:lpstr>Seasonal Depression: What to ask?</vt:lpstr>
      <vt:lpstr>Outline</vt:lpstr>
      <vt:lpstr>PowerPoint Presentation</vt:lpstr>
      <vt:lpstr>The point is:</vt:lpstr>
      <vt:lpstr>Non-Pharmacological Management</vt:lpstr>
      <vt:lpstr>Seasonal Depression: Prevention tips</vt:lpstr>
      <vt:lpstr>Guidelines for Adolescent Depression in Primary Care (GLAD-PC)</vt:lpstr>
      <vt:lpstr>Psychosocial Treatments for Depression – Active Monitoring</vt:lpstr>
      <vt:lpstr>Sleep</vt:lpstr>
      <vt:lpstr>Sleep: Melatonin</vt:lpstr>
      <vt:lpstr>Sleep: Melatonin and Children</vt:lpstr>
      <vt:lpstr>Exercise</vt:lpstr>
      <vt:lpstr>Light therapy, Dawn Simulation</vt:lpstr>
      <vt:lpstr>CBT for Depression Components</vt:lpstr>
      <vt:lpstr>Psychoeducation on Depression Continued –Cognitive Triangle</vt:lpstr>
      <vt:lpstr>CBT for Depression Components – Mood Monitoring</vt:lpstr>
      <vt:lpstr>CBT for Depression Components – Behavioral Activation</vt:lpstr>
      <vt:lpstr>CBT for Depression Components – Problem-Solving Skills</vt:lpstr>
      <vt:lpstr>CBT for Depression Components – Cognitive Restructuring</vt:lpstr>
      <vt:lpstr>Examples of negative/unhelpful thoughts</vt:lpstr>
      <vt:lpstr>PowerPoint Presentation</vt:lpstr>
      <vt:lpstr>SSRI’S</vt:lpstr>
      <vt:lpstr>SSRI Differences</vt:lpstr>
      <vt:lpstr>General Principles</vt:lpstr>
      <vt:lpstr>Doses (mg)</vt:lpstr>
      <vt:lpstr>SSRI Dose Equivalencies</vt:lpstr>
      <vt:lpstr>Reversible Side Effects of SSRIs</vt:lpstr>
      <vt:lpstr>Serotonin syndrome*</vt:lpstr>
      <vt:lpstr>Discontinuation Syndrome</vt:lpstr>
      <vt:lpstr>Other “Antidepressants”</vt:lpstr>
      <vt:lpstr>Medication Monitoring</vt:lpstr>
      <vt:lpstr>Sources</vt:lpstr>
      <vt:lpstr>Thank you!</vt:lpstr>
    </vt:vector>
  </TitlesOfParts>
  <Company>Johns Hopkins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Jami-Lin Williams</dc:creator>
  <cp:lastModifiedBy>Rebecca Ferro</cp:lastModifiedBy>
  <cp:revision>464</cp:revision>
  <dcterms:created xsi:type="dcterms:W3CDTF">2019-10-04T19:22:27Z</dcterms:created>
  <dcterms:modified xsi:type="dcterms:W3CDTF">2022-01-20T18:53:02Z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0x010100EFAC9C000E8CC442838E60EA5B7FB1EA</vt:lpwstr>
  </property>
</Properties>
</file>